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83" r:id="rId5"/>
    <p:sldId id="284"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8058A9-2DC3-46A7-A485-EEAAEF46E33D}"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201697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058A9-2DC3-46A7-A485-EEAAEF46E33D}"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5390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058A9-2DC3-46A7-A485-EEAAEF46E33D}"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33111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058A9-2DC3-46A7-A485-EEAAEF46E33D}"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407618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8058A9-2DC3-46A7-A485-EEAAEF46E33D}"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196849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8058A9-2DC3-46A7-A485-EEAAEF46E33D}"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354660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8058A9-2DC3-46A7-A485-EEAAEF46E33D}"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300744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8058A9-2DC3-46A7-A485-EEAAEF46E33D}"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2521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58A9-2DC3-46A7-A485-EEAAEF46E33D}"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244958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058A9-2DC3-46A7-A485-EEAAEF46E33D}"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34708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058A9-2DC3-46A7-A485-EEAAEF46E33D}"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4EC59-5DCB-4EA2-9635-4E7AA0DDA57D}" type="slidenum">
              <a:rPr lang="en-US" smtClean="0"/>
              <a:t>‹#›</a:t>
            </a:fld>
            <a:endParaRPr lang="en-US"/>
          </a:p>
        </p:txBody>
      </p:sp>
    </p:spTree>
    <p:extLst>
      <p:ext uri="{BB962C8B-B14F-4D97-AF65-F5344CB8AC3E}">
        <p14:creationId xmlns:p14="http://schemas.microsoft.com/office/powerpoint/2010/main" val="153415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058A9-2DC3-46A7-A485-EEAAEF46E33D}"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4EC59-5DCB-4EA2-9635-4E7AA0DDA57D}" type="slidenum">
              <a:rPr lang="en-US" smtClean="0"/>
              <a:t>‹#›</a:t>
            </a:fld>
            <a:endParaRPr lang="en-US"/>
          </a:p>
        </p:txBody>
      </p:sp>
    </p:spTree>
    <p:extLst>
      <p:ext uri="{BB962C8B-B14F-4D97-AF65-F5344CB8AC3E}">
        <p14:creationId xmlns:p14="http://schemas.microsoft.com/office/powerpoint/2010/main" val="265835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190" y="107104"/>
            <a:ext cx="12013809" cy="3046988"/>
          </a:xfrm>
          <a:prstGeom prst="rect">
            <a:avLst/>
          </a:prstGeom>
        </p:spPr>
        <p:txBody>
          <a:bodyPr wrap="square">
            <a:spAutoFit/>
          </a:bodyPr>
          <a:lstStyle/>
          <a:p>
            <a:pPr>
              <a:lnSpc>
                <a:spcPct val="150000"/>
              </a:lnSpc>
            </a:pP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True stress and True strain</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From fig 4 , the decline in the stress necessary to continue deformation past the maximum, point M, seems to indicate that the metal is becoming weaker. However, the cross-sectional area is decreasing rapidly within the neck region, where deformation is occurring. The stress, as computed from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Equation 1</a:t>
            </a:r>
            <a:r>
              <a:rPr lang="en-US" dirty="0" smtClean="0">
                <a:effectLst/>
                <a:latin typeface="Times New Roman" panose="02020603050405020304" pitchFamily="18" charset="0"/>
                <a:ea typeface="Calibri" panose="020F0502020204030204" pitchFamily="34" charset="0"/>
                <a:cs typeface="Arial" panose="020B0604020202020204" pitchFamily="34" charset="0"/>
              </a:rPr>
              <a:t>, is on the basis of the original cross sectional area before any deformation, and does not take into account this reduction in area at the neck. Sometimes it is more meaningful to use a true stress–true strain scheme. True stress is defined as the load F divided by the instantaneous cross-sectional area over which deformation is occurring (i.e., the neck, past the tensile point)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32935" y="2905076"/>
                <a:ext cx="9036148" cy="3582199"/>
              </a:xfrm>
              <a:prstGeom prst="rect">
                <a:avLst/>
              </a:prstGeom>
            </p:spPr>
            <p:txBody>
              <a:bodyPr wrap="square">
                <a:spAutoFit/>
              </a:bodyPr>
              <a:lstStyle/>
              <a:p>
                <a:pPr>
                  <a:lnSpc>
                    <a:spcPct val="150000"/>
                  </a:lnSpc>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Engineering strain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𝐿𝑖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𝐿𝑜</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𝐿𝑜</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where L</a:t>
                </a:r>
                <a:r>
                  <a:rPr lang="en-US" sz="2400" baseline="-25000" dirty="0">
                    <a:effectLst/>
                    <a:latin typeface="Times New Roman" panose="02020603050405020304" pitchFamily="18" charset="0"/>
                    <a:ea typeface="Times New Roman" panose="02020603050405020304" pitchFamily="18" charset="0"/>
                    <a:cs typeface="Arial" panose="020B0604020202020204" pitchFamily="34" charset="0"/>
                  </a:rPr>
                  <a:t>i</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is actual length, L</a:t>
                </a:r>
                <a:r>
                  <a:rPr lang="en-US" sz="2400" baseline="-25000" dirty="0">
                    <a:effectLst/>
                    <a:latin typeface="Times New Roman" panose="02020603050405020304" pitchFamily="18" charset="0"/>
                    <a:ea typeface="Times New Roman" panose="02020603050405020304" pitchFamily="18" charset="0"/>
                    <a:cs typeface="Arial" panose="020B0604020202020204" pitchFamily="34" charset="0"/>
                  </a:rPr>
                  <a:t>o</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is gauge length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True strain = </a:t>
                </a:r>
                <a14:m>
                  <m:oMath xmlns:m="http://schemas.openxmlformats.org/officeDocument/2006/math">
                    <m:func>
                      <m:func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𝐿𝑖</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𝐿𝑜</m:t>
                                </m:r>
                              </m:den>
                            </m:f>
                          </m:e>
                        </m:d>
                      </m:e>
                    </m:func>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E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𝐿𝑖</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𝐿𝑜</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𝐿𝑜</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Li</m:t>
                        </m:r>
                      </m:num>
                      <m:den>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Lo</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 1, so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Li</m:t>
                        </m:r>
                      </m:num>
                      <m:den>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Lo</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2400" dirty="0">
                    <a:effectLst/>
                    <a:latin typeface="Times New Roman" panose="02020603050405020304" pitchFamily="18" charset="0"/>
                    <a:ea typeface="Calibri" panose="020F0502020204030204" pitchFamily="34" charset="0"/>
                    <a:cs typeface="Arial" panose="020B0604020202020204" pitchFamily="34" charset="0"/>
                  </a:rPr>
                  <a:t>+ 1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T</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Times New Roman" panose="02020603050405020304" pitchFamily="18" charset="0"/>
                    <a:cs typeface="Arial" panose="020B0604020202020204" pitchFamily="34" charset="0"/>
                  </a:rPr>
                  <a:t>ln</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2400" dirty="0">
                    <a:effectLst/>
                    <a:latin typeface="Times New Roman" panose="02020603050405020304" pitchFamily="18" charset="0"/>
                    <a:ea typeface="Calibri" panose="020F0502020204030204" pitchFamily="34" charset="0"/>
                    <a:cs typeface="Arial" panose="020B0604020202020204" pitchFamily="34" charset="0"/>
                  </a:rPr>
                  <a:t>+1)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32935" y="2905076"/>
                <a:ext cx="9036148" cy="3582199"/>
              </a:xfrm>
              <a:prstGeom prst="rect">
                <a:avLst/>
              </a:prstGeom>
              <a:blipFill rotWithShape="0">
                <a:blip r:embed="rId2"/>
                <a:stretch>
                  <a:fillRect l="-1080" r="-675"/>
                </a:stretch>
              </a:blipFill>
            </p:spPr>
            <p:txBody>
              <a:bodyPr/>
              <a:lstStyle/>
              <a:p>
                <a:r>
                  <a:rPr lang="en-US">
                    <a:noFill/>
                  </a:rPr>
                  <a:t> </a:t>
                </a:r>
              </a:p>
            </p:txBody>
          </p:sp>
        </mc:Fallback>
      </mc:AlternateContent>
    </p:spTree>
    <p:extLst>
      <p:ext uri="{BB962C8B-B14F-4D97-AF65-F5344CB8AC3E}">
        <p14:creationId xmlns:p14="http://schemas.microsoft.com/office/powerpoint/2010/main" val="334648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4746" y="0"/>
                <a:ext cx="11422966" cy="6967420"/>
              </a:xfrm>
              <a:prstGeom prst="rect">
                <a:avLst/>
              </a:prstGeom>
            </p:spPr>
            <p:txBody>
              <a:bodyPr wrap="square">
                <a:spAutoFit/>
              </a:bodyPr>
              <a:lstStyle/>
              <a:p>
                <a:pPr marL="457200" marR="0">
                  <a:lnSpc>
                    <a:spcPct val="150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Example 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effectLst/>
                    <a:latin typeface="TimesTen-Roman"/>
                    <a:ea typeface="Calibri" panose="020F0502020204030204" pitchFamily="34" charset="0"/>
                    <a:cs typeface="TimesTen-Roman"/>
                  </a:rPr>
                  <a:t>A cylindrical specimen of steel having an original diameter of 12.8 mm is tensile tested to fracture and found to have an engineering fracture strength of 460 </a:t>
                </a:r>
                <a:r>
                  <a:rPr lang="en-US" dirty="0" err="1">
                    <a:effectLst/>
                    <a:latin typeface="TimesTen-Roman"/>
                    <a:ea typeface="Calibri" panose="020F0502020204030204" pitchFamily="34" charset="0"/>
                    <a:cs typeface="TimesTen-Roman"/>
                  </a:rPr>
                  <a:t>MPa</a:t>
                </a:r>
                <a:r>
                  <a:rPr lang="en-US" dirty="0">
                    <a:effectLst/>
                    <a:latin typeface="TimesTen-Roman"/>
                    <a:ea typeface="Calibri" panose="020F0502020204030204" pitchFamily="34" charset="0"/>
                    <a:cs typeface="TimesTen-Roman"/>
                  </a:rPr>
                  <a:t>. If its cross-sectional diameter at fracture is 10.7 mm, determine: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a:effectLst/>
                    <a:latin typeface="TimesTen-Bold"/>
                    <a:ea typeface="Calibri" panose="020F0502020204030204" pitchFamily="34" charset="0"/>
                    <a:cs typeface="TimesTen-Bold"/>
                  </a:rPr>
                  <a:t>(a) </a:t>
                </a:r>
                <a:r>
                  <a:rPr lang="en-US" dirty="0">
                    <a:effectLst/>
                    <a:latin typeface="TimesTen-Roman"/>
                    <a:ea typeface="Calibri" panose="020F0502020204030204" pitchFamily="34" charset="0"/>
                    <a:cs typeface="TimesTen-Roman"/>
                  </a:rPr>
                  <a:t>The ductility in terms of percent reduction in area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b="1" dirty="0">
                    <a:effectLst/>
                    <a:latin typeface="TimesTen-Bold"/>
                    <a:ea typeface="Calibri" panose="020F0502020204030204" pitchFamily="34" charset="0"/>
                    <a:cs typeface="TimesTen-Bold"/>
                  </a:rPr>
                  <a:t>(b) </a:t>
                </a:r>
                <a:r>
                  <a:rPr lang="en-US" dirty="0">
                    <a:effectLst/>
                    <a:latin typeface="TimesTen-Roman"/>
                    <a:ea typeface="Calibri" panose="020F0502020204030204" pitchFamily="34" charset="0"/>
                    <a:cs typeface="TimesTen-Roman"/>
                  </a:rPr>
                  <a:t>The true stress at fracture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 New Roman" panose="02020603050405020304" pitchFamily="18" charset="0"/>
                    <a:ea typeface="Calibri" panose="020F0502020204030204" pitchFamily="34" charset="0"/>
                    <a:cs typeface="Arial" panose="020B0604020202020204" pitchFamily="34" charset="0"/>
                  </a:rPr>
                  <a:t>(a) % RA= (</a:t>
                </a:r>
                <a:r>
                  <a:rPr lang="en-US" sz="2000" dirty="0" err="1">
                    <a:effectLst/>
                    <a:latin typeface="Times New Roman" panose="02020603050405020304" pitchFamily="18" charset="0"/>
                    <a:ea typeface="Calibri" panose="020F0502020204030204" pitchFamily="34" charset="0"/>
                    <a:cs typeface="Arial" panose="020B0604020202020204" pitchFamily="34" charset="0"/>
                  </a:rPr>
                  <a:t>A</a:t>
                </a:r>
                <a:r>
                  <a:rPr lang="en-US" sz="2000" baseline="-25000" dirty="0" err="1">
                    <a:effectLst/>
                    <a:latin typeface="Times New Roman" panose="02020603050405020304" pitchFamily="18" charset="0"/>
                    <a:ea typeface="Calibri" panose="020F0502020204030204" pitchFamily="34" charset="0"/>
                    <a:cs typeface="Arial" panose="020B0604020202020204" pitchFamily="34" charset="0"/>
                  </a:rPr>
                  <a:t>o</a:t>
                </a:r>
                <a:r>
                  <a:rPr lang="en-US" sz="2000" dirty="0" err="1">
                    <a:effectLst/>
                    <a:latin typeface="Times New Roman" panose="02020603050405020304" pitchFamily="18" charset="0"/>
                    <a:ea typeface="Calibri" panose="020F0502020204030204" pitchFamily="34" charset="0"/>
                    <a:cs typeface="Arial" panose="020B0604020202020204" pitchFamily="34" charset="0"/>
                  </a:rPr>
                  <a:t>-A</a:t>
                </a:r>
                <a:r>
                  <a:rPr lang="en-US" sz="2000" baseline="-25000" dirty="0" err="1">
                    <a:effectLst/>
                    <a:latin typeface="Times New Roman" panose="02020603050405020304" pitchFamily="18" charset="0"/>
                    <a:ea typeface="Calibri" panose="020F0502020204030204" pitchFamily="34" charset="0"/>
                    <a:cs typeface="Arial" panose="020B0604020202020204" pitchFamily="34" charset="0"/>
                  </a:rPr>
                  <a:t>f</a:t>
                </a:r>
                <a:r>
                  <a:rPr lang="en-US" sz="2000" dirty="0">
                    <a:effectLst/>
                    <a:latin typeface="Times New Roman" panose="02020603050405020304" pitchFamily="18" charset="0"/>
                    <a:ea typeface="Calibri" panose="020F0502020204030204" pitchFamily="34" charset="0"/>
                    <a:cs typeface="Arial" panose="020B0604020202020204" pitchFamily="34" charset="0"/>
                  </a:rPr>
                  <a:t> / A</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sz="2000" dirty="0">
                    <a:effectLst/>
                    <a:latin typeface="Times New Roman" panose="02020603050405020304" pitchFamily="18" charset="0"/>
                    <a:ea typeface="Calibri" panose="020F0502020204030204" pitchFamily="34" charset="0"/>
                    <a:cs typeface="Arial" panose="020B0604020202020204" pitchFamily="34" charset="0"/>
                  </a:rPr>
                  <a:t> ) x 100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a:effectLst/>
                    <a:latin typeface="Times New Roman" panose="02020603050405020304" pitchFamily="18" charset="0"/>
                    <a:ea typeface="Calibri" panose="020F0502020204030204" pitchFamily="34" charset="0"/>
                    <a:cs typeface="Arial" panose="020B0604020202020204" pitchFamily="34" charset="0"/>
                  </a:rPr>
                  <a:t>       %RA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en-US" sz="2800" b="0" i="1" smtClean="0">
                            <a:effectLst/>
                            <a:latin typeface="Cambria Math"/>
                            <a:ea typeface="Calibri" panose="020F0502020204030204" pitchFamily="34" charset="0"/>
                            <a:cs typeface="Times New Roman" panose="02020603050405020304" pitchFamily="18" charset="0"/>
                            <a:sym typeface="Symbol" panose="05050102010706020507" pitchFamily="18" charset="2"/>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12</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e>
                        </m:d>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7</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e>
                        </m:d>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r>
                          <a:rPr lang="en-US" sz="2800" b="0" i="1" smtClean="0">
                            <a:effectLst/>
                            <a:latin typeface="Cambria Math"/>
                            <a:ea typeface="Calibri" panose="020F0502020204030204" pitchFamily="34" charset="0"/>
                            <a:cs typeface="Times New Roman" panose="02020603050405020304" pitchFamily="18" charset="0"/>
                          </a:rPr>
                          <m:t>}</m:t>
                        </m:r>
                      </m:num>
                      <m:den>
                        <m:r>
                          <a:rPr lang="en-US" sz="2800" i="1">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10</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7</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dirty="0">
                    <a:effectLst/>
                    <a:latin typeface="Times New Roman" panose="02020603050405020304" pitchFamily="18" charset="0"/>
                    <a:ea typeface="Times New Roman" panose="02020603050405020304" pitchFamily="18" charset="0"/>
                    <a:cs typeface="Arial" panose="020B0604020202020204" pitchFamily="34" charset="0"/>
                  </a:rPr>
                  <a:t> x 100 = 30%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effectLst/>
                    <a:latin typeface="TimesTen-Bold"/>
                    <a:ea typeface="Calibri" panose="020F0502020204030204" pitchFamily="34" charset="0"/>
                    <a:cs typeface="TimesTen-Bold"/>
                  </a:rPr>
                  <a:t>(b)</a:t>
                </a:r>
                <a:r>
                  <a:rPr lang="en-US" sz="1100" b="1" dirty="0">
                    <a:effectLst/>
                    <a:latin typeface="TimesTen-Bold"/>
                    <a:ea typeface="Calibri" panose="020F0502020204030204" pitchFamily="34" charset="0"/>
                    <a:cs typeface="TimesTen-Bold"/>
                  </a:rPr>
                  <a:t> </a:t>
                </a:r>
                <a:r>
                  <a:rPr lang="en-US" sz="2000" dirty="0">
                    <a:effectLst/>
                    <a:latin typeface="TimesTen-Roman"/>
                    <a:ea typeface="Calibri" panose="020F0502020204030204" pitchFamily="34" charset="0"/>
                    <a:cs typeface="TimesTen-Roman"/>
                  </a:rPr>
                  <a:t>True stress is defined the area is taken as the fracture area </a:t>
                </a:r>
                <a:r>
                  <a:rPr lang="en-US" sz="2000" dirty="0" err="1">
                    <a:effectLst/>
                    <a:latin typeface="TimesTen-Roman"/>
                    <a:ea typeface="Calibri" panose="020F0502020204030204" pitchFamily="34" charset="0"/>
                    <a:cs typeface="TimesTen-Roman"/>
                  </a:rPr>
                  <a:t>A</a:t>
                </a:r>
                <a:r>
                  <a:rPr lang="en-US" sz="2000" baseline="-25000" dirty="0" err="1">
                    <a:effectLst/>
                    <a:latin typeface="TimesTen-Roman"/>
                    <a:ea typeface="Calibri" panose="020F0502020204030204" pitchFamily="34" charset="0"/>
                    <a:cs typeface="TimesTen-Roman"/>
                  </a:rPr>
                  <a:t>f</a:t>
                </a:r>
                <a:r>
                  <a:rPr lang="en-US" sz="2000" dirty="0">
                    <a:effectLst/>
                    <a:latin typeface="TimesTen-Roman"/>
                    <a:ea typeface="Calibri" panose="020F0502020204030204" pitchFamily="34" charset="0"/>
                    <a:cs typeface="TimesTen-Roman"/>
                  </a:rPr>
                  <a:t> However, the load at fracture must first be computed from the fracture strength as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 New Roman" panose="02020603050405020304" pitchFamily="18" charset="0"/>
                    <a:ea typeface="Calibri" panose="020F0502020204030204" pitchFamily="34" charset="0"/>
                    <a:cs typeface="Arial" panose="020B0604020202020204" pitchFamily="34" charset="0"/>
                  </a:rPr>
                  <a:t>F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f </a:t>
                </a:r>
                <a:r>
                  <a:rPr lang="en-US" sz="2400" dirty="0">
                    <a:effectLst/>
                    <a:latin typeface="Times New Roman" panose="02020603050405020304" pitchFamily="18" charset="0"/>
                    <a:ea typeface="Calibri" panose="020F0502020204030204" pitchFamily="34" charset="0"/>
                    <a:cs typeface="Arial" panose="020B0604020202020204" pitchFamily="34" charset="0"/>
                  </a:rPr>
                  <a:t>A</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i  </a:t>
                </a:r>
                <a:r>
                  <a:rPr lang="en-US" sz="2400" dirty="0">
                    <a:effectLst/>
                    <a:latin typeface="Times New Roman" panose="02020603050405020304" pitchFamily="18" charset="0"/>
                    <a:ea typeface="Calibri" panose="020F0502020204030204" pitchFamily="34" charset="0"/>
                    <a:cs typeface="Arial" panose="020B0604020202020204" pitchFamily="34" charset="0"/>
                  </a:rPr>
                  <a:t>= 460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MPa</a:t>
                </a:r>
                <a:r>
                  <a:rPr lang="en-US" sz="2400" dirty="0">
                    <a:effectLst/>
                    <a:latin typeface="Times New Roman" panose="02020603050405020304" pitchFamily="18" charset="0"/>
                    <a:ea typeface="Calibri" panose="020F0502020204030204" pitchFamily="34" charset="0"/>
                    <a:cs typeface="Arial" panose="020B0604020202020204" pitchFamily="34" charset="0"/>
                  </a:rPr>
                  <a:t> x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 (12.8/2 mm)</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 = 59200 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f </a:t>
                </a:r>
                <a:r>
                  <a:rPr lang="en-US" sz="2000" dirty="0">
                    <a:effectLst/>
                    <a:latin typeface="Times New Roman" panose="02020603050405020304" pitchFamily="18" charset="0"/>
                    <a:ea typeface="Calibri" panose="020F0502020204030204" pitchFamily="34" charset="0"/>
                    <a:cs typeface="Arial" panose="020B0604020202020204" pitchFamily="34" charset="0"/>
                  </a:rPr>
                  <a:t> represents engineering stress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2000" dirty="0">
                    <a:effectLst/>
                    <a:latin typeface="Times New Roman" panose="02020603050405020304" pitchFamily="18" charset="0"/>
                    <a:ea typeface="Calibri" panose="020F0502020204030204" pitchFamily="34" charset="0"/>
                    <a:cs typeface="Arial" panose="020B0604020202020204" pitchFamily="34" charset="0"/>
                  </a:rPr>
                  <a:t>which is determined using the initial area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T </a:t>
                </a:r>
                <a:r>
                  <a:rPr lang="en-US" sz="2000" dirty="0">
                    <a:effectLst/>
                    <a:latin typeface="Times New Roman" panose="02020603050405020304" pitchFamily="18" charset="0"/>
                    <a:ea typeface="Calibri" panose="020F0502020204030204" pitchFamily="34" charset="0"/>
                    <a:cs typeface="Arial" panose="020B0604020202020204" pitchFamily="34" charset="0"/>
                  </a:rPr>
                  <a:t>= F / </a:t>
                </a:r>
                <a:r>
                  <a:rPr lang="en-US" sz="2000" dirty="0" err="1">
                    <a:effectLst/>
                    <a:latin typeface="Times New Roman" panose="02020603050405020304" pitchFamily="18" charset="0"/>
                    <a:ea typeface="Calibri" panose="020F0502020204030204" pitchFamily="34" charset="0"/>
                    <a:cs typeface="Arial" panose="020B0604020202020204" pitchFamily="34" charset="0"/>
                  </a:rPr>
                  <a:t>A</a:t>
                </a:r>
                <a:r>
                  <a:rPr lang="en-US" sz="2000" baseline="-25000" dirty="0" err="1">
                    <a:effectLst/>
                    <a:latin typeface="Times New Roman" panose="02020603050405020304" pitchFamily="18" charset="0"/>
                    <a:ea typeface="Calibri" panose="020F0502020204030204" pitchFamily="34" charset="0"/>
                    <a:cs typeface="Arial" panose="020B0604020202020204" pitchFamily="34" charset="0"/>
                  </a:rPr>
                  <a:t>f</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T </a:t>
                </a:r>
                <a:r>
                  <a:rPr lang="en-US" sz="2000" dirty="0">
                    <a:effectLst/>
                    <a:latin typeface="Times New Roman" panose="02020603050405020304" pitchFamily="18" charset="0"/>
                    <a:ea typeface="Calibri" panose="020F0502020204030204" pitchFamily="34" charset="0"/>
                    <a:cs typeface="Arial" panose="020B0604020202020204" pitchFamily="34" charset="0"/>
                  </a:rPr>
                  <a:t>= 59200/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(10.7/2)</a:t>
                </a:r>
                <a:r>
                  <a:rPr lang="en-US" sz="20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T </a:t>
                </a:r>
                <a:r>
                  <a:rPr lang="en-US" sz="2000" dirty="0">
                    <a:effectLst/>
                    <a:latin typeface="Times New Roman" panose="02020603050405020304" pitchFamily="18" charset="0"/>
                    <a:ea typeface="Calibri" panose="020F0502020204030204" pitchFamily="34" charset="0"/>
                    <a:cs typeface="Arial" panose="020B0604020202020204" pitchFamily="34" charset="0"/>
                  </a:rPr>
                  <a:t>= 660 </a:t>
                </a:r>
                <a:r>
                  <a:rPr lang="en-US" sz="2000" dirty="0" err="1">
                    <a:effectLst/>
                    <a:latin typeface="Times New Roman" panose="02020603050405020304" pitchFamily="18" charset="0"/>
                    <a:ea typeface="Calibri" panose="020F0502020204030204" pitchFamily="34" charset="0"/>
                    <a:cs typeface="Arial" panose="020B0604020202020204" pitchFamily="34" charset="0"/>
                  </a:rPr>
                  <a:t>MPa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4746" y="0"/>
                <a:ext cx="11422966" cy="6967420"/>
              </a:xfrm>
              <a:prstGeom prst="rect">
                <a:avLst/>
              </a:prstGeom>
              <a:blipFill rotWithShape="1">
                <a:blip r:embed="rId2"/>
                <a:stretch>
                  <a:fillRect l="-800" r="-374"/>
                </a:stretch>
              </a:blipFill>
            </p:spPr>
            <p:txBody>
              <a:bodyPr/>
              <a:lstStyle/>
              <a:p>
                <a:r>
                  <a:rPr lang="ar-IQ">
                    <a:noFill/>
                  </a:rPr>
                  <a:t> </a:t>
                </a:r>
              </a:p>
            </p:txBody>
          </p:sp>
        </mc:Fallback>
      </mc:AlternateContent>
    </p:spTree>
    <p:extLst>
      <p:ext uri="{BB962C8B-B14F-4D97-AF65-F5344CB8AC3E}">
        <p14:creationId xmlns:p14="http://schemas.microsoft.com/office/powerpoint/2010/main" val="339639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591778" cy="1277786"/>
          </a:xfrm>
          <a:prstGeom prst="rect">
            <a:avLst/>
          </a:prstGeom>
        </p:spPr>
        <p:txBody>
          <a:bodyPr wrap="square">
            <a:spAutoFit/>
          </a:bodyPr>
          <a:lstStyle/>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Example 4: </a:t>
            </a:r>
            <a:r>
              <a:rPr lang="en-US" dirty="0" smtClean="0">
                <a:effectLst/>
                <a:latin typeface="TimesNewRomanPSMT"/>
                <a:ea typeface="Calibri" panose="020F0502020204030204" pitchFamily="34" charset="0"/>
                <a:cs typeface="TimesNewRomanPSMT"/>
              </a:rPr>
              <a:t>A cylindrical specimen of aluminum having a diameter of 12.8 mm and a gauge length of 50.800 mm is pulled in tension. Use the load–elongation characteristics shown in the following table to complete parts (a) through (e).</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NewRomanPSMT"/>
                <a:ea typeface="Calibri" panose="020F0502020204030204" pitchFamily="34" charset="0"/>
                <a:cs typeface="TimesNewRomanPSMT"/>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01748" y="1176503"/>
            <a:ext cx="3099581" cy="5546005"/>
          </a:xfrm>
          <a:prstGeom prst="rect">
            <a:avLst/>
          </a:prstGeom>
        </p:spPr>
        <p:txBody>
          <a:bodyPr wrap="square">
            <a:spAutoFit/>
          </a:bodyPr>
          <a:lstStyle/>
          <a:p>
            <a:pPr>
              <a:lnSpc>
                <a:spcPct val="107000"/>
              </a:lnSpc>
            </a:pPr>
            <a:r>
              <a:rPr lang="en-US" b="1" i="1" dirty="0" smtClean="0">
                <a:effectLst/>
                <a:latin typeface="Times New Roman" panose="02020603050405020304" pitchFamily="18" charset="0"/>
                <a:ea typeface="Calibri" panose="020F0502020204030204" pitchFamily="34" charset="0"/>
                <a:cs typeface="Arial" panose="020B0604020202020204" pitchFamily="34" charset="0"/>
              </a:rPr>
              <a:t>Load                    Length</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i="1" dirty="0" smtClean="0">
                <a:effectLst/>
                <a:latin typeface="Times New Roman" panose="02020603050405020304" pitchFamily="18" charset="0"/>
                <a:ea typeface="Calibri" panose="020F0502020204030204" pitchFamily="34" charset="0"/>
                <a:cs typeface="Arial" panose="020B0604020202020204" pitchFamily="34" charset="0"/>
              </a:rPr>
              <a:t>N                            mm</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0                            50.800</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7,330                     50.851</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15,100                   50.902</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23,100                   50.952</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30,400                   51.003</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34,400                   51.054</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38,400                   51.308</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41,300                   51.816</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44,800                   52.832</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46,200                   53.848</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47,300                   54.864</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47,500                   55.880</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46,100                   56.896</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44,800                   57.658</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42,600                   58.420</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36,400                   59.1</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941255" y="1626669"/>
            <a:ext cx="6096000" cy="3227102"/>
          </a:xfrm>
          <a:prstGeom prst="rect">
            <a:avLst/>
          </a:prstGeom>
        </p:spPr>
        <p:txBody>
          <a:bodyPr>
            <a:spAutoFit/>
          </a:bodyPr>
          <a:lstStyle/>
          <a:p>
            <a:pPr>
              <a:lnSpc>
                <a:spcPct val="107000"/>
              </a:lnSpc>
            </a:pPr>
            <a:r>
              <a:rPr lang="en-US" dirty="0" smtClean="0">
                <a:effectLst/>
                <a:latin typeface="TimesNewRomanPSMT"/>
                <a:ea typeface="Calibri" panose="020F0502020204030204" pitchFamily="34" charset="0"/>
                <a:cs typeface="TimesNewRomanPSMT"/>
              </a:rPr>
              <a: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Plot the data as engineering stress versus engineering strain.</a:t>
            </a:r>
          </a:p>
          <a:p>
            <a:pPr>
              <a:lnSpc>
                <a:spcPct val="107000"/>
              </a:lnSpc>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Compute the modulus of elasticity.</a:t>
            </a:r>
          </a:p>
          <a:p>
            <a:pPr>
              <a:lnSpc>
                <a:spcPct val="107000"/>
              </a:lnSpc>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(c) Determine the yield strength at a strain offset of 0.002.</a:t>
            </a:r>
          </a:p>
          <a:p>
            <a:pPr>
              <a:lnSpc>
                <a:spcPct val="107000"/>
              </a:lnSpc>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Determine the tensile strength of this alloy.</a:t>
            </a:r>
          </a:p>
          <a:p>
            <a:pPr>
              <a:lnSpc>
                <a:spcPct val="107000"/>
              </a:lnSpc>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(e) What is the approximate ductility, in percent elongation?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23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90732" y="174410"/>
                <a:ext cx="11793416" cy="6096541"/>
              </a:xfrm>
              <a:prstGeom prst="rect">
                <a:avLst/>
              </a:prstGeom>
            </p:spPr>
            <p:txBody>
              <a:bodyPr wrap="square">
                <a:spAutoFit/>
              </a:bodyPr>
              <a:lstStyle/>
              <a:p>
                <a:pPr marL="342900" lvl="0" indent="-342900">
                  <a:lnSpc>
                    <a:spcPct val="107000"/>
                  </a:lnSpc>
                  <a:buFont typeface="+mj-lt"/>
                  <a:buAutoNum type="alphaLcParenBoth"/>
                </a:pPr>
                <a:r>
                  <a:rPr lang="en-US" sz="2000" dirty="0" smtClean="0">
                    <a:effectLst/>
                    <a:latin typeface="TimesNewRomanPSMT"/>
                    <a:ea typeface="Calibri" panose="020F0502020204030204" pitchFamily="34" charset="0"/>
                    <a:cs typeface="TimesNewRomanPSMT"/>
                  </a:rPr>
                  <a:t>The data are plotted below on two plots: the first corresponds to the entire stress–strain curve, while for the second, the curve extends to just beyond the elastic region of deformation.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 F/A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NewRomanPSMT"/>
                    <a:ea typeface="Calibri" panose="020F0502020204030204" pitchFamily="34" charset="0"/>
                    <a:cs typeface="TimesNewRomanPSMT"/>
                  </a:rPr>
                  <a:t>When the load is 7330 N , so       </a:t>
                </a:r>
                <a:r>
                  <a:rPr lang="en-US" sz="20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F/ </a:t>
                </a:r>
                <a:r>
                  <a:rPr lang="en-US" sz="20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r</a:t>
                </a:r>
                <a:r>
                  <a:rPr lang="en-US" sz="2000" baseline="30000" dirty="0">
                    <a:effectLst/>
                    <a:latin typeface="TimesNewRomanPSMT"/>
                    <a:ea typeface="Calibri" panose="020F0502020204030204" pitchFamily="34" charset="0"/>
                    <a:cs typeface="TimesNewRomanPSMT"/>
                  </a:rPr>
                  <a:t>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 7330 / </a:t>
                </a:r>
                <a:r>
                  <a:rPr lang="en-US" sz="24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(12.8/2)</a:t>
                </a:r>
                <a:r>
                  <a:rPr lang="en-US" sz="2000" baseline="30000" dirty="0">
                    <a:effectLst/>
                    <a:latin typeface="TimesNewRomanPSMT"/>
                    <a:ea typeface="Calibri" panose="020F0502020204030204" pitchFamily="34" charset="0"/>
                    <a:cs typeface="TimesNewRomanPSMT"/>
                  </a:rPr>
                  <a:t>2   </a:t>
                </a:r>
                <a:r>
                  <a:rPr lang="en-US" sz="2000" dirty="0">
                    <a:effectLst/>
                    <a:latin typeface="TimesNewRomanPSMT"/>
                    <a:ea typeface="Calibri" panose="020F0502020204030204" pitchFamily="34" charset="0"/>
                    <a:cs typeface="TimesNewRomanPSMT"/>
                  </a:rPr>
                  <a:t>= 57 </a:t>
                </a:r>
                <a:r>
                  <a:rPr lang="en-US" sz="2000" dirty="0" err="1">
                    <a:effectLst/>
                    <a:latin typeface="TimesNewRomanPSMT"/>
                    <a:ea typeface="Calibri" panose="020F0502020204030204" pitchFamily="34" charset="0"/>
                    <a:cs typeface="TimesNewRomanPSMT"/>
                  </a:rPr>
                  <a:t>MPa</a:t>
                </a:r>
                <a:r>
                  <a:rPr lang="en-US" sz="2000" dirty="0">
                    <a:effectLst/>
                    <a:latin typeface="TimesNewRomanPSMT"/>
                    <a:ea typeface="Calibri" panose="020F0502020204030204" pitchFamily="34" charset="0"/>
                    <a:cs typeface="TimesNewRomanPSM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a:effectLst/>
                    <a:latin typeface="TimesNewRomanPSMT"/>
                    <a:ea typeface="Calibri" panose="020F0502020204030204" pitchFamily="34" charset="0"/>
                    <a:cs typeface="TimesNewRomanPSMT"/>
                  </a:rPr>
                  <a:t>At F= 15100 N , </a:t>
                </a:r>
                <a:r>
                  <a:rPr lang="en-US" sz="20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 15100 / </a:t>
                </a:r>
                <a:r>
                  <a:rPr lang="en-US" sz="2400" dirty="0">
                    <a:effectLst/>
                    <a:latin typeface="TimesNewRomanPSMT"/>
                    <a:ea typeface="Calibri" panose="020F0502020204030204" pitchFamily="34" charset="0"/>
                    <a:cs typeface="TimesNewRomanPSMT"/>
                    <a:sym typeface="Symbol" panose="05050102010706020507" pitchFamily="18" charset="2"/>
                  </a:rPr>
                  <a:t></a:t>
                </a:r>
                <a:r>
                  <a:rPr lang="en-US" sz="2000" dirty="0">
                    <a:effectLst/>
                    <a:latin typeface="TimesNewRomanPSMT"/>
                    <a:ea typeface="Calibri" panose="020F0502020204030204" pitchFamily="34" charset="0"/>
                    <a:cs typeface="TimesNewRomanPSMT"/>
                  </a:rPr>
                  <a:t> (12.8/2)</a:t>
                </a:r>
                <a:r>
                  <a:rPr lang="en-US" sz="2000" baseline="30000" dirty="0">
                    <a:effectLst/>
                    <a:latin typeface="TimesNewRomanPSMT"/>
                    <a:ea typeface="Calibri" panose="020F0502020204030204" pitchFamily="34" charset="0"/>
                    <a:cs typeface="TimesNewRomanPSMT"/>
                  </a:rPr>
                  <a:t>2   </a:t>
                </a:r>
                <a:r>
                  <a:rPr lang="en-US" sz="2000" dirty="0">
                    <a:effectLst/>
                    <a:latin typeface="TimesNewRomanPSMT"/>
                    <a:ea typeface="Calibri" panose="020F0502020204030204" pitchFamily="34" charset="0"/>
                    <a:cs typeface="TimesNewRomanPSMT"/>
                  </a:rPr>
                  <a:t>= 117.4 </a:t>
                </a:r>
                <a:r>
                  <a:rPr lang="en-US" sz="2000" dirty="0" err="1">
                    <a:effectLst/>
                    <a:latin typeface="TimesNewRomanPSMT"/>
                    <a:ea typeface="Calibri" panose="020F0502020204030204" pitchFamily="34" charset="0"/>
                    <a:cs typeface="TimesNewRomanPSMT"/>
                  </a:rPr>
                  <a:t>MPa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b="1" dirty="0">
                    <a:effectLst/>
                    <a:latin typeface="TimesNewRomanPSMT"/>
                    <a:ea typeface="Calibri" panose="020F0502020204030204" pitchFamily="34" charset="0"/>
                    <a:cs typeface="TimesNewRomanPSMT"/>
                  </a:rPr>
                  <a:t>Then, we can do  the same calculations for the resting loads to find their stresses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NewRomanPSMT"/>
                    <a:ea typeface="Calibri" panose="020F0502020204030204" pitchFamily="34" charset="0"/>
                    <a:cs typeface="TimesNewRomanPSMT"/>
                    <a:sym typeface="Symbol" panose="05050102010706020507" pitchFamily="18" charset="2"/>
                  </a:rPr>
                  <a:t></a:t>
                </a:r>
                <a:r>
                  <a:rPr lang="en-US" sz="2400" dirty="0">
                    <a:effectLst/>
                    <a:latin typeface="TimesNewRomanPSMT"/>
                    <a:ea typeface="Calibri" panose="020F0502020204030204" pitchFamily="34" charset="0"/>
                    <a:cs typeface="TimesNewRomanPSMT"/>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NewRomanPSMT"/>
                          </a:rPr>
                        </m:ctrlPr>
                      </m:fPr>
                      <m:num>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𝐿</m:t>
                        </m:r>
                      </m:num>
                      <m:den>
                        <m:r>
                          <a:rPr lang="en-US" sz="2400" i="1">
                            <a:effectLst/>
                            <a:latin typeface="Cambria Math" panose="02040503050406030204" pitchFamily="18" charset="0"/>
                            <a:ea typeface="Calibri" panose="020F0502020204030204" pitchFamily="34" charset="0"/>
                            <a:cs typeface="TimesNewRomanPSMT"/>
                          </a:rPr>
                          <m:t>𝐿𝑖</m:t>
                        </m:r>
                      </m:den>
                    </m:f>
                  </m:oMath>
                </a14:m>
                <a:r>
                  <a:rPr lang="en-US" sz="2400" dirty="0">
                    <a:effectLst/>
                    <a:latin typeface="TimesNewRomanPSMT"/>
                    <a:ea typeface="Times New Roman" panose="02020603050405020304" pitchFamily="18" charset="0"/>
                    <a:cs typeface="TimesNewRomanPSMT"/>
                  </a:rPr>
                  <a:t>  , when F=0, so no change in length will be occurred </a:t>
                </a:r>
                <a14:m>
                  <m:oMath xmlns:m="http://schemas.openxmlformats.org/officeDocument/2006/math">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𝐿</m:t>
                    </m:r>
                  </m:oMath>
                </a14:m>
                <a:r>
                  <a:rPr lang="en-US" sz="2400" dirty="0">
                    <a:effectLst/>
                    <a:latin typeface="TimesNewRomanPSMT"/>
                    <a:ea typeface="Times New Roman" panose="02020603050405020304" pitchFamily="18" charset="0"/>
                    <a:cs typeface="TimesNewRomanPSMT"/>
                  </a:rPr>
                  <a:t>=0 and </a:t>
                </a:r>
                <a:r>
                  <a:rPr lang="en-US" sz="2400" dirty="0">
                    <a:effectLst/>
                    <a:latin typeface="TimesNewRomanPSMT"/>
                    <a:ea typeface="Calibri" panose="020F0502020204030204" pitchFamily="34" charset="0"/>
                    <a:cs typeface="TimesNewRomanPSMT"/>
                    <a:sym typeface="Symbol" panose="05050102010706020507" pitchFamily="18" charset="2"/>
                  </a:rPr>
                  <a:t></a:t>
                </a:r>
                <a:r>
                  <a:rPr lang="en-US" sz="2400" dirty="0">
                    <a:effectLst/>
                    <a:latin typeface="TimesNewRomanPSMT"/>
                    <a:ea typeface="Calibri" panose="020F0502020204030204" pitchFamily="34" charset="0"/>
                    <a:cs typeface="TimesNewRomanPSMT"/>
                  </a:rPr>
                  <a:t>=0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NewRomanPSMT"/>
                    <a:ea typeface="Calibri" panose="020F0502020204030204" pitchFamily="34" charset="0"/>
                    <a:cs typeface="TimesNewRomanPSMT"/>
                  </a:rPr>
                  <a:t>F= 7330, </a:t>
                </a:r>
                <a:r>
                  <a:rPr lang="en-US" sz="2400" dirty="0">
                    <a:effectLst/>
                    <a:latin typeface="TimesNewRomanPSMT"/>
                    <a:ea typeface="Calibri" panose="020F0502020204030204" pitchFamily="34" charset="0"/>
                    <a:cs typeface="TimesNewRomanPSMT"/>
                    <a:sym typeface="Symbol" panose="05050102010706020507" pitchFamily="18" charset="2"/>
                  </a:rPr>
                  <a:t></a:t>
                </a:r>
                <a:r>
                  <a:rPr lang="en-US" sz="2400" dirty="0">
                    <a:effectLst/>
                    <a:latin typeface="TimesNewRomanPSMT"/>
                    <a:ea typeface="Calibri" panose="020F0502020204030204" pitchFamily="34" charset="0"/>
                    <a:cs typeface="TimesNewRomanPSMT"/>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NewRomanPSMT"/>
                          </a:rPr>
                        </m:ctrlPr>
                      </m:fPr>
                      <m:num>
                        <m:r>
                          <a:rPr lang="en-US" sz="2400" i="1">
                            <a:effectLst/>
                            <a:latin typeface="Cambria Math" panose="02040503050406030204" pitchFamily="18" charset="0"/>
                            <a:ea typeface="Calibri" panose="020F0502020204030204" pitchFamily="34" charset="0"/>
                            <a:cs typeface="TimesNewRomanPSMT"/>
                          </a:rPr>
                          <m:t>50</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851</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50</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8</m:t>
                        </m:r>
                      </m:num>
                      <m:den>
                        <m:r>
                          <a:rPr lang="en-US" sz="2400" i="1">
                            <a:effectLst/>
                            <a:latin typeface="Cambria Math" panose="02040503050406030204" pitchFamily="18" charset="0"/>
                            <a:ea typeface="Calibri" panose="020F0502020204030204" pitchFamily="34" charset="0"/>
                            <a:cs typeface="TimesNewRomanPSMT"/>
                          </a:rPr>
                          <m:t>50</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8</m:t>
                        </m:r>
                      </m:den>
                    </m:f>
                  </m:oMath>
                </a14:m>
                <a:r>
                  <a:rPr lang="en-US" sz="2400" dirty="0">
                    <a:effectLst/>
                    <a:latin typeface="TimesNewRomanPSMT"/>
                    <a:ea typeface="Times New Roman" panose="02020603050405020304" pitchFamily="18" charset="0"/>
                    <a:cs typeface="TimesNewRomanPSMT"/>
                  </a:rPr>
                  <a:t> = 0.001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a:effectLst/>
                    <a:latin typeface="TimesNewRomanPSMT"/>
                    <a:ea typeface="Times New Roman" panose="02020603050405020304" pitchFamily="18" charset="0"/>
                    <a:cs typeface="TimesNewRomanPSMT"/>
                  </a:rPr>
                  <a:t>F= 15100, </a:t>
                </a:r>
                <a:r>
                  <a:rPr lang="en-US" sz="2400" dirty="0">
                    <a:effectLst/>
                    <a:latin typeface="TimesNewRomanPSMT"/>
                    <a:ea typeface="Calibri" panose="020F0502020204030204" pitchFamily="34" charset="0"/>
                    <a:cs typeface="TimesNewRomanPSMT"/>
                    <a:sym typeface="Symbol" panose="05050102010706020507" pitchFamily="18" charset="2"/>
                  </a:rPr>
                  <a:t></a:t>
                </a:r>
                <a:r>
                  <a:rPr lang="en-US" sz="2400" dirty="0">
                    <a:effectLst/>
                    <a:latin typeface="TimesNewRomanPSMT"/>
                    <a:ea typeface="Calibri" panose="020F0502020204030204" pitchFamily="34" charset="0"/>
                    <a:cs typeface="TimesNewRomanPSMT"/>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NewRomanPSMT"/>
                          </a:rPr>
                        </m:ctrlPr>
                      </m:fPr>
                      <m:num>
                        <m:r>
                          <a:rPr lang="en-US" sz="2400" i="1">
                            <a:effectLst/>
                            <a:latin typeface="Cambria Math" panose="02040503050406030204" pitchFamily="18" charset="0"/>
                            <a:ea typeface="Calibri" panose="020F0502020204030204" pitchFamily="34" charset="0"/>
                            <a:cs typeface="TimesNewRomanPSMT"/>
                          </a:rPr>
                          <m:t>50</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902</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50</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8</m:t>
                        </m:r>
                      </m:num>
                      <m:den>
                        <m:r>
                          <a:rPr lang="en-US" sz="2400" i="1">
                            <a:effectLst/>
                            <a:latin typeface="Cambria Math" panose="02040503050406030204" pitchFamily="18" charset="0"/>
                            <a:ea typeface="Calibri" panose="020F0502020204030204" pitchFamily="34" charset="0"/>
                            <a:cs typeface="TimesNewRomanPSMT"/>
                          </a:rPr>
                          <m:t>50</m:t>
                        </m:r>
                        <m:r>
                          <a:rPr lang="en-US" sz="2400" i="1">
                            <a:effectLst/>
                            <a:latin typeface="Cambria Math" panose="02040503050406030204" pitchFamily="18" charset="0"/>
                            <a:ea typeface="Calibri" panose="020F0502020204030204" pitchFamily="34" charset="0"/>
                            <a:cs typeface="TimesNewRomanPSMT"/>
                          </a:rPr>
                          <m:t>.</m:t>
                        </m:r>
                        <m:r>
                          <a:rPr lang="en-US" sz="2400" i="1">
                            <a:effectLst/>
                            <a:latin typeface="Cambria Math" panose="02040503050406030204" pitchFamily="18" charset="0"/>
                            <a:ea typeface="Calibri" panose="020F0502020204030204" pitchFamily="34" charset="0"/>
                            <a:cs typeface="TimesNewRomanPSMT"/>
                          </a:rPr>
                          <m:t>8</m:t>
                        </m:r>
                      </m:den>
                    </m:f>
                  </m:oMath>
                </a14:m>
                <a:r>
                  <a:rPr lang="en-US" sz="2400" dirty="0">
                    <a:effectLst/>
                    <a:latin typeface="TimesNewRomanPSMT"/>
                    <a:ea typeface="Times New Roman" panose="02020603050405020304" pitchFamily="18" charset="0"/>
                    <a:cs typeface="TimesNewRomanPSMT"/>
                  </a:rPr>
                  <a:t> = 0.002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b="1" dirty="0">
                    <a:effectLst/>
                    <a:latin typeface="TimesNewRomanPSMT"/>
                    <a:ea typeface="Calibri" panose="020F0502020204030204" pitchFamily="34" charset="0"/>
                    <a:cs typeface="TimesNewRomanPSMT"/>
                  </a:rPr>
                  <a:t>Then, we can do the same calculations for the resting loads to find their strain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0732" y="174410"/>
                <a:ext cx="11793416" cy="6096541"/>
              </a:xfrm>
              <a:prstGeom prst="rect">
                <a:avLst/>
              </a:prstGeom>
              <a:blipFill rotWithShape="0">
                <a:blip r:embed="rId2"/>
                <a:stretch>
                  <a:fillRect l="-827" t="-600" r="-517"/>
                </a:stretch>
              </a:blipFill>
            </p:spPr>
            <p:txBody>
              <a:bodyPr/>
              <a:lstStyle/>
              <a:p>
                <a:r>
                  <a:rPr lang="en-US">
                    <a:noFill/>
                  </a:rPr>
                  <a:t> </a:t>
                </a:r>
              </a:p>
            </p:txBody>
          </p:sp>
        </mc:Fallback>
      </mc:AlternateContent>
    </p:spTree>
    <p:extLst>
      <p:ext uri="{BB962C8B-B14F-4D97-AF65-F5344CB8AC3E}">
        <p14:creationId xmlns:p14="http://schemas.microsoft.com/office/powerpoint/2010/main" val="1997872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0567" y="323557"/>
            <a:ext cx="7047803" cy="5500468"/>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274191" y="323555"/>
            <a:ext cx="5874799" cy="5669281"/>
          </a:xfrm>
          <a:prstGeom prst="rect">
            <a:avLst/>
          </a:prstGeom>
          <a:noFill/>
          <a:ln>
            <a:noFill/>
          </a:ln>
        </p:spPr>
      </p:pic>
    </p:spTree>
    <p:extLst>
      <p:ext uri="{BB962C8B-B14F-4D97-AF65-F5344CB8AC3E}">
        <p14:creationId xmlns:p14="http://schemas.microsoft.com/office/powerpoint/2010/main" val="918665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62596" y="215014"/>
                <a:ext cx="11413587" cy="5740098"/>
              </a:xfrm>
              <a:prstGeom prst="rect">
                <a:avLst/>
              </a:prstGeom>
            </p:spPr>
            <p:txBody>
              <a:bodyPr wrap="square">
                <a:spAutoFit/>
              </a:bodyPr>
              <a:lstStyle/>
              <a:p>
                <a:pPr>
                  <a:lnSpc>
                    <a:spcPct val="150000"/>
                  </a:lnSpc>
                </a:pPr>
                <a:r>
                  <a:rPr lang="en-US" sz="2800" dirty="0" smtClean="0">
                    <a:effectLst/>
                    <a:latin typeface="TimesNewRomanPSMT"/>
                    <a:ea typeface="Calibri" panose="020F0502020204030204" pitchFamily="34" charset="0"/>
                    <a:cs typeface="TimesNewRomanPSMT"/>
                  </a:rPr>
                  <a:t>(b) The elastic modulus is the slope in the linear elastic region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800" dirty="0">
                    <a:effectLst/>
                    <a:latin typeface="TimesNewRomanPSMT"/>
                    <a:ea typeface="Calibri" panose="020F0502020204030204" pitchFamily="34" charset="0"/>
                    <a:cs typeface="TimesNewRomanPSMT"/>
                  </a:rPr>
                  <a:t>E</a:t>
                </a:r>
                <a:r>
                  <a:rPr lang="en-US" sz="2800" dirty="0">
                    <a:effectLst/>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den>
                    </m:f>
                  </m:oMath>
                </a14:m>
                <a:r>
                  <a:rPr lang="en-US" sz="2800"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200</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𝑀𝑃𝑎</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𝑀𝑃𝑎</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0032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 </m:t>
                        </m:r>
                      </m:den>
                    </m:f>
                  </m:oMath>
                </a14:m>
                <a:r>
                  <a:rPr lang="en-US" sz="2800" dirty="0">
                    <a:effectLst/>
                    <a:latin typeface="Times New Roman" panose="02020603050405020304" pitchFamily="18" charset="0"/>
                    <a:ea typeface="Times New Roman" panose="02020603050405020304" pitchFamily="18" charset="0"/>
                    <a:cs typeface="Arial" panose="020B0604020202020204" pitchFamily="34" charset="0"/>
                  </a:rPr>
                  <a:t>  = 62.5 x10</a:t>
                </a:r>
                <a:r>
                  <a:rPr lang="en-US" sz="2800" baseline="30000" dirty="0">
                    <a:effectLst/>
                    <a:latin typeface="Times New Roman" panose="02020603050405020304" pitchFamily="18" charset="0"/>
                    <a:ea typeface="Times New Roman" panose="02020603050405020304" pitchFamily="18" charset="0"/>
                    <a:cs typeface="Arial" panose="020B0604020202020204" pitchFamily="34" charset="0"/>
                  </a:rPr>
                  <a:t>3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MPa</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 62.5 </a:t>
                </a:r>
                <a:r>
                  <a:rPr lang="en-US" sz="2800" dirty="0" err="1" smtClean="0">
                    <a:effectLst/>
                    <a:latin typeface="Times New Roman" panose="02020603050405020304" pitchFamily="18" charset="0"/>
                    <a:ea typeface="Times New Roman" panose="02020603050405020304" pitchFamily="18" charset="0"/>
                    <a:cs typeface="Arial" panose="020B0604020202020204" pitchFamily="34" charset="0"/>
                  </a:rPr>
                  <a:t>GPa</a:t>
                </a:r>
                <a:endParaRPr lang="en-US" sz="2800" dirty="0" smtClean="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NewRomanPSMT"/>
                    <a:ea typeface="Calibri" panose="020F0502020204030204" pitchFamily="34" charset="0"/>
                    <a:cs typeface="TimesNewRomanPSMT"/>
                  </a:rPr>
                  <a:t>(c) For the yield strength, the 0.002 strain offset line is drawn dashed. It intersects the stress–strain curve at approximately 285 </a:t>
                </a:r>
                <a:r>
                  <a:rPr lang="en-US" sz="2800" dirty="0" err="1">
                    <a:latin typeface="TimesNewRomanPSMT"/>
                    <a:ea typeface="Calibri" panose="020F0502020204030204" pitchFamily="34" charset="0"/>
                    <a:cs typeface="TimesNewRomanPSMT"/>
                  </a:rPr>
                  <a:t>MPa</a:t>
                </a:r>
                <a:r>
                  <a:rPr lang="en-US" sz="2800" dirty="0" smtClean="0">
                    <a:latin typeface="TimesNewRomanPSMT"/>
                    <a:ea typeface="Calibri" panose="020F0502020204030204" pitchFamily="34" charset="0"/>
                    <a:cs typeface="TimesNewRomanPSMT"/>
                  </a:rPr>
                  <a:t>.</a:t>
                </a:r>
              </a:p>
              <a:p>
                <a:pPr>
                  <a:lnSpc>
                    <a:spcPct val="107000"/>
                  </a:lnSpc>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NewRomanPSMT"/>
                    <a:ea typeface="Calibri" panose="020F0502020204030204" pitchFamily="34" charset="0"/>
                    <a:cs typeface="TimesNewRomanPSMT"/>
                  </a:rPr>
                  <a:t>(d) The tensile strength is approximately 370 </a:t>
                </a:r>
                <a:r>
                  <a:rPr lang="en-US" sz="2800" dirty="0" err="1">
                    <a:latin typeface="TimesNewRomanPSMT"/>
                    <a:ea typeface="Calibri" panose="020F0502020204030204" pitchFamily="34" charset="0"/>
                    <a:cs typeface="TimesNewRomanPSMT"/>
                  </a:rPr>
                  <a:t>MPa</a:t>
                </a:r>
                <a:r>
                  <a:rPr lang="en-US" sz="2800" dirty="0">
                    <a:latin typeface="TimesNewRomanPSMT"/>
                    <a:ea typeface="Calibri" panose="020F0502020204030204" pitchFamily="34" charset="0"/>
                    <a:cs typeface="TimesNewRomanPSMT"/>
                  </a:rPr>
                  <a:t>, corresponding to the maximum stress on the complete stress-strain plot</a:t>
                </a:r>
                <a:r>
                  <a:rPr lang="en-US" sz="2800" dirty="0">
                    <a:effectLst/>
                    <a:latin typeface="TimesNewRomanPSMT"/>
                    <a:ea typeface="Calibri" panose="020F0502020204030204" pitchFamily="34" charset="0"/>
                    <a:cs typeface="TimesNewRomanPSMT"/>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effectLst/>
                    <a:latin typeface="TimesNewRomanPSMT"/>
                    <a:ea typeface="Calibri" panose="020F0502020204030204" pitchFamily="34" charset="0"/>
                    <a:cs typeface="TimesNewRomanPSMT"/>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TimesNewRomanPSMT"/>
                    <a:ea typeface="Calibri" panose="020F0502020204030204" pitchFamily="34" charset="0"/>
                    <a:cs typeface="TimesNewRomanPSMT"/>
                  </a:rPr>
                  <a:t>(e)  % EL= </a:t>
                </a:r>
                <a14:m>
                  <m:oMath xmlns:m="http://schemas.openxmlformats.org/officeDocument/2006/math">
                    <m:f>
                      <m:fPr>
                        <m:ctrlPr>
                          <a:rPr lang="en-US" sz="2800" i="1">
                            <a:latin typeface="Cambria Math" panose="02040503050406030204" pitchFamily="18" charset="0"/>
                            <a:ea typeface="Calibri" panose="020F0502020204030204" pitchFamily="34" charset="0"/>
                            <a:cs typeface="TimesNewRomanPSMT"/>
                          </a:rPr>
                        </m:ctrlPr>
                      </m:fPr>
                      <m:num>
                        <m:r>
                          <a:rPr lang="en-US" sz="2800" i="1">
                            <a:latin typeface="Cambria Math" panose="02040503050406030204" pitchFamily="18" charset="0"/>
                            <a:ea typeface="Calibri" panose="020F0502020204030204" pitchFamily="34" charset="0"/>
                            <a:cs typeface="TimesNewRomanPSMT"/>
                          </a:rPr>
                          <m:t>𝐿𝑓</m:t>
                        </m:r>
                        <m:r>
                          <a:rPr lang="en-US" sz="2800" i="1">
                            <a:latin typeface="Cambria Math" panose="02040503050406030204" pitchFamily="18" charset="0"/>
                            <a:ea typeface="Calibri" panose="020F0502020204030204" pitchFamily="34" charset="0"/>
                            <a:cs typeface="TimesNewRomanPSMT"/>
                          </a:rPr>
                          <m:t>−</m:t>
                        </m:r>
                        <m:r>
                          <a:rPr lang="en-US" sz="2800" i="1">
                            <a:latin typeface="Cambria Math" panose="02040503050406030204" pitchFamily="18" charset="0"/>
                            <a:ea typeface="Calibri" panose="020F0502020204030204" pitchFamily="34" charset="0"/>
                            <a:cs typeface="TimesNewRomanPSMT"/>
                          </a:rPr>
                          <m:t>𝐿𝑖</m:t>
                        </m:r>
                      </m:num>
                      <m:den>
                        <m:r>
                          <a:rPr lang="en-US" sz="2800" i="1">
                            <a:latin typeface="Cambria Math" panose="02040503050406030204" pitchFamily="18" charset="0"/>
                            <a:ea typeface="Calibri" panose="020F0502020204030204" pitchFamily="34" charset="0"/>
                            <a:cs typeface="TimesNewRomanPSMT"/>
                          </a:rPr>
                          <m:t>𝐿𝑖</m:t>
                        </m:r>
                      </m:den>
                    </m:f>
                  </m:oMath>
                </a14:m>
                <a:r>
                  <a:rPr lang="en-US" sz="2800" dirty="0">
                    <a:latin typeface="TimesNewRomanPSMT"/>
                    <a:ea typeface="Times New Roman" panose="02020603050405020304" pitchFamily="18" charset="0"/>
                    <a:cs typeface="TimesNewRomanPSMT"/>
                  </a:rPr>
                  <a:t> x 100 = </a:t>
                </a:r>
                <a14:m>
                  <m:oMath xmlns:m="http://schemas.openxmlformats.org/officeDocument/2006/math">
                    <m:f>
                      <m:fPr>
                        <m:ctrlPr>
                          <a:rPr lang="en-US" sz="2800" i="1">
                            <a:latin typeface="Cambria Math" panose="02040503050406030204" pitchFamily="18" charset="0"/>
                            <a:ea typeface="Times New Roman" panose="02020603050405020304" pitchFamily="18" charset="0"/>
                            <a:cs typeface="TimesNewRomanPSMT"/>
                          </a:rPr>
                        </m:ctrlPr>
                      </m:fPr>
                      <m:num>
                        <m:r>
                          <a:rPr lang="en-US" sz="2800" i="1">
                            <a:latin typeface="Cambria Math" panose="02040503050406030204" pitchFamily="18" charset="0"/>
                            <a:ea typeface="Times New Roman" panose="02020603050405020304" pitchFamily="18" charset="0"/>
                            <a:cs typeface="TimesNewRomanPSMT"/>
                          </a:rPr>
                          <m:t>59</m:t>
                        </m:r>
                        <m:r>
                          <a:rPr lang="en-US" sz="2800" i="1">
                            <a:latin typeface="Cambria Math" panose="02040503050406030204" pitchFamily="18" charset="0"/>
                            <a:ea typeface="Times New Roman" panose="02020603050405020304" pitchFamily="18" charset="0"/>
                            <a:cs typeface="TimesNewRomanPSMT"/>
                          </a:rPr>
                          <m:t>.</m:t>
                        </m:r>
                        <m:r>
                          <a:rPr lang="en-US" sz="2800" i="1">
                            <a:latin typeface="Cambria Math" panose="02040503050406030204" pitchFamily="18" charset="0"/>
                            <a:ea typeface="Times New Roman" panose="02020603050405020304" pitchFamily="18" charset="0"/>
                            <a:cs typeface="TimesNewRomanPSMT"/>
                          </a:rPr>
                          <m:t>1</m:t>
                        </m:r>
                        <m:r>
                          <a:rPr lang="en-US" sz="2800" i="1">
                            <a:latin typeface="Cambria Math" panose="02040503050406030204" pitchFamily="18" charset="0"/>
                            <a:ea typeface="Times New Roman" panose="02020603050405020304" pitchFamily="18" charset="0"/>
                            <a:cs typeface="TimesNewRomanPSMT"/>
                          </a:rPr>
                          <m:t>−</m:t>
                        </m:r>
                        <m:r>
                          <a:rPr lang="en-US" sz="2800" i="1">
                            <a:latin typeface="Cambria Math" panose="02040503050406030204" pitchFamily="18" charset="0"/>
                            <a:ea typeface="Times New Roman" panose="02020603050405020304" pitchFamily="18" charset="0"/>
                            <a:cs typeface="TimesNewRomanPSMT"/>
                          </a:rPr>
                          <m:t>50</m:t>
                        </m:r>
                        <m:r>
                          <a:rPr lang="en-US" sz="2800" i="1">
                            <a:latin typeface="Cambria Math" panose="02040503050406030204" pitchFamily="18" charset="0"/>
                            <a:ea typeface="Times New Roman" panose="02020603050405020304" pitchFamily="18" charset="0"/>
                            <a:cs typeface="TimesNewRomanPSMT"/>
                          </a:rPr>
                          <m:t>.</m:t>
                        </m:r>
                        <m:r>
                          <a:rPr lang="en-US" sz="2800" i="1">
                            <a:latin typeface="Cambria Math" panose="02040503050406030204" pitchFamily="18" charset="0"/>
                            <a:ea typeface="Times New Roman" panose="02020603050405020304" pitchFamily="18" charset="0"/>
                            <a:cs typeface="TimesNewRomanPSMT"/>
                          </a:rPr>
                          <m:t>8</m:t>
                        </m:r>
                      </m:num>
                      <m:den>
                        <m:r>
                          <a:rPr lang="en-US" sz="2800" i="1">
                            <a:latin typeface="Cambria Math" panose="02040503050406030204" pitchFamily="18" charset="0"/>
                            <a:ea typeface="Times New Roman" panose="02020603050405020304" pitchFamily="18" charset="0"/>
                            <a:cs typeface="TimesNewRomanPSMT"/>
                          </a:rPr>
                          <m:t>50</m:t>
                        </m:r>
                        <m:r>
                          <a:rPr lang="en-US" sz="2800" i="1">
                            <a:latin typeface="Cambria Math" panose="02040503050406030204" pitchFamily="18" charset="0"/>
                            <a:ea typeface="Times New Roman" panose="02020603050405020304" pitchFamily="18" charset="0"/>
                            <a:cs typeface="TimesNewRomanPSMT"/>
                          </a:rPr>
                          <m:t>.</m:t>
                        </m:r>
                        <m:r>
                          <a:rPr lang="en-US" sz="2800" i="1">
                            <a:latin typeface="Cambria Math" panose="02040503050406030204" pitchFamily="18" charset="0"/>
                            <a:ea typeface="Times New Roman" panose="02020603050405020304" pitchFamily="18" charset="0"/>
                            <a:cs typeface="TimesNewRomanPSMT"/>
                          </a:rPr>
                          <m:t>8</m:t>
                        </m:r>
                      </m:den>
                    </m:f>
                  </m:oMath>
                </a14:m>
                <a:r>
                  <a:rPr lang="en-US" sz="2800" dirty="0">
                    <a:latin typeface="TimesNewRomanPSMT"/>
                    <a:ea typeface="Times New Roman" panose="02020603050405020304" pitchFamily="18" charset="0"/>
                    <a:cs typeface="TimesNewRomanPSMT"/>
                  </a:rPr>
                  <a:t> x100 = 16.33 %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62596" y="215014"/>
                <a:ext cx="11413587" cy="5740098"/>
              </a:xfrm>
              <a:prstGeom prst="rect">
                <a:avLst/>
              </a:prstGeom>
              <a:blipFill rotWithShape="0">
                <a:blip r:embed="rId2"/>
                <a:stretch>
                  <a:fillRect l="-1068" r="-1870" b="-212"/>
                </a:stretch>
              </a:blipFill>
            </p:spPr>
            <p:txBody>
              <a:bodyPr/>
              <a:lstStyle/>
              <a:p>
                <a:r>
                  <a:rPr lang="en-US">
                    <a:noFill/>
                  </a:rPr>
                  <a:t> </a:t>
                </a:r>
              </a:p>
            </p:txBody>
          </p:sp>
        </mc:Fallback>
      </mc:AlternateContent>
    </p:spTree>
    <p:extLst>
      <p:ext uri="{BB962C8B-B14F-4D97-AF65-F5344CB8AC3E}">
        <p14:creationId xmlns:p14="http://schemas.microsoft.com/office/powerpoint/2010/main" val="299386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123" y="223750"/>
            <a:ext cx="11751212" cy="1822550"/>
          </a:xfrm>
          <a:prstGeom prst="rect">
            <a:avLst/>
          </a:prstGeom>
        </p:spPr>
        <p:txBody>
          <a:bodyPr wrap="square">
            <a:spAutoFit/>
          </a:bodyPr>
          <a:lstStyle/>
          <a:p>
            <a:pPr>
              <a:lnSpc>
                <a:spcPct val="107000"/>
              </a:lnSpc>
            </a:pPr>
            <a:r>
              <a:rPr lang="en-US" sz="2000" dirty="0" smtClean="0">
                <a:effectLst/>
                <a:latin typeface="TimesNewRomanPSMT"/>
                <a:ea typeface="Times New Roman" panose="02020603050405020304" pitchFamily="18" charset="0"/>
                <a:cs typeface="TimesNewRomanPSMT"/>
              </a:rPr>
              <a:t>Example</a:t>
            </a:r>
            <a:r>
              <a:rPr lang="en-US" sz="2000" dirty="0">
                <a:latin typeface="TimesNewRomanPSMT"/>
                <a:ea typeface="Times New Roman" panose="02020603050405020304" pitchFamily="18" charset="0"/>
                <a:cs typeface="TimesNewRomanPSMT"/>
              </a:rPr>
              <a:t> </a:t>
            </a:r>
            <a:r>
              <a:rPr lang="en-US" sz="2000" dirty="0" smtClean="0">
                <a:latin typeface="TimesNewRomanPSMT"/>
                <a:ea typeface="Times New Roman" panose="02020603050405020304" pitchFamily="18" charset="0"/>
                <a:cs typeface="TimesNewRomanPSMT"/>
              </a:rPr>
              <a:t>5 : </a:t>
            </a:r>
            <a:r>
              <a:rPr lang="en-US" sz="2000" dirty="0" smtClean="0">
                <a:effectLst/>
                <a:latin typeface="TimesNewRomanPSMT"/>
                <a:ea typeface="Times New Roman" panose="02020603050405020304" pitchFamily="18" charset="0"/>
                <a:cs typeface="TimesNewRomanPSMT"/>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r>
              <a:rPr lang="en-US" sz="1400" dirty="0" smtClean="0">
                <a:solidFill>
                  <a:srgbClr val="000000"/>
                </a:solidFill>
                <a:effectLst/>
                <a:latin typeface="Times New Roman" panose="02020603050405020304" pitchFamily="18" charset="0"/>
                <a:ea typeface="Calibri" panose="020F0502020204030204" pitchFamily="34" charset="0"/>
              </a:rPr>
              <a:t> </a:t>
            </a:r>
          </a:p>
          <a:p>
            <a:pPr algn="just">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 For some metal alloy, a true stress of 345 </a:t>
            </a:r>
            <a:r>
              <a:rPr lang="en-US" dirty="0" err="1" smtClean="0">
                <a:effectLst/>
                <a:latin typeface="Times New Roman" panose="02020603050405020304" pitchFamily="18" charset="0"/>
                <a:ea typeface="Calibri" panose="020F0502020204030204" pitchFamily="34" charset="0"/>
                <a:cs typeface="Arial" panose="020B0604020202020204" pitchFamily="34" charset="0"/>
              </a:rPr>
              <a:t>MPa</a:t>
            </a:r>
            <a:r>
              <a:rPr lang="en-US" dirty="0" smtClean="0">
                <a:effectLst/>
                <a:latin typeface="Times New Roman" panose="02020603050405020304" pitchFamily="18" charset="0"/>
                <a:ea typeface="Calibri" panose="020F0502020204030204" pitchFamily="34" charset="0"/>
                <a:cs typeface="Arial" panose="020B0604020202020204" pitchFamily="34" charset="0"/>
              </a:rPr>
              <a:t> produces a plastic true strain of 0.02. How much will a specimen of this material elongate when a true stress of 415 </a:t>
            </a:r>
            <a:r>
              <a:rPr lang="en-US" dirty="0" err="1" smtClean="0">
                <a:effectLst/>
                <a:latin typeface="Times New Roman" panose="02020603050405020304" pitchFamily="18" charset="0"/>
                <a:ea typeface="Calibri" panose="020F0502020204030204" pitchFamily="34" charset="0"/>
                <a:cs typeface="Arial" panose="020B0604020202020204" pitchFamily="34" charset="0"/>
              </a:rPr>
              <a:t>MPa</a:t>
            </a:r>
            <a:r>
              <a:rPr lang="en-US" dirty="0" smtClean="0">
                <a:effectLst/>
                <a:latin typeface="Times New Roman" panose="02020603050405020304" pitchFamily="18" charset="0"/>
                <a:ea typeface="Calibri" panose="020F0502020204030204" pitchFamily="34" charset="0"/>
                <a:cs typeface="Arial" panose="020B0604020202020204" pitchFamily="34" charset="0"/>
              </a:rPr>
              <a:t> is applied if the original length is 500 mm? Assume a value of 0.22 for the strain-hardening exponent, n.</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64791" y="1851953"/>
            <a:ext cx="4853794" cy="820910"/>
          </a:xfrm>
          <a:prstGeom prst="rect">
            <a:avLst/>
          </a:prstGeom>
          <a:noFill/>
          <a:ln>
            <a:noFill/>
          </a:ln>
        </p:spPr>
      </p:pic>
      <p:sp>
        <p:nvSpPr>
          <p:cNvPr id="6" name="Rectangle 5"/>
          <p:cNvSpPr/>
          <p:nvPr/>
        </p:nvSpPr>
        <p:spPr>
          <a:xfrm>
            <a:off x="164123" y="1887060"/>
            <a:ext cx="2057486" cy="530594"/>
          </a:xfrm>
          <a:prstGeom prst="rect">
            <a:avLst/>
          </a:prstGeom>
        </p:spPr>
        <p:txBody>
          <a:bodyPr wrap="none">
            <a:spAutoFit/>
          </a:bodyPr>
          <a:lstStyle/>
          <a:p>
            <a:pPr algn="just">
              <a:lnSpc>
                <a:spcPct val="107000"/>
              </a:lnSpc>
            </a:pPr>
            <a:r>
              <a:rPr lang="en-US" sz="2800"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σ</a:t>
            </a:r>
            <a:r>
              <a:rPr lang="en-US" sz="2800" baseline="-25000"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a:t>
            </a:r>
            <a:r>
              <a:rPr lang="en-US" sz="280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 K (</a:t>
            </a:r>
            <a:r>
              <a:rPr lang="en-US" sz="2800"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ε</a:t>
            </a:r>
            <a:r>
              <a:rPr lang="en-US" sz="2800" baseline="-25000" dirty="0" err="1"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a:t>
            </a:r>
            <a:r>
              <a:rPr lang="en-US" sz="280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aseline="3000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Arrow Connector 7"/>
          <p:cNvCxnSpPr/>
          <p:nvPr/>
        </p:nvCxnSpPr>
        <p:spPr>
          <a:xfrm>
            <a:off x="2222695" y="2152357"/>
            <a:ext cx="942096" cy="0"/>
          </a:xfrm>
          <a:prstGeom prst="straightConnector1">
            <a:avLst/>
          </a:prstGeom>
          <a:ln w="92075">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4122" y="2523711"/>
            <a:ext cx="11244775" cy="718017"/>
          </a:xfrm>
          <a:prstGeom prst="rect">
            <a:avLst/>
          </a:prstGeom>
        </p:spPr>
        <p:txBody>
          <a:bodyPr wrap="square">
            <a:spAutoFit/>
          </a:bodyPr>
          <a:lstStyle/>
          <a:p>
            <a:pPr algn="just">
              <a:lnSpc>
                <a:spcPct val="107000"/>
              </a:lnSpc>
            </a:pP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Next we must solve for the true strain produce when a true stress of 415 </a:t>
            </a:r>
            <a:r>
              <a:rPr lang="en-US" sz="2000" b="1" dirty="0" err="1" smtClean="0">
                <a:effectLst/>
                <a:latin typeface="Times New Roman" panose="02020603050405020304" pitchFamily="18" charset="0"/>
                <a:ea typeface="Calibri" panose="020F0502020204030204" pitchFamily="34" charset="0"/>
                <a:cs typeface="Arial" panose="020B0604020202020204" pitchFamily="34" charset="0"/>
              </a:rPr>
              <a:t>MPa</a:t>
            </a: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 is applied</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04556" y="2895065"/>
            <a:ext cx="10310447" cy="3829292"/>
          </a:xfrm>
          <a:prstGeom prst="rect">
            <a:avLst/>
          </a:prstGeom>
          <a:noFill/>
          <a:ln>
            <a:noFill/>
          </a:ln>
        </p:spPr>
      </p:pic>
    </p:spTree>
    <p:extLst>
      <p:ext uri="{BB962C8B-B14F-4D97-AF65-F5344CB8AC3E}">
        <p14:creationId xmlns:p14="http://schemas.microsoft.com/office/powerpoint/2010/main" val="2074517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55" y="121393"/>
            <a:ext cx="11497994" cy="1338828"/>
          </a:xfrm>
          <a:prstGeom prst="rect">
            <a:avLst/>
          </a:prstGeom>
        </p:spPr>
        <p:txBody>
          <a:bodyPr wrap="square">
            <a:spAutoFit/>
          </a:bodyPr>
          <a:lstStyle/>
          <a:p>
            <a:pPr algn="just">
              <a:lnSpc>
                <a:spcPct val="150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Engineering stress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E </a:t>
            </a:r>
            <a:r>
              <a:rPr lang="en-US" dirty="0" smtClean="0">
                <a:effectLst/>
                <a:latin typeface="Times New Roman" panose="02020603050405020304" pitchFamily="18" charset="0"/>
                <a:ea typeface="Calibri" panose="020F0502020204030204" pitchFamily="34" charset="0"/>
                <a:cs typeface="Arial" panose="020B0604020202020204" pitchFamily="34" charset="0"/>
              </a:rPr>
              <a:t>= F / </a:t>
            </a:r>
            <a:r>
              <a:rPr lang="en-US" dirty="0" err="1" smtClean="0">
                <a:effectLst/>
                <a:latin typeface="Times New Roman" panose="02020603050405020304" pitchFamily="18" charset="0"/>
                <a:ea typeface="Calibri" panose="020F0502020204030204" pitchFamily="34" charset="0"/>
                <a:cs typeface="Arial" panose="020B0604020202020204" pitchFamily="34" charset="0"/>
              </a:rPr>
              <a:t>A</a:t>
            </a:r>
            <a:r>
              <a:rPr lang="en-US" baseline="-25000" dirty="0" err="1" smtClean="0">
                <a:effectLst/>
                <a:latin typeface="Times New Roman" panose="02020603050405020304" pitchFamily="18" charset="0"/>
                <a:ea typeface="Calibri" panose="020F0502020204030204" pitchFamily="34" charset="0"/>
                <a:cs typeface="Arial" panose="020B0604020202020204" pitchFamily="34" charset="0"/>
              </a:rPr>
              <a:t>o</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dirty="0" smtClean="0">
                <a:effectLst/>
                <a:latin typeface="Times New Roman" panose="02020603050405020304" pitchFamily="18" charset="0"/>
                <a:ea typeface="Calibri" panose="020F0502020204030204" pitchFamily="34" charset="0"/>
                <a:cs typeface="Arial" panose="020B0604020202020204" pitchFamily="34" charset="0"/>
              </a:rPr>
              <a:t>where </a:t>
            </a:r>
            <a:r>
              <a:rPr lang="en-US" dirty="0" err="1" smtClean="0">
                <a:effectLst/>
                <a:latin typeface="Times New Roman" panose="02020603050405020304" pitchFamily="18" charset="0"/>
                <a:ea typeface="Calibri" panose="020F0502020204030204" pitchFamily="34" charset="0"/>
                <a:cs typeface="Arial" panose="020B0604020202020204" pitchFamily="34" charset="0"/>
              </a:rPr>
              <a:t>A</a:t>
            </a:r>
            <a:r>
              <a:rPr lang="en-US" baseline="-25000" dirty="0" err="1" smtClean="0">
                <a:effectLst/>
                <a:latin typeface="Times New Roman" panose="02020603050405020304" pitchFamily="18" charset="0"/>
                <a:ea typeface="Calibri" panose="020F0502020204030204" pitchFamily="34" charset="0"/>
                <a:cs typeface="Arial" panose="020B0604020202020204" pitchFamily="34" charset="0"/>
              </a:rPr>
              <a:t>o</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dirty="0" smtClean="0">
                <a:effectLst/>
                <a:latin typeface="Times New Roman" panose="02020603050405020304" pitchFamily="18" charset="0"/>
                <a:ea typeface="Calibri" panose="020F0502020204030204" pitchFamily="34" charset="0"/>
                <a:cs typeface="Arial" panose="020B0604020202020204" pitchFamily="34" charset="0"/>
              </a:rPr>
              <a:t>is original area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True stress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T</a:t>
            </a:r>
            <a:r>
              <a:rPr lang="en-US" dirty="0" smtClean="0">
                <a:effectLst/>
                <a:latin typeface="Times New Roman" panose="02020603050405020304" pitchFamily="18" charset="0"/>
                <a:ea typeface="Calibri" panose="020F0502020204030204" pitchFamily="34" charset="0"/>
                <a:cs typeface="Arial" panose="020B0604020202020204" pitchFamily="34" charset="0"/>
              </a:rPr>
              <a:t>) = F/ A</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i        </a:t>
            </a: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dirty="0" smtClean="0">
                <a:effectLst/>
                <a:latin typeface="Times New Roman" panose="02020603050405020304" pitchFamily="18" charset="0"/>
                <a:ea typeface="Calibri" panose="020F0502020204030204" pitchFamily="34" charset="0"/>
                <a:cs typeface="Arial" panose="020B0604020202020204" pitchFamily="34" charset="0"/>
              </a:rPr>
              <a:t>where A</a:t>
            </a:r>
            <a:r>
              <a:rPr lang="en-US" baseline="-25000" dirty="0" smtClean="0">
                <a:effectLst/>
                <a:latin typeface="Times New Roman" panose="02020603050405020304" pitchFamily="18" charset="0"/>
                <a:ea typeface="Calibri" panose="020F0502020204030204" pitchFamily="34" charset="0"/>
                <a:cs typeface="Arial" panose="020B0604020202020204" pitchFamily="34" charset="0"/>
              </a:rPr>
              <a:t>i </a:t>
            </a:r>
            <a:r>
              <a:rPr lang="en-US" dirty="0" smtClean="0">
                <a:effectLst/>
                <a:latin typeface="Times New Roman" panose="02020603050405020304" pitchFamily="18" charset="0"/>
                <a:ea typeface="Calibri" panose="020F0502020204030204" pitchFamily="34" charset="0"/>
                <a:cs typeface="Arial" panose="020B0604020202020204" pitchFamily="34" charset="0"/>
              </a:rPr>
              <a:t>is the area where the fracture occurring at the necking region</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53219" y="956602"/>
                <a:ext cx="10663309" cy="4104970"/>
              </a:xfrm>
              <a:prstGeom prst="rect">
                <a:avLst/>
              </a:prstGeom>
            </p:spPr>
            <p:txBody>
              <a:bodyPr wrap="square">
                <a:spAutoFit/>
              </a:bodyPr>
              <a:lstStyle/>
              <a:p>
                <a:pPr>
                  <a:lnSpc>
                    <a:spcPct val="150000"/>
                  </a:lnSpc>
                </a:pPr>
                <a:r>
                  <a:rPr lang="en-US" dirty="0" smtClean="0">
                    <a:effectLst/>
                    <a:latin typeface="Times New Roman" panose="02020603050405020304" pitchFamily="18" charset="0"/>
                    <a:ea typeface="Calibri" panose="020F0502020204030204" pitchFamily="34" charset="0"/>
                    <a:cs typeface="Arial" panose="020B0604020202020204" pitchFamily="34" charset="0"/>
                  </a:rPr>
                  <a:t>Since the volume is constant </a:t>
                </a:r>
                <a:r>
                  <a:rPr lang="en-US" dirty="0" err="1" smtClean="0">
                    <a:effectLst/>
                    <a:latin typeface="Times New Roman" panose="02020603050405020304" pitchFamily="18" charset="0"/>
                    <a:ea typeface="Calibri" panose="020F0502020204030204" pitchFamily="34" charset="0"/>
                    <a:cs typeface="Arial" panose="020B0604020202020204" pitchFamily="34" charset="0"/>
                  </a:rPr>
                  <a:t>A</a:t>
                </a:r>
                <a:r>
                  <a:rPr lang="en-US" baseline="-25000" dirty="0" err="1">
                    <a:effectLst/>
                    <a:latin typeface="Times New Roman" panose="02020603050405020304" pitchFamily="18" charset="0"/>
                    <a:ea typeface="Calibri" panose="020F0502020204030204" pitchFamily="34" charset="0"/>
                    <a:cs typeface="Arial" panose="020B0604020202020204" pitchFamily="34" charset="0"/>
                  </a:rPr>
                  <a:t>o</a:t>
                </a:r>
                <a:r>
                  <a:rPr lang="en-US" dirty="0">
                    <a:effectLst/>
                    <a:latin typeface="Times New Roman" panose="02020603050405020304" pitchFamily="18" charset="0"/>
                    <a:ea typeface="Calibri" panose="020F0502020204030204" pitchFamily="34" charset="0"/>
                    <a:cs typeface="Arial" panose="020B0604020202020204" pitchFamily="34" charset="0"/>
                  </a:rPr>
                  <a:t> L</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dirty="0">
                    <a:effectLst/>
                    <a:latin typeface="Times New Roman" panose="02020603050405020304" pitchFamily="18" charset="0"/>
                    <a:ea typeface="Calibri" panose="020F0502020204030204" pitchFamily="34" charset="0"/>
                    <a:cs typeface="Arial" panose="020B0604020202020204" pitchFamily="34" charset="0"/>
                  </a:rPr>
                  <a:t> = A</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i</a:t>
                </a:r>
                <a:r>
                  <a:rPr lang="en-US" dirty="0">
                    <a:effectLst/>
                    <a:latin typeface="Times New Roman" panose="02020603050405020304" pitchFamily="18" charset="0"/>
                    <a:ea typeface="Calibri" panose="020F0502020204030204" pitchFamily="34" charset="0"/>
                    <a:cs typeface="Arial" panose="020B0604020202020204" pitchFamily="34" charset="0"/>
                  </a:rPr>
                  <a:t> L</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i   &gt;&gt;&gt;&gt;&gt;   </a:t>
                </a:r>
                <a:r>
                  <a:rPr lang="en-US" sz="2400" dirty="0">
                    <a:effectLst/>
                    <a:latin typeface="Times New Roman" panose="02020603050405020304" pitchFamily="18" charset="0"/>
                    <a:ea typeface="Calibri" panose="020F0502020204030204" pitchFamily="34" charset="0"/>
                    <a:cs typeface="Arial" panose="020B0604020202020204" pitchFamily="34" charset="0"/>
                  </a:rPr>
                  <a:t>A</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i </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Li</m:t>
                        </m:r>
                      </m:num>
                      <m:den>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Lo</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  / </a:t>
                </a:r>
                <a:r>
                  <a:rPr lang="en-US" sz="2400" dirty="0" err="1">
                    <a:effectLst/>
                    <a:latin typeface="Times New Roman" panose="02020603050405020304" pitchFamily="18" charset="0"/>
                    <a:ea typeface="Times New Roman" panose="02020603050405020304" pitchFamily="18" charset="0"/>
                    <a:cs typeface="Arial" panose="020B0604020202020204" pitchFamily="34" charset="0"/>
                  </a:rPr>
                  <a:t>A</a:t>
                </a:r>
                <a:r>
                  <a:rPr lang="en-US" sz="2400" baseline="-25000" dirty="0" err="1">
                    <a:effectLst/>
                    <a:latin typeface="Times New Roman" panose="02020603050405020304" pitchFamily="18" charset="0"/>
                    <a:ea typeface="Times New Roman" panose="02020603050405020304" pitchFamily="18" charset="0"/>
                    <a:cs typeface="Arial" panose="020B0604020202020204" pitchFamily="34" charset="0"/>
                  </a:rPr>
                  <a:t>o</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T</a:t>
                </a:r>
                <a:r>
                  <a:rPr lang="en-US" dirty="0">
                    <a:effectLst/>
                    <a:latin typeface="Times New Roman" panose="02020603050405020304" pitchFamily="18" charset="0"/>
                    <a:ea typeface="Calibri" panose="020F0502020204030204" pitchFamily="34" charset="0"/>
                    <a:cs typeface="Arial" panose="020B0604020202020204" pitchFamily="34" charset="0"/>
                  </a:rPr>
                  <a:t> = F/ A</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i    </a:t>
                </a:r>
                <a:r>
                  <a:rPr lang="en-US" dirty="0">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F</m:t>
                        </m:r>
                      </m:num>
                      <m:den>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Ao</m:t>
                        </m:r>
                        <m:r>
                          <a:rPr lang="en-US" sz="2400">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Li</m:t>
                        </m:r>
                      </m:num>
                      <m:den>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Lo</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T</a:t>
                </a: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 =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2800" b="1" dirty="0">
                    <a:effectLst/>
                    <a:latin typeface="Times New Roman" panose="02020603050405020304" pitchFamily="18" charset="0"/>
                    <a:ea typeface="Times New Roman" panose="02020603050405020304" pitchFamily="18" charset="0"/>
                    <a:cs typeface="Arial" panose="020B0604020202020204" pitchFamily="34"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b="1" baseline="-25000" dirty="0">
                    <a:effectLst/>
                    <a:latin typeface="Times New Roman" panose="02020603050405020304" pitchFamily="18" charset="0"/>
                    <a:ea typeface="Calibri" panose="020F0502020204030204" pitchFamily="34" charset="0"/>
                    <a:cs typeface="Arial" panose="020B0604020202020204" pitchFamily="34" charset="0"/>
                  </a:rPr>
                  <a:t>E </a:t>
                </a:r>
                <a:r>
                  <a:rPr lang="en-US" sz="2800" b="1" dirty="0">
                    <a:effectLst/>
                    <a:latin typeface="Times New Roman" panose="02020603050405020304" pitchFamily="18" charset="0"/>
                    <a:ea typeface="Calibri" panose="020F0502020204030204" pitchFamily="34" charset="0"/>
                    <a:cs typeface="Arial" panose="020B0604020202020204" pitchFamily="34" charset="0"/>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000" dirty="0" smtClean="0">
                    <a:effectLst/>
                    <a:latin typeface="Times New Roman" panose="02020603050405020304" pitchFamily="18" charset="0"/>
                    <a:ea typeface="Times New Roman" panose="02020603050405020304" pitchFamily="18" charset="0"/>
                    <a:cs typeface="Arial" panose="020B0604020202020204" pitchFamily="34" charset="0"/>
                  </a:rPr>
                  <a:t>For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some metals and alloys, the region of the true stress/ strain curve up to M</a:t>
                </a:r>
                <a:r>
                  <a:rPr lang="en-US" sz="2000" baseline="30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is approximated by: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T = </a:t>
                </a:r>
                <a:r>
                  <a:rPr lang="en-US" sz="3200" dirty="0">
                    <a:effectLst/>
                    <a:latin typeface="Times New Roman" panose="02020603050405020304" pitchFamily="18" charset="0"/>
                    <a:ea typeface="Calibri" panose="020F0502020204030204" pitchFamily="34" charset="0"/>
                    <a:cs typeface="Arial" panose="020B0604020202020204" pitchFamily="34" charset="0"/>
                  </a:rPr>
                  <a:t>K</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baseline="-25000" dirty="0">
                    <a:effectLst/>
                    <a:latin typeface="Times New Roman" panose="02020603050405020304" pitchFamily="18" charset="0"/>
                    <a:ea typeface="Calibri" panose="020F0502020204030204" pitchFamily="34" charset="0"/>
                    <a:cs typeface="Arial" panose="020B0604020202020204" pitchFamily="34" charset="0"/>
                  </a:rPr>
                  <a:t>T</a:t>
                </a:r>
                <a:r>
                  <a:rPr lang="en-US" sz="3200"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3200" baseline="30000" dirty="0">
                    <a:effectLst/>
                    <a:latin typeface="Times New Roman" panose="02020603050405020304" pitchFamily="18" charset="0"/>
                    <a:ea typeface="Calibri" panose="020F0502020204030204" pitchFamily="34" charset="0"/>
                    <a:cs typeface="Arial" panose="020B0604020202020204" pitchFamily="34" charset="0"/>
                  </a:rPr>
                  <a:t>n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a:effectLst/>
                    <a:latin typeface="Times New Roman" panose="02020603050405020304" pitchFamily="18" charset="0"/>
                    <a:ea typeface="Calibri" panose="020F0502020204030204" pitchFamily="34" charset="0"/>
                    <a:cs typeface="Arial" panose="020B0604020202020204" pitchFamily="34" charset="0"/>
                  </a:rPr>
                  <a:t>Where </a:t>
                </a:r>
                <a:r>
                  <a:rPr lang="en-US" sz="2400" b="1" dirty="0">
                    <a:effectLst/>
                    <a:latin typeface="Times New Roman" panose="02020603050405020304" pitchFamily="18" charset="0"/>
                    <a:ea typeface="Calibri" panose="020F0502020204030204" pitchFamily="34" charset="0"/>
                    <a:cs typeface="Arial" panose="020B0604020202020204" pitchFamily="34" charset="0"/>
                  </a:rPr>
                  <a:t>K</a:t>
                </a:r>
                <a:r>
                  <a:rPr lang="en-US" dirty="0">
                    <a:effectLst/>
                    <a:latin typeface="Times New Roman" panose="02020603050405020304" pitchFamily="18" charset="0"/>
                    <a:ea typeface="Calibri" panose="020F0502020204030204" pitchFamily="34" charset="0"/>
                    <a:cs typeface="Arial" panose="020B0604020202020204" pitchFamily="34" charset="0"/>
                  </a:rPr>
                  <a:t> and </a:t>
                </a:r>
                <a:r>
                  <a:rPr lang="en-US" sz="2400" b="1" dirty="0">
                    <a:effectLst/>
                    <a:latin typeface="Times New Roman" panose="02020603050405020304" pitchFamily="18" charset="0"/>
                    <a:ea typeface="Calibri" panose="020F0502020204030204" pitchFamily="34" charset="0"/>
                    <a:cs typeface="Arial" panose="020B0604020202020204" pitchFamily="34" charset="0"/>
                  </a:rPr>
                  <a:t>n</a:t>
                </a:r>
                <a:r>
                  <a:rPr lang="en-US" dirty="0">
                    <a:effectLst/>
                    <a:latin typeface="Times New Roman" panose="02020603050405020304" pitchFamily="18" charset="0"/>
                    <a:ea typeface="Calibri" panose="020F0502020204030204" pitchFamily="34" charset="0"/>
                    <a:cs typeface="Arial" panose="020B0604020202020204" pitchFamily="34" charset="0"/>
                  </a:rPr>
                  <a:t> are constants depend on whether the material has been cold worked, heat treated, </a:t>
                </a:r>
                <a:r>
                  <a:rPr lang="en-US" dirty="0" err="1">
                    <a:effectLst/>
                    <a:latin typeface="Times New Roman" panose="02020603050405020304" pitchFamily="18" charset="0"/>
                    <a:ea typeface="Calibri" panose="020F0502020204030204" pitchFamily="34" charset="0"/>
                    <a:cs typeface="Arial" panose="020B0604020202020204" pitchFamily="34" charset="0"/>
                  </a:rPr>
                  <a:t>etc</a:t>
                </a:r>
                <a:r>
                  <a:rPr lang="en-US"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3219" y="956602"/>
                <a:ext cx="10663309" cy="4104970"/>
              </a:xfrm>
              <a:prstGeom prst="rect">
                <a:avLst/>
              </a:prstGeom>
              <a:blipFill rotWithShape="0">
                <a:blip r:embed="rId2"/>
                <a:stretch>
                  <a:fillRect l="-1487" b="-892"/>
                </a:stretch>
              </a:blipFill>
            </p:spPr>
            <p:txBody>
              <a:bodyPr/>
              <a:lstStyle/>
              <a:p>
                <a:r>
                  <a:rPr lang="en-US">
                    <a:noFill/>
                  </a:rPr>
                  <a:t> </a:t>
                </a:r>
              </a:p>
            </p:txBody>
          </p:sp>
        </mc:Fallback>
      </mc:AlternateContent>
    </p:spTree>
    <p:extLst>
      <p:ext uri="{BB962C8B-B14F-4D97-AF65-F5344CB8AC3E}">
        <p14:creationId xmlns:p14="http://schemas.microsoft.com/office/powerpoint/2010/main" val="346393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71278"/>
            <a:ext cx="8623495" cy="468026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23655" y="4851546"/>
            <a:ext cx="5686425" cy="1769110"/>
          </a:xfrm>
          <a:prstGeom prst="rect">
            <a:avLst/>
          </a:prstGeom>
        </p:spPr>
      </p:pic>
      <p:sp>
        <p:nvSpPr>
          <p:cNvPr id="2" name="TextBox 1"/>
          <p:cNvSpPr txBox="1"/>
          <p:nvPr/>
        </p:nvSpPr>
        <p:spPr>
          <a:xfrm>
            <a:off x="1786597" y="4487594"/>
            <a:ext cx="5008098" cy="369332"/>
          </a:xfrm>
          <a:prstGeom prst="rect">
            <a:avLst/>
          </a:prstGeom>
          <a:noFill/>
        </p:spPr>
        <p:txBody>
          <a:bodyPr wrap="square" rtlCol="0">
            <a:spAutoFit/>
          </a:bodyPr>
          <a:lstStyle/>
          <a:p>
            <a:r>
              <a:rPr lang="en-US" dirty="0" smtClean="0"/>
              <a:t>Figure (10) True stress-strain curve</a:t>
            </a:r>
            <a:endParaRPr lang="en-US" dirty="0"/>
          </a:p>
        </p:txBody>
      </p:sp>
    </p:spTree>
    <p:extLst>
      <p:ext uri="{BB962C8B-B14F-4D97-AF65-F5344CB8AC3E}">
        <p14:creationId xmlns:p14="http://schemas.microsoft.com/office/powerpoint/2010/main" val="189090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380" y="-93733"/>
            <a:ext cx="6774288" cy="768217"/>
          </a:xfrm>
        </p:spPr>
        <p:txBody>
          <a:bodyPr>
            <a:normAutofit/>
          </a:bodyPr>
          <a:lstStyle/>
          <a:p>
            <a:pPr algn="ctr"/>
            <a:r>
              <a:rPr lang="en-US" sz="2000" b="1" dirty="0" smtClean="0">
                <a:latin typeface="Times New Roman" panose="02020603050405020304" pitchFamily="18" charset="0"/>
                <a:cs typeface="Times New Roman" panose="02020603050405020304" pitchFamily="18" charset="0"/>
              </a:rPr>
              <a:t>Ductile and Brittle materials fracture</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3815" y="379785"/>
            <a:ext cx="12054625"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Fracture: separation of a body into pieces due to stress, at temperatures below the melting point. Steps in fracture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1- </a:t>
            </a:r>
            <a:r>
              <a:rPr lang="en-US" sz="2000" dirty="0">
                <a:latin typeface="Times New Roman" panose="02020603050405020304" pitchFamily="18" charset="0"/>
                <a:cs typeface="Times New Roman" panose="02020603050405020304" pitchFamily="18" charset="0"/>
              </a:rPr>
              <a:t>crack formation </a:t>
            </a:r>
            <a:r>
              <a:rPr lang="en-US" sz="2000" dirty="0" smtClean="0">
                <a:latin typeface="Times New Roman" panose="02020603050405020304" pitchFamily="18" charset="0"/>
                <a:cs typeface="Times New Roman" panose="02020603050405020304" pitchFamily="18" charset="0"/>
              </a:rPr>
              <a:t>  2- crack propagation</a:t>
            </a: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43815" y="1021922"/>
            <a:ext cx="11775582" cy="1704569"/>
          </a:xfrm>
          <a:prstGeom prst="rect">
            <a:avLst/>
          </a:prstGeom>
        </p:spPr>
        <p:txBody>
          <a:bodyPr wrap="square">
            <a:spAutoFit/>
          </a:bodyPr>
          <a:lstStyle/>
          <a:p>
            <a:pPr algn="just">
              <a:lnSpc>
                <a:spcPct val="150000"/>
              </a:lnSpc>
            </a:pPr>
            <a:r>
              <a:rPr lang="en-US" dirty="0">
                <a:solidFill>
                  <a:srgbClr val="333333"/>
                </a:solidFill>
                <a:latin typeface="Times New Roman" panose="02020603050405020304" pitchFamily="18" charset="0"/>
                <a:cs typeface="Times New Roman" panose="02020603050405020304" pitchFamily="18" charset="0"/>
              </a:rPr>
              <a:t>In ductile fracture, the crack grows at a slow pace and is accompanied with a great deal of plastic </a:t>
            </a:r>
            <a:r>
              <a:rPr lang="en-US" dirty="0" smtClean="0">
                <a:solidFill>
                  <a:srgbClr val="333333"/>
                </a:solidFill>
                <a:latin typeface="Times New Roman" panose="02020603050405020304" pitchFamily="18" charset="0"/>
                <a:cs typeface="Times New Roman" panose="02020603050405020304" pitchFamily="18" charset="0"/>
              </a:rPr>
              <a:t>deformation due to the motion of dislocation. </a:t>
            </a:r>
            <a:r>
              <a:rPr lang="en-US" dirty="0">
                <a:solidFill>
                  <a:srgbClr val="333333"/>
                </a:solidFill>
                <a:latin typeface="Times New Roman" panose="02020603050405020304" pitchFamily="18" charset="0"/>
                <a:cs typeface="Times New Roman" panose="02020603050405020304" pitchFamily="18" charset="0"/>
              </a:rPr>
              <a:t>In this, the crack does not expand except when high levels of stress are present</a:t>
            </a:r>
            <a:r>
              <a:rPr lang="en-US" dirty="0" smtClean="0">
                <a:solidFill>
                  <a:srgbClr val="333333"/>
                </a:solidFill>
                <a:latin typeface="Times New Roman" panose="02020603050405020304" pitchFamily="18" charset="0"/>
                <a:cs typeface="Times New Roman" panose="02020603050405020304" pitchFamily="18" charset="0"/>
              </a:rPr>
              <a:t>.</a:t>
            </a:r>
            <a:r>
              <a:rPr lang="en-US" dirty="0">
                <a:solidFill>
                  <a:srgbClr val="333333"/>
                </a:solidFill>
                <a:latin typeface="Times New Roman" panose="02020603050405020304" pitchFamily="18" charset="0"/>
                <a:cs typeface="Times New Roman" panose="02020603050405020304" pitchFamily="18" charset="0"/>
              </a:rPr>
              <a:t/>
            </a:r>
            <a:br>
              <a:rPr lang="en-US" dirty="0">
                <a:solidFill>
                  <a:srgbClr val="333333"/>
                </a:solidFill>
                <a:latin typeface="Times New Roman" panose="02020603050405020304" pitchFamily="18" charset="0"/>
                <a:cs typeface="Times New Roman" panose="02020603050405020304" pitchFamily="18" charset="0"/>
              </a:rPr>
            </a:br>
            <a:r>
              <a:rPr lang="en-US" dirty="0" smtClean="0">
                <a:solidFill>
                  <a:srgbClr val="333333"/>
                </a:solidFill>
                <a:latin typeface="Times New Roman" panose="02020603050405020304" pitchFamily="18" charset="0"/>
                <a:cs typeface="Times New Roman" panose="02020603050405020304" pitchFamily="18" charset="0"/>
              </a:rPr>
              <a:t>Under </a:t>
            </a:r>
            <a:r>
              <a:rPr lang="en-US" dirty="0">
                <a:solidFill>
                  <a:srgbClr val="333333"/>
                </a:solidFill>
                <a:latin typeface="Times New Roman" panose="02020603050405020304" pitchFamily="18" charset="0"/>
                <a:cs typeface="Times New Roman" panose="02020603050405020304" pitchFamily="18" charset="0"/>
              </a:rPr>
              <a:t>the view of a microscope, the surfaces of materials with ductile fracture appear irregular and rough, and exhibit some dimpling</a:t>
            </a:r>
            <a:endParaRPr lang="en-US" b="0" i="0" dirty="0">
              <a:solidFill>
                <a:srgbClr val="333333"/>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0278"/>
            <a:ext cx="6076950" cy="31527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285" y="3107178"/>
            <a:ext cx="5512158" cy="2345666"/>
          </a:xfrm>
          <a:prstGeom prst="rect">
            <a:avLst/>
          </a:prstGeom>
        </p:spPr>
      </p:pic>
      <p:sp>
        <p:nvSpPr>
          <p:cNvPr id="3" name="TextBox 2"/>
          <p:cNvSpPr txBox="1"/>
          <p:nvPr/>
        </p:nvSpPr>
        <p:spPr>
          <a:xfrm>
            <a:off x="143815" y="6274191"/>
            <a:ext cx="5173773" cy="365760"/>
          </a:xfrm>
          <a:prstGeom prst="rect">
            <a:avLst/>
          </a:prstGeom>
          <a:noFill/>
        </p:spPr>
        <p:txBody>
          <a:bodyPr wrap="square" rtlCol="0">
            <a:spAutoFit/>
          </a:bodyPr>
          <a:lstStyle/>
          <a:p>
            <a:r>
              <a:rPr lang="en-US" dirty="0" smtClean="0"/>
              <a:t>Figure (11) Steps of fracture for ductile materials </a:t>
            </a:r>
            <a:endParaRPr lang="en-US" dirty="0"/>
          </a:p>
        </p:txBody>
      </p:sp>
      <p:sp>
        <p:nvSpPr>
          <p:cNvPr id="5" name="TextBox 4"/>
          <p:cNvSpPr txBox="1"/>
          <p:nvPr/>
        </p:nvSpPr>
        <p:spPr>
          <a:xfrm>
            <a:off x="7385247" y="5938804"/>
            <a:ext cx="4051788" cy="646331"/>
          </a:xfrm>
          <a:prstGeom prst="rect">
            <a:avLst/>
          </a:prstGeom>
          <a:noFill/>
        </p:spPr>
        <p:txBody>
          <a:bodyPr wrap="square" rtlCol="0">
            <a:spAutoFit/>
          </a:bodyPr>
          <a:lstStyle/>
          <a:p>
            <a:r>
              <a:rPr lang="en-US" dirty="0" smtClean="0"/>
              <a:t>Figure (12) Dislocations motion in ductile materials </a:t>
            </a:r>
            <a:endParaRPr lang="en-US" dirty="0"/>
          </a:p>
        </p:txBody>
      </p:sp>
    </p:spTree>
    <p:extLst>
      <p:ext uri="{BB962C8B-B14F-4D97-AF65-F5344CB8AC3E}">
        <p14:creationId xmlns:p14="http://schemas.microsoft.com/office/powerpoint/2010/main" val="86066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1221"/>
            <a:ext cx="11861442" cy="1289071"/>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Very little or no  plastic deformation,  </a:t>
            </a:r>
            <a:r>
              <a:rPr lang="en-US" dirty="0">
                <a:latin typeface="Times New Roman" panose="02020603050405020304" pitchFamily="18" charset="0"/>
                <a:cs typeface="Times New Roman" panose="02020603050405020304" pitchFamily="18" charset="0"/>
              </a:rPr>
              <a:t>Crack propagation is very fast </a:t>
            </a:r>
            <a:r>
              <a:rPr lang="en-US" dirty="0" smtClean="0">
                <a:latin typeface="Times New Roman" panose="02020603050405020304" pitchFamily="18" charset="0"/>
                <a:cs typeface="Times New Roman" panose="02020603050405020304" pitchFamily="18" charset="0"/>
              </a:rPr>
              <a:t>, Crack </a:t>
            </a:r>
            <a:r>
              <a:rPr lang="en-US" dirty="0">
                <a:latin typeface="Times New Roman" panose="02020603050405020304" pitchFamily="18" charset="0"/>
                <a:cs typeface="Times New Roman" panose="02020603050405020304" pitchFamily="18" charset="0"/>
              </a:rPr>
              <a:t>propagates nearly perpendicular to the direction of the applied </a:t>
            </a:r>
            <a:r>
              <a:rPr lang="en-US" dirty="0" smtClean="0">
                <a:latin typeface="Times New Roman" panose="02020603050405020304" pitchFamily="18" charset="0"/>
                <a:cs typeface="Times New Roman" panose="02020603050405020304" pitchFamily="18" charset="0"/>
              </a:rPr>
              <a:t>stress, Crack </a:t>
            </a:r>
            <a:r>
              <a:rPr lang="en-US" dirty="0">
                <a:latin typeface="Times New Roman" panose="02020603050405020304" pitchFamily="18" charset="0"/>
                <a:cs typeface="Times New Roman" panose="02020603050405020304" pitchFamily="18" charset="0"/>
              </a:rPr>
              <a:t>often propagates by cleavage - breaking of atomic bonds along specific crystallographic planes (cleavage planes). </a:t>
            </a:r>
          </a:p>
        </p:txBody>
      </p:sp>
      <p:sp>
        <p:nvSpPr>
          <p:cNvPr id="5" name="Rectangle 4"/>
          <p:cNvSpPr/>
          <p:nvPr/>
        </p:nvSpPr>
        <p:spPr>
          <a:xfrm>
            <a:off x="120942" y="101889"/>
            <a:ext cx="1595501" cy="369332"/>
          </a:xfrm>
          <a:prstGeom prst="rect">
            <a:avLst/>
          </a:prstGeom>
        </p:spPr>
        <p:txBody>
          <a:bodyPr wrap="none">
            <a:spAutoFit/>
          </a:bodyPr>
          <a:lstStyle/>
          <a:p>
            <a:r>
              <a:rPr lang="en-US" dirty="0"/>
              <a:t>Brittle Fracture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5624"/>
            <a:ext cx="5643093" cy="23151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370634"/>
            <a:ext cx="5765441" cy="2460173"/>
          </a:xfrm>
          <a:prstGeom prst="rect">
            <a:avLst/>
          </a:prstGeom>
        </p:spPr>
      </p:pic>
      <p:sp>
        <p:nvSpPr>
          <p:cNvPr id="2" name="TextBox 1"/>
          <p:cNvSpPr txBox="1"/>
          <p:nvPr/>
        </p:nvSpPr>
        <p:spPr>
          <a:xfrm>
            <a:off x="6654018" y="6105378"/>
            <a:ext cx="5207424" cy="369332"/>
          </a:xfrm>
          <a:prstGeom prst="rect">
            <a:avLst/>
          </a:prstGeom>
          <a:noFill/>
        </p:spPr>
        <p:txBody>
          <a:bodyPr wrap="square" rtlCol="0">
            <a:spAutoFit/>
          </a:bodyPr>
          <a:lstStyle/>
          <a:p>
            <a:r>
              <a:rPr lang="en-US" dirty="0" smtClean="0"/>
              <a:t>Figure (13) Crack propagation in Brittle materials </a:t>
            </a:r>
            <a:endParaRPr lang="en-US" dirty="0"/>
          </a:p>
        </p:txBody>
      </p:sp>
      <p:sp>
        <p:nvSpPr>
          <p:cNvPr id="3" name="TextBox 2"/>
          <p:cNvSpPr txBox="1"/>
          <p:nvPr/>
        </p:nvSpPr>
        <p:spPr>
          <a:xfrm>
            <a:off x="450166" y="5992837"/>
            <a:ext cx="4895557" cy="646331"/>
          </a:xfrm>
          <a:prstGeom prst="rect">
            <a:avLst/>
          </a:prstGeom>
          <a:noFill/>
        </p:spPr>
        <p:txBody>
          <a:bodyPr wrap="square" rtlCol="0">
            <a:spAutoFit/>
          </a:bodyPr>
          <a:lstStyle/>
          <a:p>
            <a:r>
              <a:rPr lang="en-US" dirty="0" smtClean="0"/>
              <a:t>Figure (12) difference in cracks for ductile and brittle materials </a:t>
            </a:r>
            <a:endParaRPr lang="en-US" dirty="0"/>
          </a:p>
        </p:txBody>
      </p:sp>
    </p:spTree>
    <p:extLst>
      <p:ext uri="{BB962C8B-B14F-4D97-AF65-F5344CB8AC3E}">
        <p14:creationId xmlns:p14="http://schemas.microsoft.com/office/powerpoint/2010/main" val="187635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39151" y="415915"/>
                <a:ext cx="11952849" cy="5866221"/>
              </a:xfrm>
              <a:prstGeom prst="rect">
                <a:avLst/>
              </a:prstGeom>
            </p:spPr>
            <p:txBody>
              <a:bodyPr wrap="square">
                <a:spAutoFit/>
              </a:bodyPr>
              <a:lstStyle/>
              <a:p>
                <a:pPr>
                  <a:lnSpc>
                    <a:spcPct val="150000"/>
                  </a:lnSpc>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Examples: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Arial" panose="020B0604020202020204" pitchFamily="34" charset="0"/>
                  </a:rPr>
                  <a:t>For a bronze alloy, the stress at which plastic deformation begins is 280 </a:t>
                </a:r>
                <a:r>
                  <a:rPr lang="en-US" dirty="0" err="1">
                    <a:effectLst/>
                    <a:latin typeface="Times New Roman" panose="02020603050405020304" pitchFamily="18" charset="0"/>
                    <a:ea typeface="Calibri" panose="020F0502020204030204" pitchFamily="34" charset="0"/>
                    <a:cs typeface="Arial" panose="020B0604020202020204" pitchFamily="34" charset="0"/>
                  </a:rPr>
                  <a:t>MPa</a:t>
                </a:r>
                <a:r>
                  <a:rPr lang="en-US" dirty="0">
                    <a:effectLst/>
                    <a:latin typeface="Times New Roman" panose="02020603050405020304" pitchFamily="18" charset="0"/>
                    <a:ea typeface="Calibri" panose="020F0502020204030204" pitchFamily="34" charset="0"/>
                    <a:cs typeface="Arial" panose="020B0604020202020204" pitchFamily="34" charset="0"/>
                  </a:rPr>
                  <a:t>, and the modulus of elasticity is 115 </a:t>
                </a:r>
                <a:r>
                  <a:rPr lang="en-US" dirty="0" err="1">
                    <a:effectLst/>
                    <a:latin typeface="Times New Roman" panose="02020603050405020304" pitchFamily="18" charset="0"/>
                    <a:ea typeface="Calibri" panose="020F0502020204030204" pitchFamily="34" charset="0"/>
                    <a:cs typeface="Arial" panose="020B0604020202020204" pitchFamily="34" charset="0"/>
                  </a:rPr>
                  <a:t>GPa</a:t>
                </a:r>
                <a:r>
                  <a:rPr lang="en-US"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arenBoth"/>
                </a:pPr>
                <a:r>
                  <a:rPr lang="en-US" sz="2000" dirty="0">
                    <a:effectLst/>
                    <a:latin typeface="Times New Roman" panose="02020603050405020304" pitchFamily="18" charset="0"/>
                    <a:ea typeface="Calibri" panose="020F0502020204030204" pitchFamily="34" charset="0"/>
                    <a:cs typeface="Arial" panose="020B0604020202020204" pitchFamily="34" charset="0"/>
                  </a:rPr>
                  <a:t>What is the maximum load that may be applied to a specimen with a cross-sectional area of 325 mm2 without plastic deformation?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arenBoth"/>
                </a:pPr>
                <a:r>
                  <a:rPr lang="en-US" sz="2000" dirty="0">
                    <a:effectLst/>
                    <a:latin typeface="Times New Roman" panose="02020603050405020304" pitchFamily="18" charset="0"/>
                    <a:ea typeface="Calibri" panose="020F0502020204030204" pitchFamily="34" charset="0"/>
                    <a:cs typeface="Arial" panose="020B0604020202020204" pitchFamily="34" charset="0"/>
                  </a:rPr>
                  <a:t>If the original specimen length is 120 mm, what is the maximum length to which it may be stretched without causing plastic deformation</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endParaRPr lang="ar-IQ" sz="2000" dirty="0" smtClean="0">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Solution: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LcParenBoth"/>
                </a:pPr>
                <a:r>
                  <a:rPr lang="en-US" sz="2000" dirty="0">
                    <a:effectLst/>
                    <a:latin typeface="TimesNewRomanPSMT"/>
                    <a:ea typeface="Calibri" panose="020F0502020204030204" pitchFamily="34" charset="0"/>
                    <a:cs typeface="TimesNewRomanPSMT"/>
                  </a:rPr>
                  <a:t>This portion of the problem calls for a determination of the maximum load that can be applied without plastic deformation (</a:t>
                </a:r>
                <a:r>
                  <a:rPr lang="en-US" sz="2000" i="1" dirty="0" err="1">
                    <a:effectLst/>
                    <a:latin typeface="TimesNewRomanPS-ItalicMT"/>
                    <a:ea typeface="Calibri" panose="020F0502020204030204" pitchFamily="34" charset="0"/>
                    <a:cs typeface="TimesNewRomanPS-ItalicMT"/>
                  </a:rPr>
                  <a:t>Fy</a:t>
                </a:r>
                <a:r>
                  <a:rPr lang="en-US" sz="2000" dirty="0">
                    <a:effectLst/>
                    <a:latin typeface="TimesNewRomanPSMT"/>
                    <a:ea typeface="Calibri" panose="020F0502020204030204" pitchFamily="34" charset="0"/>
                    <a:cs typeface="TimesNewRomanPSMT"/>
                  </a:rPr>
                  <a:t>). Taking the yield strength to be 280 </a:t>
                </a:r>
                <a:r>
                  <a:rPr lang="en-US" sz="2000" dirty="0" err="1">
                    <a:effectLst/>
                    <a:latin typeface="TimesNewRomanPSMT"/>
                    <a:ea typeface="Calibri" panose="020F0502020204030204" pitchFamily="34" charset="0"/>
                    <a:cs typeface="TimesNewRomanPSMT"/>
                  </a:rPr>
                  <a:t>MPa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a:lnSpc>
                    <a:spcPct val="107000"/>
                  </a:lnSpc>
                  <a:spcBef>
                    <a:spcPts val="0"/>
                  </a:spcBef>
                  <a:spcAft>
                    <a:spcPts val="0"/>
                  </a:spcAft>
                </a:pPr>
                <a:r>
                  <a:rPr lang="en-US" sz="2000" dirty="0">
                    <a:effectLst/>
                    <a:latin typeface="TimesNewRomanPSMT"/>
                    <a:ea typeface="Calibri" panose="020F0502020204030204" pitchFamily="34" charset="0"/>
                    <a:cs typeface="TimesNewRomanPSM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a:lnSpc>
                    <a:spcPct val="107000"/>
                  </a:lnSpc>
                  <a:spcBef>
                    <a:spcPts val="0"/>
                  </a:spcBef>
                  <a:spcAft>
                    <a:spcPts val="0"/>
                  </a:spcAft>
                </a:pPr>
                <a:r>
                  <a:rPr lang="en-US" sz="2000" dirty="0" err="1">
                    <a:effectLst/>
                    <a:latin typeface="TimesNewRomanPSMT"/>
                    <a:ea typeface="Calibri" panose="020F0502020204030204" pitchFamily="34" charset="0"/>
                    <a:cs typeface="TimesNewRomanPSMT"/>
                  </a:rPr>
                  <a:t>Fy</a:t>
                </a:r>
                <a:r>
                  <a:rPr lang="en-US" sz="2000" dirty="0">
                    <a:effectLst/>
                    <a:latin typeface="TimesNewRomanPSMT"/>
                    <a:ea typeface="Calibri" panose="020F0502020204030204" pitchFamily="34" charset="0"/>
                    <a:cs typeface="TimesNewRomanPSMT"/>
                  </a:rPr>
                  <a:t> =  </a:t>
                </a:r>
                <a:r>
                  <a:rPr lang="en-US" sz="2000" dirty="0" err="1">
                    <a:effectLst/>
                    <a:latin typeface="Calibri" panose="020F0502020204030204" pitchFamily="34" charset="0"/>
                    <a:ea typeface="Calibri" panose="020F0502020204030204" pitchFamily="34" charset="0"/>
                    <a:cs typeface="Calibri" panose="020F0502020204030204" pitchFamily="34" charset="0"/>
                  </a:rPr>
                  <a:t>σ</a:t>
                </a:r>
                <a:r>
                  <a:rPr lang="en-US" sz="2000" baseline="-25000" dirty="0" err="1">
                    <a:effectLst/>
                    <a:latin typeface="TimesNewRomanPSMT"/>
                    <a:ea typeface="Calibri" panose="020F0502020204030204" pitchFamily="34" charset="0"/>
                    <a:cs typeface="TimesNewRomanPSMT"/>
                  </a:rPr>
                  <a:t>y</a:t>
                </a:r>
                <a:r>
                  <a:rPr lang="en-US" sz="2000" dirty="0">
                    <a:effectLst/>
                    <a:latin typeface="TimesNewRomanPSMT"/>
                    <a:ea typeface="Calibri" panose="020F0502020204030204" pitchFamily="34" charset="0"/>
                    <a:cs typeface="TimesNewRomanPSMT"/>
                  </a:rPr>
                  <a:t> </a:t>
                </a:r>
                <a:r>
                  <a:rPr lang="en-US" sz="2000" dirty="0" err="1">
                    <a:effectLst/>
                    <a:latin typeface="TimesNewRomanPSMT"/>
                    <a:ea typeface="Calibri" panose="020F0502020204030204" pitchFamily="34" charset="0"/>
                    <a:cs typeface="TimesNewRomanPSMT"/>
                  </a:rPr>
                  <a:t>A</a:t>
                </a:r>
                <a:r>
                  <a:rPr lang="en-US" sz="2000" baseline="-25000" dirty="0" err="1">
                    <a:effectLst/>
                    <a:latin typeface="TimesNewRomanPSMT"/>
                    <a:ea typeface="Calibri" panose="020F0502020204030204" pitchFamily="34" charset="0"/>
                    <a:cs typeface="TimesNewRomanPSMT"/>
                  </a:rPr>
                  <a:t>o</a:t>
                </a:r>
                <a:r>
                  <a:rPr lang="en-US" sz="2000" baseline="-25000" dirty="0">
                    <a:effectLst/>
                    <a:latin typeface="TimesNewRomanPSMT"/>
                    <a:ea typeface="Calibri" panose="020F0502020204030204" pitchFamily="34" charset="0"/>
                    <a:cs typeface="TimesNewRomanPSMT"/>
                  </a:rPr>
                  <a:t> </a:t>
                </a:r>
                <a:r>
                  <a:rPr lang="en-US" sz="2000" dirty="0">
                    <a:effectLst/>
                    <a:latin typeface="TimesNewRomanPSMT"/>
                    <a:ea typeface="Calibri" panose="020F0502020204030204" pitchFamily="34" charset="0"/>
                    <a:cs typeface="TimesNewRomanPSMT"/>
                  </a:rPr>
                  <a:t>= (280 </a:t>
                </a:r>
                <a:r>
                  <a:rPr lang="en-US" sz="2000" baseline="30000" dirty="0">
                    <a:effectLst/>
                    <a:latin typeface="TimesNewRomanPSMT"/>
                    <a:ea typeface="Calibri" panose="020F0502020204030204" pitchFamily="34" charset="0"/>
                    <a:cs typeface="TimesNewRomanPSMT"/>
                  </a:rPr>
                  <a:t> </a:t>
                </a:r>
                <a:r>
                  <a:rPr lang="en-US" sz="2000" dirty="0">
                    <a:effectLst/>
                    <a:latin typeface="TimesNewRomanPSMT"/>
                    <a:ea typeface="Calibri" panose="020F0502020204030204" pitchFamily="34" charset="0"/>
                    <a:cs typeface="TimesNewRomanPSMT"/>
                  </a:rPr>
                  <a:t> N/mm</a:t>
                </a:r>
                <a:r>
                  <a:rPr lang="en-US" sz="2000" baseline="30000" dirty="0">
                    <a:effectLst/>
                    <a:latin typeface="TimesNewRomanPSMT"/>
                    <a:ea typeface="Calibri" panose="020F0502020204030204" pitchFamily="34" charset="0"/>
                    <a:cs typeface="TimesNewRomanPSMT"/>
                  </a:rPr>
                  <a:t>2</a:t>
                </a:r>
                <a:r>
                  <a:rPr lang="en-US" sz="2000" dirty="0">
                    <a:effectLst/>
                    <a:latin typeface="TimesNewRomanPSMT"/>
                    <a:ea typeface="Calibri" panose="020F0502020204030204" pitchFamily="34" charset="0"/>
                    <a:cs typeface="TimesNewRomanPSMT"/>
                  </a:rPr>
                  <a:t> )(325 mm</a:t>
                </a:r>
                <a:r>
                  <a:rPr lang="en-US" sz="2000" baseline="30000" dirty="0">
                    <a:effectLst/>
                    <a:latin typeface="TimesNewRomanPSMT"/>
                    <a:ea typeface="Calibri" panose="020F0502020204030204" pitchFamily="34" charset="0"/>
                    <a:cs typeface="TimesNewRomanPSMT"/>
                  </a:rPr>
                  <a:t>2</a:t>
                </a:r>
                <a:r>
                  <a:rPr lang="en-US" sz="2000" dirty="0">
                    <a:effectLst/>
                    <a:latin typeface="TimesNewRomanPSMT"/>
                    <a:ea typeface="Calibri" panose="020F0502020204030204" pitchFamily="34" charset="0"/>
                    <a:cs typeface="TimesNewRomanPSMT"/>
                  </a:rPr>
                  <a:t> ) = 91000 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a:lnSpc>
                    <a:spcPct val="107000"/>
                  </a:lnSpc>
                  <a:spcBef>
                    <a:spcPts val="0"/>
                  </a:spcBef>
                  <a:spcAft>
                    <a:spcPts val="0"/>
                  </a:spcAft>
                </a:pPr>
                <a:r>
                  <a:rPr lang="en-US" sz="2000" dirty="0">
                    <a:effectLst/>
                    <a:latin typeface="TimesNewRomanPSMT"/>
                    <a:ea typeface="Calibri" panose="020F0502020204030204" pitchFamily="34" charset="0"/>
                    <a:cs typeface="TimesNewRomanPSM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14:m>
                  <m:oMath xmlns:m="http://schemas.openxmlformats.org/officeDocument/2006/math">
                    <m:d>
                      <m:dPr>
                        <m:ctrlPr>
                          <a:rPr lang="en-US" sz="20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2000" b="0" i="1" smtClean="0">
                            <a:latin typeface="Cambria Math" panose="02040503050406030204" pitchFamily="18" charset="0"/>
                            <a:ea typeface="Calibri" panose="020F0502020204030204" pitchFamily="34" charset="0"/>
                            <a:cs typeface="Times New Roman" panose="02020603050405020304" pitchFamily="18" charset="0"/>
                          </a:rPr>
                          <m:t>𝑏</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𝑙</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L</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o</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σ</a:t>
                </a:r>
                <a:r>
                  <a:rPr lang="en-US" sz="2000" dirty="0">
                    <a:effectLst/>
                    <a:latin typeface="Times New Roman" panose="02020603050405020304" pitchFamily="18" charset="0"/>
                    <a:ea typeface="Calibri" panose="020F0502020204030204" pitchFamily="34" charset="0"/>
                    <a:cs typeface="Arial" panose="020B0604020202020204" pitchFamily="34" charset="0"/>
                  </a:rPr>
                  <a:t>/E    = 280x10</a:t>
                </a:r>
                <a:r>
                  <a:rPr lang="en-US" sz="2000" baseline="30000" dirty="0">
                    <a:effectLst/>
                    <a:latin typeface="Times New Roman" panose="02020603050405020304" pitchFamily="18" charset="0"/>
                    <a:ea typeface="Calibri" panose="020F0502020204030204" pitchFamily="34" charset="0"/>
                    <a:cs typeface="Arial" panose="020B0604020202020204" pitchFamily="34" charset="0"/>
                  </a:rPr>
                  <a:t>6 </a:t>
                </a:r>
                <a:r>
                  <a:rPr lang="en-US" sz="2000" dirty="0">
                    <a:effectLst/>
                    <a:latin typeface="Times New Roman" panose="02020603050405020304" pitchFamily="18" charset="0"/>
                    <a:ea typeface="Calibri" panose="020F0502020204030204" pitchFamily="34" charset="0"/>
                    <a:cs typeface="Arial" panose="020B0604020202020204" pitchFamily="34" charset="0"/>
                  </a:rPr>
                  <a:t>/ 115x10</a:t>
                </a:r>
                <a:r>
                  <a:rPr lang="en-US" sz="2000" baseline="30000" dirty="0">
                    <a:effectLst/>
                    <a:latin typeface="Times New Roman" panose="02020603050405020304" pitchFamily="18" charset="0"/>
                    <a:ea typeface="Calibri" panose="020F0502020204030204" pitchFamily="34" charset="0"/>
                    <a:cs typeface="Arial" panose="020B0604020202020204" pitchFamily="34" charset="0"/>
                  </a:rPr>
                  <a:t>9 </a:t>
                </a:r>
                <a:r>
                  <a:rPr lang="en-US" sz="2000" dirty="0">
                    <a:effectLst/>
                    <a:latin typeface="Times New Roman" panose="02020603050405020304" pitchFamily="18" charset="0"/>
                    <a:ea typeface="Calibri" panose="020F0502020204030204" pitchFamily="34" charset="0"/>
                    <a:cs typeface="Arial" panose="020B0604020202020204" pitchFamily="34" charset="0"/>
                  </a:rPr>
                  <a:t>=  0.00243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L</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y-</a:t>
                </a:r>
                <a:r>
                  <a:rPr lang="en-US" sz="2000" dirty="0">
                    <a:effectLst/>
                    <a:latin typeface="Times New Roman" panose="02020603050405020304" pitchFamily="18" charset="0"/>
                    <a:ea typeface="Calibri" panose="020F0502020204030204" pitchFamily="34" charset="0"/>
                    <a:cs typeface="Arial" panose="020B0604020202020204" pitchFamily="34" charset="0"/>
                  </a:rPr>
                  <a:t>120mm</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 =  </a:t>
                </a:r>
                <a:r>
                  <a:rPr lang="en-US" sz="2000" dirty="0">
                    <a:effectLst/>
                    <a:latin typeface="Times New Roman" panose="02020603050405020304" pitchFamily="18" charset="0"/>
                    <a:ea typeface="Calibri" panose="020F0502020204030204" pitchFamily="34" charset="0"/>
                    <a:cs typeface="Arial" panose="020B0604020202020204" pitchFamily="34" charset="0"/>
                  </a:rPr>
                  <a:t>0.00243 x 120mm</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L</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y</a:t>
                </a:r>
                <a:r>
                  <a:rPr lang="en-US" sz="2000" dirty="0">
                    <a:effectLst/>
                    <a:latin typeface="Times New Roman" panose="02020603050405020304" pitchFamily="18" charset="0"/>
                    <a:ea typeface="Calibri" panose="020F0502020204030204" pitchFamily="34" charset="0"/>
                    <a:cs typeface="Arial" panose="020B0604020202020204" pitchFamily="34" charset="0"/>
                  </a:rPr>
                  <a:t> = 120.292 mm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9151" y="415915"/>
                <a:ext cx="11952849" cy="5866221"/>
              </a:xfrm>
              <a:prstGeom prst="rect">
                <a:avLst/>
              </a:prstGeom>
              <a:blipFill rotWithShape="0">
                <a:blip r:embed="rId2"/>
                <a:stretch>
                  <a:fillRect l="-765" b="-727"/>
                </a:stretch>
              </a:blipFill>
            </p:spPr>
            <p:txBody>
              <a:bodyPr/>
              <a:lstStyle/>
              <a:p>
                <a:r>
                  <a:rPr lang="en-US">
                    <a:noFill/>
                  </a:rPr>
                  <a:t> </a:t>
                </a:r>
              </a:p>
            </p:txBody>
          </p:sp>
        </mc:Fallback>
      </mc:AlternateContent>
    </p:spTree>
    <p:extLst>
      <p:ext uri="{BB962C8B-B14F-4D97-AF65-F5344CB8AC3E}">
        <p14:creationId xmlns:p14="http://schemas.microsoft.com/office/powerpoint/2010/main" val="154089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528" y="0"/>
            <a:ext cx="11188505" cy="5078313"/>
          </a:xfrm>
          <a:prstGeom prst="rect">
            <a:avLst/>
          </a:prstGeom>
        </p:spPr>
        <p:txBody>
          <a:bodyPr wrap="square">
            <a:spAutoFit/>
          </a:bodyPr>
          <a:lstStyle/>
          <a:p>
            <a:pPr marL="228600" marR="0">
              <a:lnSpc>
                <a:spcPct val="150000"/>
              </a:lnSpc>
              <a:spcBef>
                <a:spcPts val="0"/>
              </a:spcBef>
              <a:spcAft>
                <a:spcPts val="0"/>
              </a:spcAft>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Example #2:</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From the tensile stress–strain behavior for the brass specimen shown in</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 Figure below determine the following:</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(a)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The modulus of elasticity</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(b)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The yield strength at a strain offset of 0.002</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(c)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The maximum load that can be sustained by a cylindrical specimen having</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an original diameter of 12.8 mm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(d)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The change in length of a specimen originally 250 mm long that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is subjected to a tensile stress of 345 </a:t>
            </a:r>
            <a:r>
              <a:rPr lang="en-US" sz="2400" dirty="0" err="1" smtClean="0">
                <a:effectLst/>
                <a:latin typeface="Times New Roman" panose="02020603050405020304" pitchFamily="18" charset="0"/>
                <a:ea typeface="Calibri" panose="020F0502020204030204" pitchFamily="34" charset="0"/>
                <a:cs typeface="Arial" panose="020B0604020202020204" pitchFamily="34" charset="0"/>
              </a:rPr>
              <a:t>MPa</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5660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76665" y="4340184"/>
                <a:ext cx="6096000" cy="3008259"/>
              </a:xfrm>
              <a:prstGeom prst="rect">
                <a:avLst/>
              </a:prstGeom>
            </p:spPr>
            <p:txBody>
              <a:bodyPr>
                <a:spAutoFit/>
              </a:bodyPr>
              <a:lstStyle/>
              <a:p>
                <a:pPr marL="342900" lvl="0" indent="-342900" fontAlgn="base">
                  <a:lnSpc>
                    <a:spcPct val="150000"/>
                  </a:lnSpc>
                  <a:buFont typeface="+mj-lt"/>
                  <a:buAutoNum type="alphaLcPeriod"/>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E = slope =   </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num>
                      <m:den>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Δ</m:t>
                        </m:r>
                        <m:r>
                          <a:rPr lang="en-US" sz="200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den>
                    </m:f>
                  </m:oMath>
                </a14:m>
                <a:r>
                  <a:rPr lang="en-US" sz="2000"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US" sz="2000">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a:effectLst/>
                            <a:latin typeface="Cambria Math" panose="02040503050406030204" pitchFamily="18" charset="0"/>
                            <a:ea typeface="Calibri" panose="020F0502020204030204" pitchFamily="34" charset="0"/>
                            <a:cs typeface="Times New Roman" panose="02020603050405020304" pitchFamily="18" charset="0"/>
                          </a:rPr>
                          <m:t> </m:t>
                        </m:r>
                        <m:r>
                          <a:rPr lang="en-US" sz="200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US" sz="2000">
                            <a:effectLst/>
                            <a:latin typeface="Cambria Math" panose="02040503050406030204" pitchFamily="18" charset="0"/>
                            <a:ea typeface="Calibri" panose="020F0502020204030204" pitchFamily="34" charset="0"/>
                            <a:cs typeface="Times New Roman" panose="02020603050405020304" pitchFamily="18" charset="0"/>
                          </a:rPr>
                          <m:t>1</m:t>
                        </m:r>
                        <m:r>
                          <a:rPr lang="en-US" sz="200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200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US" sz="2000">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a:effectLst/>
                            <a:latin typeface="Cambria Math" panose="02040503050406030204" pitchFamily="18" charset="0"/>
                            <a:ea typeface="Calibri" panose="020F0502020204030204" pitchFamily="34" charset="0"/>
                            <a:cs typeface="Arial" panose="020B0604020202020204" pitchFamily="34" charset="0"/>
                            <a:sym typeface="Symbol" panose="05050102010706020507" pitchFamily="18" charset="2"/>
                          </a:rPr>
                          <m:t></m:t>
                        </m:r>
                        <m:r>
                          <a:rPr lang="en-US" sz="2000">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Its easier if we take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Arial" panose="020B0604020202020204" pitchFamily="34" charset="0"/>
                  </a:rPr>
                  <a:t>1  and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aseline="-25000" dirty="0">
                    <a:effectLst/>
                    <a:latin typeface="Times New Roman" panose="02020603050405020304" pitchFamily="18" charset="0"/>
                    <a:ea typeface="Calibri" panose="020F0502020204030204" pitchFamily="34" charset="0"/>
                    <a:cs typeface="Arial" panose="020B0604020202020204" pitchFamily="34" charset="0"/>
                  </a:rPr>
                  <a:t>1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as </a:t>
                </a:r>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zero. </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marL="457200" marR="0">
                  <a:lnSpc>
                    <a:spcPct val="150000"/>
                  </a:lnSpc>
                  <a:spcBef>
                    <a:spcPts val="0"/>
                  </a:spcBef>
                  <a:spcAft>
                    <a:spcPts val="0"/>
                  </a:spcAft>
                </a:pPr>
                <a:r>
                  <a:rPr lang="en-US" sz="2400" dirty="0" smtClean="0">
                    <a:effectLst/>
                    <a:latin typeface="Times New Roman" panose="02020603050405020304" pitchFamily="18" charset="0"/>
                    <a:ea typeface="Times New Roman" panose="02020603050405020304" pitchFamily="18" charset="0"/>
                    <a:cs typeface="Arial" panose="020B0604020202020204" pitchFamily="34" charset="0"/>
                  </a:rPr>
                  <a:t>For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 = 150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MPa</a:t>
                </a:r>
                <a:r>
                  <a:rPr lang="en-US" sz="2400" dirty="0">
                    <a:effectLst/>
                    <a:latin typeface="Times New Roman" panose="02020603050405020304" pitchFamily="18" charset="0"/>
                    <a:ea typeface="Calibri" panose="020F0502020204030204" pitchFamily="34" charset="0"/>
                    <a:cs typeface="Arial" panose="020B0604020202020204" pitchFamily="34" charset="0"/>
                  </a:rPr>
                  <a:t> and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1" baseline="-25000" dirty="0">
                    <a:effectLst/>
                    <a:latin typeface="Times New Roman" panose="02020603050405020304" pitchFamily="18" charset="0"/>
                    <a:ea typeface="Calibri" panose="020F0502020204030204" pitchFamily="34" charset="0"/>
                    <a:cs typeface="Arial" panose="020B0604020202020204" pitchFamily="34" charset="0"/>
                  </a:rPr>
                  <a:t>2 = 0.0016 </a:t>
                </a:r>
                <a:r>
                  <a:rPr lang="en-US" sz="2400" dirty="0">
                    <a:effectLst/>
                    <a:latin typeface="Times New Roman" panose="02020603050405020304" pitchFamily="18" charset="0"/>
                    <a:ea typeface="Calibri" panose="020F0502020204030204" pitchFamily="34" charset="0"/>
                    <a:cs typeface="Arial" panose="020B0604020202020204" pitchFamily="34" charset="0"/>
                  </a:rPr>
                  <a:t>, so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E=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a:effectLst/>
                            <a:latin typeface="Cambria Math" panose="02040503050406030204" pitchFamily="18" charset="0"/>
                            <a:ea typeface="Calibri" panose="020F0502020204030204" pitchFamily="34" charset="0"/>
                            <a:cs typeface="Times New Roman" panose="02020603050405020304" pitchFamily="18" charset="0"/>
                          </a:rPr>
                          <m:t>150</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0</m:t>
                        </m:r>
                        <m:r>
                          <a:rPr lang="en-US" sz="24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MPa</m:t>
                            </m:r>
                          </m:e>
                        </m:d>
                      </m:num>
                      <m:den>
                        <m:r>
                          <a:rPr lang="en-US" sz="2400">
                            <a:effectLst/>
                            <a:latin typeface="Cambria Math" panose="02040503050406030204" pitchFamily="18" charset="0"/>
                            <a:ea typeface="Calibri" panose="020F0502020204030204" pitchFamily="34" charset="0"/>
                            <a:cs typeface="Times New Roman" panose="02020603050405020304" pitchFamily="18" charset="0"/>
                          </a:rPr>
                          <m:t>0</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0016</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0</m:t>
                        </m:r>
                      </m:den>
                    </m:f>
                  </m:oMath>
                </a14:m>
                <a:r>
                  <a:rPr lang="en-US" sz="2400" dirty="0">
                    <a:effectLst/>
                    <a:latin typeface="Times New Roman" panose="02020603050405020304" pitchFamily="18" charset="0"/>
                    <a:ea typeface="Times New Roman" panose="02020603050405020304" pitchFamily="18" charset="0"/>
                    <a:cs typeface="Arial" panose="020B0604020202020204" pitchFamily="34" charset="0"/>
                  </a:rPr>
                  <a:t>       = 93.8 </a:t>
                </a:r>
                <a:r>
                  <a:rPr lang="en-US" sz="2400" dirty="0" err="1">
                    <a:effectLst/>
                    <a:latin typeface="Times New Roman" panose="02020603050405020304" pitchFamily="18" charset="0"/>
                    <a:ea typeface="Times New Roman" panose="02020603050405020304" pitchFamily="18" charset="0"/>
                    <a:cs typeface="Arial" panose="020B0604020202020204" pitchFamily="34" charset="0"/>
                  </a:rPr>
                  <a:t>GPa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dirty="0">
                    <a:effectLst/>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76665" y="4340184"/>
                <a:ext cx="6096000" cy="3008259"/>
              </a:xfrm>
              <a:prstGeom prst="rect">
                <a:avLst/>
              </a:prstGeom>
              <a:blipFill rotWithShape="0">
                <a:blip r:embed="rId2"/>
                <a:stretch>
                  <a:fillRect l="-800"/>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37960" y="0"/>
            <a:ext cx="8595358" cy="4515729"/>
          </a:xfrm>
          <a:prstGeom prst="rect">
            <a:avLst/>
          </a:prstGeom>
        </p:spPr>
      </p:pic>
    </p:spTree>
    <p:extLst>
      <p:ext uri="{BB962C8B-B14F-4D97-AF65-F5344CB8AC3E}">
        <p14:creationId xmlns:p14="http://schemas.microsoft.com/office/powerpoint/2010/main" val="167823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82880" y="178312"/>
                <a:ext cx="12009120" cy="6632585"/>
              </a:xfrm>
              <a:prstGeom prst="rect">
                <a:avLst/>
              </a:prstGeom>
            </p:spPr>
            <p:txBody>
              <a:bodyPr wrap="square">
                <a:spAutoFit/>
              </a:bodyPr>
              <a:lstStyle/>
              <a:p>
                <a:pPr lvl="0" fontAlgn="base">
                  <a:lnSpc>
                    <a:spcPct val="150000"/>
                  </a:lnSpc>
                </a:pPr>
                <a:r>
                  <a:rPr lang="en-US" sz="3200" baseline="-25000" dirty="0" smtClean="0">
                    <a:effectLst/>
                    <a:latin typeface="Times New Roman" panose="02020603050405020304" pitchFamily="18" charset="0"/>
                    <a:ea typeface="Calibri" panose="020F0502020204030204" pitchFamily="34" charset="0"/>
                    <a:cs typeface="Arial" panose="020B0604020202020204" pitchFamily="34" charset="0"/>
                  </a:rPr>
                  <a:t>(b) </a:t>
                </a:r>
                <a:r>
                  <a:rPr lang="en-US" dirty="0">
                    <a:effectLst/>
                    <a:latin typeface="TimesTen-Roman"/>
                    <a:ea typeface="Calibri" panose="020F0502020204030204" pitchFamily="34" charset="0"/>
                    <a:cs typeface="TimesTen-Roman"/>
                  </a:rPr>
                  <a:t>The 0.002 strain offset line is constructed as shown in the inset; its intersection with the stress–strain curve is at approximately 250 </a:t>
                </a:r>
                <a:r>
                  <a:rPr lang="en-US" dirty="0" err="1">
                    <a:effectLst/>
                    <a:latin typeface="TimesTen-Roman"/>
                    <a:ea typeface="Calibri" panose="020F0502020204030204" pitchFamily="34" charset="0"/>
                    <a:cs typeface="TimesTen-Roman"/>
                  </a:rPr>
                  <a:t>MPa</a:t>
                </a:r>
                <a:r>
                  <a:rPr lang="en-US" dirty="0">
                    <a:effectLst/>
                    <a:latin typeface="TimesTen-Roman"/>
                    <a:ea typeface="Calibri" panose="020F0502020204030204" pitchFamily="34" charset="0"/>
                    <a:cs typeface="TimesTen-Roman"/>
                  </a:rPr>
                  <a:t> which is the yield strength of the brass.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a:effectLst/>
                    <a:latin typeface="TimesTen-Roman"/>
                    <a:ea typeface="Calibri" panose="020F0502020204030204" pitchFamily="34" charset="0"/>
                    <a:cs typeface="TimesTen-Roman"/>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R="0" lvl="0" fontAlgn="base">
                  <a:lnSpc>
                    <a:spcPct val="150000"/>
                  </a:lnSpc>
                  <a:spcBef>
                    <a:spcPts val="0"/>
                  </a:spcBef>
                  <a:spcAft>
                    <a:spcPts val="0"/>
                  </a:spcAft>
                </a:pPr>
                <a:r>
                  <a:rPr lang="en-US" dirty="0" smtClean="0">
                    <a:latin typeface="TimesTen-Roman"/>
                    <a:ea typeface="Calibri" panose="020F0502020204030204" pitchFamily="34" charset="0"/>
                    <a:cs typeface="TimesTen-Roman"/>
                  </a:rPr>
                  <a:t>( c ) </a:t>
                </a:r>
                <a:r>
                  <a:rPr lang="en-US" dirty="0" smtClean="0">
                    <a:effectLst/>
                    <a:latin typeface="TimesTen-Roman"/>
                    <a:ea typeface="Calibri" panose="020F0502020204030204" pitchFamily="34" charset="0"/>
                    <a:cs typeface="TimesTen-Roman"/>
                  </a:rPr>
                  <a:t>From </a:t>
                </a:r>
                <a:r>
                  <a:rPr lang="en-US" dirty="0">
                    <a:effectLst/>
                    <a:latin typeface="TimesTen-Roman"/>
                    <a:ea typeface="Calibri" panose="020F0502020204030204" pitchFamily="34" charset="0"/>
                    <a:cs typeface="TimesTen-Roman"/>
                  </a:rPr>
                  <a:t>the fig, the maximum tensile strength is 450 </a:t>
                </a:r>
                <a:r>
                  <a:rPr lang="en-US" dirty="0" err="1" smtClean="0">
                    <a:effectLst/>
                    <a:latin typeface="TimesTen-Roman"/>
                    <a:ea typeface="Calibri" panose="020F0502020204030204" pitchFamily="34" charset="0"/>
                    <a:cs typeface="TimesTen-Roman"/>
                  </a:rPr>
                  <a:t>MPa</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514350" marR="0">
                  <a:lnSpc>
                    <a:spcPct val="150000"/>
                  </a:lnSpc>
                  <a:spcBef>
                    <a:spcPts val="0"/>
                  </a:spcBef>
                  <a:spcAft>
                    <a:spcPts val="0"/>
                  </a:spcAft>
                </a:pPr>
                <a:r>
                  <a:rPr lang="en-US" dirty="0" err="1">
                    <a:effectLst/>
                    <a:latin typeface="TimesTen-Roman"/>
                    <a:ea typeface="Calibri" panose="020F0502020204030204" pitchFamily="34" charset="0"/>
                    <a:cs typeface="TimesTen-Roman"/>
                  </a:rPr>
                  <a:t>F</a:t>
                </a:r>
                <a:r>
                  <a:rPr lang="en-US" baseline="-25000" dirty="0" err="1">
                    <a:effectLst/>
                    <a:latin typeface="TimesTen-Roman"/>
                    <a:ea typeface="Calibri" panose="020F0502020204030204" pitchFamily="34" charset="0"/>
                    <a:cs typeface="TimesTen-Roman"/>
                  </a:rPr>
                  <a:t>max</a:t>
                </a:r>
                <a:r>
                  <a:rPr lang="en-US" dirty="0">
                    <a:effectLst/>
                    <a:latin typeface="TimesTen-Roman"/>
                    <a:ea typeface="Calibri" panose="020F0502020204030204" pitchFamily="34" charset="0"/>
                    <a:cs typeface="TimesTen-Roman"/>
                  </a:rPr>
                  <a:t>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max(</a:t>
                </a:r>
                <a:r>
                  <a:rPr lang="en-US" sz="2400" baseline="-25000" dirty="0" err="1">
                    <a:effectLst/>
                    <a:latin typeface="Times New Roman" panose="02020603050405020304" pitchFamily="18" charset="0"/>
                    <a:ea typeface="Calibri" panose="020F0502020204030204" pitchFamily="34" charset="0"/>
                    <a:cs typeface="Arial" panose="020B0604020202020204" pitchFamily="34" charset="0"/>
                  </a:rPr>
                  <a:t>ult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A</a:t>
                </a:r>
                <a:r>
                  <a:rPr lang="en-US" sz="2400" baseline="-25000" dirty="0" err="1">
                    <a:effectLst/>
                    <a:latin typeface="Times New Roman" panose="02020603050405020304" pitchFamily="18" charset="0"/>
                    <a:ea typeface="Calibri" panose="020F0502020204030204" pitchFamily="34" charset="0"/>
                    <a:cs typeface="Arial" panose="020B0604020202020204" pitchFamily="34" charset="0"/>
                  </a:rPr>
                  <a:t>o</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max(</a:t>
                </a:r>
                <a:r>
                  <a:rPr lang="en-US" sz="2400" baseline="-25000" dirty="0" err="1">
                    <a:effectLst/>
                    <a:latin typeface="Times New Roman" panose="02020603050405020304" pitchFamily="18" charset="0"/>
                    <a:ea typeface="Calibri" panose="020F0502020204030204" pitchFamily="34" charset="0"/>
                    <a:cs typeface="Arial" panose="020B0604020202020204" pitchFamily="34" charset="0"/>
                  </a:rPr>
                  <a:t>ult</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Arial" panose="020B0604020202020204" pitchFamily="34" charset="0"/>
                  </a:rPr>
                  <a:t>x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 r</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514350" marR="0">
                  <a:lnSpc>
                    <a:spcPct val="150000"/>
                  </a:lnSpc>
                  <a:spcBef>
                    <a:spcPts val="0"/>
                  </a:spcBef>
                  <a:spcAft>
                    <a:spcPts val="0"/>
                  </a:spcAft>
                </a:pPr>
                <a:r>
                  <a:rPr lang="en-US" dirty="0" err="1" smtClean="0">
                    <a:effectLst/>
                    <a:latin typeface="TimesTen-Roman"/>
                    <a:ea typeface="Calibri" panose="020F0502020204030204" pitchFamily="34" charset="0"/>
                    <a:cs typeface="TimesTen-Roman"/>
                  </a:rPr>
                  <a:t>F</a:t>
                </a:r>
                <a:r>
                  <a:rPr lang="en-US" baseline="-25000" dirty="0" err="1" smtClean="0">
                    <a:effectLst/>
                    <a:latin typeface="TimesTen-Roman"/>
                    <a:ea typeface="Calibri" panose="020F0502020204030204" pitchFamily="34" charset="0"/>
                    <a:cs typeface="TimesTen-Roman"/>
                  </a:rPr>
                  <a:t>max</a:t>
                </a:r>
                <a:r>
                  <a:rPr lang="en-US" baseline="-25000" dirty="0" smtClean="0">
                    <a:effectLst/>
                    <a:latin typeface="TimesTen-Roman"/>
                    <a:ea typeface="Calibri" panose="020F0502020204030204" pitchFamily="34" charset="0"/>
                    <a:cs typeface="TimesTen-Roman"/>
                  </a:rPr>
                  <a:t> </a:t>
                </a:r>
                <a:r>
                  <a:rPr lang="en-US" dirty="0">
                    <a:effectLst/>
                    <a:latin typeface="TimesTen-Roman"/>
                    <a:ea typeface="Calibri" panose="020F0502020204030204" pitchFamily="34" charset="0"/>
                    <a:cs typeface="TimesTen-Roman"/>
                  </a:rPr>
                  <a:t>= ( 450 </a:t>
                </a:r>
                <a:r>
                  <a:rPr lang="en-US" baseline="30000" dirty="0">
                    <a:effectLst/>
                    <a:latin typeface="TimesTen-Roman"/>
                    <a:ea typeface="Calibri" panose="020F0502020204030204" pitchFamily="34" charset="0"/>
                    <a:cs typeface="TimesTen-Roman"/>
                  </a:rPr>
                  <a:t> </a:t>
                </a:r>
                <a:r>
                  <a:rPr lang="en-US" dirty="0">
                    <a:effectLst/>
                    <a:latin typeface="TimesTen-Roman"/>
                    <a:ea typeface="Calibri" panose="020F0502020204030204" pitchFamily="34" charset="0"/>
                    <a:cs typeface="TimesTen-Roman"/>
                  </a:rPr>
                  <a:t>N/mm</a:t>
                </a:r>
                <a:r>
                  <a:rPr lang="en-US" baseline="30000" dirty="0">
                    <a:effectLst/>
                    <a:latin typeface="TimesTen-Roman"/>
                    <a:ea typeface="Calibri" panose="020F0502020204030204" pitchFamily="34" charset="0"/>
                    <a:cs typeface="TimesTen-Roman"/>
                  </a:rPr>
                  <a:t>2 </a:t>
                </a:r>
                <a:r>
                  <a:rPr lang="en-US" dirty="0">
                    <a:effectLst/>
                    <a:latin typeface="TimesTen-Roman"/>
                    <a:ea typeface="Calibri" panose="020F0502020204030204" pitchFamily="34" charset="0"/>
                    <a:cs typeface="TimesTen-Roman"/>
                  </a:rPr>
                  <a:t>)  x </a:t>
                </a:r>
                <a:r>
                  <a:rPr lang="en-US" sz="2800" dirty="0">
                    <a:effectLst/>
                    <a:latin typeface="TimesTen-Roman"/>
                    <a:ea typeface="Calibri" panose="020F0502020204030204" pitchFamily="34" charset="0"/>
                    <a:cs typeface="TimesTen-Roman"/>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 (6.4 mm)</a:t>
                </a:r>
                <a:r>
                  <a:rPr lang="en-US" sz="24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514350" marR="0">
                  <a:lnSpc>
                    <a:spcPct val="150000"/>
                  </a:lnSpc>
                  <a:spcBef>
                    <a:spcPts val="0"/>
                  </a:spcBef>
                  <a:spcAft>
                    <a:spcPts val="0"/>
                  </a:spcAft>
                </a:pPr>
                <a:r>
                  <a:rPr lang="en-US" dirty="0">
                    <a:effectLst/>
                    <a:latin typeface="TimesTen-Roman"/>
                    <a:ea typeface="Calibri" panose="020F0502020204030204" pitchFamily="34" charset="0"/>
                    <a:cs typeface="TimesTen-Roman"/>
                  </a:rPr>
                  <a:t>F max = 57900 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514350" marR="0">
                  <a:lnSpc>
                    <a:spcPct val="150000"/>
                  </a:lnSpc>
                  <a:spcBef>
                    <a:spcPts val="0"/>
                  </a:spcBef>
                  <a:spcAft>
                    <a:spcPts val="0"/>
                  </a:spcAft>
                </a:pPr>
                <a:r>
                  <a:rPr lang="en-US" dirty="0">
                    <a:effectLst/>
                    <a:latin typeface="TimesTen-Roman"/>
                    <a:ea typeface="Calibri" panose="020F0502020204030204" pitchFamily="34" charset="0"/>
                    <a:cs typeface="TimesTen-Roman"/>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R="0" lvl="0" fontAlgn="base">
                  <a:lnSpc>
                    <a:spcPct val="150000"/>
                  </a:lnSpc>
                  <a:spcBef>
                    <a:spcPts val="0"/>
                  </a:spcBef>
                  <a:spcAft>
                    <a:spcPts val="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(d)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first </a:t>
                </a:r>
                <a:r>
                  <a:rPr lang="en-US" sz="2400" dirty="0">
                    <a:effectLst/>
                    <a:latin typeface="Times New Roman" panose="02020603050405020304" pitchFamily="18" charset="0"/>
                    <a:ea typeface="Calibri" panose="020F0502020204030204" pitchFamily="34" charset="0"/>
                    <a:cs typeface="Arial" panose="020B0604020202020204" pitchFamily="34" charset="0"/>
                  </a:rPr>
                  <a:t>necessary to determine the strain that is produced by a stress of 345 </a:t>
                </a:r>
                <a:r>
                  <a:rPr lang="en-US" sz="2400" dirty="0" err="1">
                    <a:effectLst/>
                    <a:latin typeface="Times New Roman" panose="02020603050405020304" pitchFamily="18" charset="0"/>
                    <a:ea typeface="Calibri" panose="020F0502020204030204" pitchFamily="34" charset="0"/>
                    <a:cs typeface="Arial" panose="020B0604020202020204" pitchFamily="34" charset="0"/>
                  </a:rPr>
                  <a:t>MPa</a:t>
                </a:r>
                <a:r>
                  <a:rPr lang="en-US" sz="2400" dirty="0">
                    <a:effectLst/>
                    <a:latin typeface="Times New Roman" panose="02020603050405020304" pitchFamily="18" charset="0"/>
                    <a:ea typeface="Calibri" panose="020F0502020204030204" pitchFamily="34" charset="0"/>
                    <a:cs typeface="Arial" panose="020B0604020202020204" pitchFamily="34" charset="0"/>
                  </a:rPr>
                  <a:t>. This is accomplished by locating the stress point on the stress–strain curve, point </a:t>
                </a:r>
                <a:r>
                  <a:rPr lang="en-US" sz="2400" i="1" dirty="0">
                    <a:effectLst/>
                    <a:latin typeface="Times New Roman" panose="02020603050405020304" pitchFamily="18" charset="0"/>
                    <a:ea typeface="Calibri" panose="020F0502020204030204" pitchFamily="34" charset="0"/>
                    <a:cs typeface="Arial" panose="020B0604020202020204" pitchFamily="34" charset="0"/>
                  </a:rPr>
                  <a:t>A</a:t>
                </a:r>
                <a:r>
                  <a:rPr lang="en-US" sz="2400" dirty="0">
                    <a:effectLst/>
                    <a:latin typeface="Times New Roman" panose="02020603050405020304" pitchFamily="18" charset="0"/>
                    <a:ea typeface="Calibri" panose="020F0502020204030204" pitchFamily="34" charset="0"/>
                    <a:cs typeface="Arial" panose="020B0604020202020204" pitchFamily="34" charset="0"/>
                  </a:rPr>
                  <a:t>, and reading the corresponding strain from the strain axis, which is approximately 0.06. Inasmuch as L</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o</a:t>
                </a:r>
                <a:r>
                  <a:rPr lang="en-US" sz="2400" dirty="0">
                    <a:effectLst/>
                    <a:latin typeface="Times New Roman" panose="02020603050405020304" pitchFamily="18" charset="0"/>
                    <a:ea typeface="Calibri" panose="020F0502020204030204" pitchFamily="34" charset="0"/>
                    <a:cs typeface="Arial" panose="020B0604020202020204" pitchFamily="34" charset="0"/>
                  </a:rPr>
                  <a:t>= 250 mm, we have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85750" marR="0">
                  <a:lnSpc>
                    <a:spcPct val="150000"/>
                  </a:lnSpc>
                  <a:spcBef>
                    <a:spcPts val="0"/>
                  </a:spcBef>
                  <a:spcAft>
                    <a:spcPts val="0"/>
                  </a:spcAft>
                </a:pPr>
                <a14:m>
                  <m:oMath xmlns:m="http://schemas.openxmlformats.org/officeDocument/2006/math">
                    <m:r>
                      <a:rPr lang="en-US" sz="24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l</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a:effectLst/>
                    <a:latin typeface="Times New Roman" panose="02020603050405020304" pitchFamily="18" charset="0"/>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Calibri" panose="020F0502020204030204" pitchFamily="34" charset="0"/>
                    <a:cs typeface="Arial" panose="020B0604020202020204" pitchFamily="34" charset="0"/>
                  </a:rPr>
                  <a:t> L</a:t>
                </a:r>
                <a:r>
                  <a:rPr lang="en-US" sz="2400" baseline="-25000" dirty="0">
                    <a:effectLst/>
                    <a:latin typeface="Times New Roman" panose="02020603050405020304" pitchFamily="18" charset="0"/>
                    <a:ea typeface="Calibri" panose="020F0502020204030204" pitchFamily="34" charset="0"/>
                    <a:cs typeface="Arial" panose="020B0604020202020204" pitchFamily="34" charset="0"/>
                  </a:rPr>
                  <a:t>o </a:t>
                </a:r>
                <a:r>
                  <a:rPr lang="en-US" sz="2400" dirty="0">
                    <a:effectLst/>
                    <a:latin typeface="Times New Roman" panose="02020603050405020304" pitchFamily="18" charset="0"/>
                    <a:ea typeface="Calibri" panose="020F0502020204030204" pitchFamily="34" charset="0"/>
                    <a:cs typeface="Arial" panose="020B0604020202020204" pitchFamily="34" charset="0"/>
                  </a:rPr>
                  <a:t>= 0.06 x 250 mm = 15mm.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2880" y="178312"/>
                <a:ext cx="12009120" cy="6632585"/>
              </a:xfrm>
              <a:prstGeom prst="rect">
                <a:avLst/>
              </a:prstGeom>
              <a:blipFill rotWithShape="0">
                <a:blip r:embed="rId2"/>
                <a:stretch>
                  <a:fillRect l="-761" b="-184"/>
                </a:stretch>
              </a:blipFill>
            </p:spPr>
            <p:txBody>
              <a:bodyPr/>
              <a:lstStyle/>
              <a:p>
                <a:r>
                  <a:rPr lang="en-US">
                    <a:noFill/>
                  </a:rPr>
                  <a:t> </a:t>
                </a:r>
              </a:p>
            </p:txBody>
          </p:sp>
        </mc:Fallback>
      </mc:AlternateContent>
    </p:spTree>
    <p:extLst>
      <p:ext uri="{BB962C8B-B14F-4D97-AF65-F5344CB8AC3E}">
        <p14:creationId xmlns:p14="http://schemas.microsoft.com/office/powerpoint/2010/main" val="225596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878</Words>
  <Application>Microsoft Office PowerPoint</Application>
  <PresentationFormat>شاشة عريضة</PresentationFormat>
  <Paragraphs>127</Paragraphs>
  <Slides>15</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15</vt:i4>
      </vt:variant>
    </vt:vector>
  </HeadingPairs>
  <TitlesOfParts>
    <vt:vector size="26" baseType="lpstr">
      <vt:lpstr>Arial</vt:lpstr>
      <vt:lpstr>Calibri</vt:lpstr>
      <vt:lpstr>Calibri Light</vt:lpstr>
      <vt:lpstr>Cambria Math</vt:lpstr>
      <vt:lpstr>Symbol</vt:lpstr>
      <vt:lpstr>Times New Roman</vt:lpstr>
      <vt:lpstr>TimesNewRomanPS-ItalicMT</vt:lpstr>
      <vt:lpstr>TimesNewRomanPSMT</vt:lpstr>
      <vt:lpstr>TimesTen-Bold</vt:lpstr>
      <vt:lpstr>TimesTen-Roman</vt:lpstr>
      <vt:lpstr>Office Theme</vt:lpstr>
      <vt:lpstr>عرض تقديمي في PowerPoint</vt:lpstr>
      <vt:lpstr>عرض تقديمي في PowerPoint</vt:lpstr>
      <vt:lpstr>عرض تقديمي في PowerPoint</vt:lpstr>
      <vt:lpstr>Ductile and Brittle materials fracture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ANIMATION STORE</cp:lastModifiedBy>
  <cp:revision>62</cp:revision>
  <dcterms:created xsi:type="dcterms:W3CDTF">2016-10-03T20:05:13Z</dcterms:created>
  <dcterms:modified xsi:type="dcterms:W3CDTF">2019-01-18T18:34:48Z</dcterms:modified>
</cp:coreProperties>
</file>