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1" r:id="rId5"/>
    <p:sldId id="262" r:id="rId6"/>
    <p:sldId id="259" r:id="rId7"/>
    <p:sldId id="260"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7" d="100"/>
          <a:sy n="77" d="100"/>
        </p:scale>
        <p:origin x="-270" y="-10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590D07D-C8FD-4435-A129-E4DFD61C4D74}" type="datetimeFigureOut">
              <a:rPr lang="en-US" smtClean="0"/>
              <a:t>10/23/2016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8A23BC-6C37-4E68-B8A7-313743E7F3DA}" type="slidenum">
              <a:rPr lang="en-US" smtClean="0"/>
              <a:t>‹#›</a:t>
            </a:fld>
            <a:endParaRPr lang="en-US"/>
          </a:p>
        </p:txBody>
      </p:sp>
    </p:spTree>
    <p:extLst>
      <p:ext uri="{BB962C8B-B14F-4D97-AF65-F5344CB8AC3E}">
        <p14:creationId xmlns:p14="http://schemas.microsoft.com/office/powerpoint/2010/main" val="30921801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90D07D-C8FD-4435-A129-E4DFD61C4D74}" type="datetimeFigureOut">
              <a:rPr lang="en-US" smtClean="0"/>
              <a:t>10/23/2016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8A23BC-6C37-4E68-B8A7-313743E7F3DA}" type="slidenum">
              <a:rPr lang="en-US" smtClean="0"/>
              <a:t>‹#›</a:t>
            </a:fld>
            <a:endParaRPr lang="en-US"/>
          </a:p>
        </p:txBody>
      </p:sp>
    </p:spTree>
    <p:extLst>
      <p:ext uri="{BB962C8B-B14F-4D97-AF65-F5344CB8AC3E}">
        <p14:creationId xmlns:p14="http://schemas.microsoft.com/office/powerpoint/2010/main" val="6074387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90D07D-C8FD-4435-A129-E4DFD61C4D74}" type="datetimeFigureOut">
              <a:rPr lang="en-US" smtClean="0"/>
              <a:t>10/23/2016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8A23BC-6C37-4E68-B8A7-313743E7F3DA}" type="slidenum">
              <a:rPr lang="en-US" smtClean="0"/>
              <a:t>‹#›</a:t>
            </a:fld>
            <a:endParaRPr lang="en-US"/>
          </a:p>
        </p:txBody>
      </p:sp>
    </p:spTree>
    <p:extLst>
      <p:ext uri="{BB962C8B-B14F-4D97-AF65-F5344CB8AC3E}">
        <p14:creationId xmlns:p14="http://schemas.microsoft.com/office/powerpoint/2010/main" val="33764295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90D07D-C8FD-4435-A129-E4DFD61C4D74}" type="datetimeFigureOut">
              <a:rPr lang="en-US" smtClean="0"/>
              <a:t>10/23/2016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8A23BC-6C37-4E68-B8A7-313743E7F3DA}" type="slidenum">
              <a:rPr lang="en-US" smtClean="0"/>
              <a:t>‹#›</a:t>
            </a:fld>
            <a:endParaRPr lang="en-US"/>
          </a:p>
        </p:txBody>
      </p:sp>
    </p:spTree>
    <p:extLst>
      <p:ext uri="{BB962C8B-B14F-4D97-AF65-F5344CB8AC3E}">
        <p14:creationId xmlns:p14="http://schemas.microsoft.com/office/powerpoint/2010/main" val="38236929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590D07D-C8FD-4435-A129-E4DFD61C4D74}" type="datetimeFigureOut">
              <a:rPr lang="en-US" smtClean="0"/>
              <a:t>10/23/2016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8A23BC-6C37-4E68-B8A7-313743E7F3DA}" type="slidenum">
              <a:rPr lang="en-US" smtClean="0"/>
              <a:t>‹#›</a:t>
            </a:fld>
            <a:endParaRPr lang="en-US"/>
          </a:p>
        </p:txBody>
      </p:sp>
    </p:spTree>
    <p:extLst>
      <p:ext uri="{BB962C8B-B14F-4D97-AF65-F5344CB8AC3E}">
        <p14:creationId xmlns:p14="http://schemas.microsoft.com/office/powerpoint/2010/main" val="36872668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590D07D-C8FD-4435-A129-E4DFD61C4D74}" type="datetimeFigureOut">
              <a:rPr lang="en-US" smtClean="0"/>
              <a:t>10/23/2016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8A23BC-6C37-4E68-B8A7-313743E7F3DA}" type="slidenum">
              <a:rPr lang="en-US" smtClean="0"/>
              <a:t>‹#›</a:t>
            </a:fld>
            <a:endParaRPr lang="en-US"/>
          </a:p>
        </p:txBody>
      </p:sp>
    </p:spTree>
    <p:extLst>
      <p:ext uri="{BB962C8B-B14F-4D97-AF65-F5344CB8AC3E}">
        <p14:creationId xmlns:p14="http://schemas.microsoft.com/office/powerpoint/2010/main" val="15423722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590D07D-C8FD-4435-A129-E4DFD61C4D74}" type="datetimeFigureOut">
              <a:rPr lang="en-US" smtClean="0"/>
              <a:t>10/23/2016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38A23BC-6C37-4E68-B8A7-313743E7F3DA}" type="slidenum">
              <a:rPr lang="en-US" smtClean="0"/>
              <a:t>‹#›</a:t>
            </a:fld>
            <a:endParaRPr lang="en-US"/>
          </a:p>
        </p:txBody>
      </p:sp>
    </p:spTree>
    <p:extLst>
      <p:ext uri="{BB962C8B-B14F-4D97-AF65-F5344CB8AC3E}">
        <p14:creationId xmlns:p14="http://schemas.microsoft.com/office/powerpoint/2010/main" val="2914161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590D07D-C8FD-4435-A129-E4DFD61C4D74}" type="datetimeFigureOut">
              <a:rPr lang="en-US" smtClean="0"/>
              <a:t>10/23/2016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38A23BC-6C37-4E68-B8A7-313743E7F3DA}" type="slidenum">
              <a:rPr lang="en-US" smtClean="0"/>
              <a:t>‹#›</a:t>
            </a:fld>
            <a:endParaRPr lang="en-US"/>
          </a:p>
        </p:txBody>
      </p:sp>
    </p:spTree>
    <p:extLst>
      <p:ext uri="{BB962C8B-B14F-4D97-AF65-F5344CB8AC3E}">
        <p14:creationId xmlns:p14="http://schemas.microsoft.com/office/powerpoint/2010/main" val="37159763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90D07D-C8FD-4435-A129-E4DFD61C4D74}" type="datetimeFigureOut">
              <a:rPr lang="en-US" smtClean="0"/>
              <a:t>10/23/2016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38A23BC-6C37-4E68-B8A7-313743E7F3DA}" type="slidenum">
              <a:rPr lang="en-US" smtClean="0"/>
              <a:t>‹#›</a:t>
            </a:fld>
            <a:endParaRPr lang="en-US"/>
          </a:p>
        </p:txBody>
      </p:sp>
    </p:spTree>
    <p:extLst>
      <p:ext uri="{BB962C8B-B14F-4D97-AF65-F5344CB8AC3E}">
        <p14:creationId xmlns:p14="http://schemas.microsoft.com/office/powerpoint/2010/main" val="13664497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590D07D-C8FD-4435-A129-E4DFD61C4D74}" type="datetimeFigureOut">
              <a:rPr lang="en-US" smtClean="0"/>
              <a:t>10/23/2016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8A23BC-6C37-4E68-B8A7-313743E7F3DA}" type="slidenum">
              <a:rPr lang="en-US" smtClean="0"/>
              <a:t>‹#›</a:t>
            </a:fld>
            <a:endParaRPr lang="en-US"/>
          </a:p>
        </p:txBody>
      </p:sp>
    </p:spTree>
    <p:extLst>
      <p:ext uri="{BB962C8B-B14F-4D97-AF65-F5344CB8AC3E}">
        <p14:creationId xmlns:p14="http://schemas.microsoft.com/office/powerpoint/2010/main" val="26591462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590D07D-C8FD-4435-A129-E4DFD61C4D74}" type="datetimeFigureOut">
              <a:rPr lang="en-US" smtClean="0"/>
              <a:t>10/23/2016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8A23BC-6C37-4E68-B8A7-313743E7F3DA}" type="slidenum">
              <a:rPr lang="en-US" smtClean="0"/>
              <a:t>‹#›</a:t>
            </a:fld>
            <a:endParaRPr lang="en-US"/>
          </a:p>
        </p:txBody>
      </p:sp>
    </p:spTree>
    <p:extLst>
      <p:ext uri="{BB962C8B-B14F-4D97-AF65-F5344CB8AC3E}">
        <p14:creationId xmlns:p14="http://schemas.microsoft.com/office/powerpoint/2010/main" val="41076714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90D07D-C8FD-4435-A129-E4DFD61C4D74}" type="datetimeFigureOut">
              <a:rPr lang="en-US" smtClean="0"/>
              <a:t>10/23/2016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8A23BC-6C37-4E68-B8A7-313743E7F3DA}" type="slidenum">
              <a:rPr lang="en-US" smtClean="0"/>
              <a:t>‹#›</a:t>
            </a:fld>
            <a:endParaRPr lang="en-US"/>
          </a:p>
        </p:txBody>
      </p:sp>
    </p:spTree>
    <p:extLst>
      <p:ext uri="{BB962C8B-B14F-4D97-AF65-F5344CB8AC3E}">
        <p14:creationId xmlns:p14="http://schemas.microsoft.com/office/powerpoint/2010/main" val="27148771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53285" y="168436"/>
            <a:ext cx="11350580" cy="2687915"/>
          </a:xfrm>
          <a:prstGeom prst="rect">
            <a:avLst/>
          </a:prstGeom>
        </p:spPr>
        <p:txBody>
          <a:bodyPr wrap="square">
            <a:spAutoFit/>
          </a:bodyPr>
          <a:lstStyle/>
          <a:p>
            <a:pPr algn="just">
              <a:lnSpc>
                <a:spcPct val="150000"/>
              </a:lnSpc>
              <a:spcAft>
                <a:spcPts val="800"/>
              </a:spcAft>
            </a:pPr>
            <a:r>
              <a:rPr lang="en-US" dirty="0" smtClean="0">
                <a:effectLst/>
                <a:latin typeface="Times New Roman" panose="02020603050405020304" pitchFamily="18" charset="0"/>
                <a:ea typeface="Calibri" panose="020F0502020204030204" pitchFamily="34" charset="0"/>
                <a:cs typeface="Arial" panose="020B0604020202020204" pitchFamily="34" charset="0"/>
              </a:rPr>
              <a:t>Compression Test </a:t>
            </a:r>
          </a:p>
          <a:p>
            <a:pPr algn="just">
              <a:lnSpc>
                <a:spcPct val="150000"/>
              </a:lnSpc>
              <a:spcAft>
                <a:spcPts val="800"/>
              </a:spcAft>
            </a:pPr>
            <a:r>
              <a:rPr lang="en-US" dirty="0" smtClean="0">
                <a:effectLst/>
                <a:latin typeface="Times New Roman" panose="02020603050405020304" pitchFamily="18" charset="0"/>
                <a:ea typeface="Calibri" panose="020F0502020204030204" pitchFamily="34" charset="0"/>
                <a:cs typeface="Arial" panose="020B0604020202020204" pitchFamily="34" charset="0"/>
              </a:rPr>
              <a:t>The compression test is usually carried out by compressing a specimen between two well-lubricated flat </a:t>
            </a:r>
            <a:r>
              <a:rPr lang="en-US" dirty="0" smtClean="0">
                <a:latin typeface="Times New Roman" panose="02020603050405020304" pitchFamily="18" charset="0"/>
                <a:ea typeface="Calibri" panose="020F0502020204030204" pitchFamily="34" charset="0"/>
                <a:cs typeface="Arial" panose="020B0604020202020204" pitchFamily="34" charset="0"/>
              </a:rPr>
              <a:t>plates </a:t>
            </a:r>
            <a:r>
              <a:rPr lang="en-US" dirty="0" smtClean="0">
                <a:effectLst/>
                <a:latin typeface="Times New Roman" panose="02020603050405020304" pitchFamily="18" charset="0"/>
                <a:ea typeface="Calibri" panose="020F0502020204030204" pitchFamily="34" charset="0"/>
                <a:cs typeface="Arial" panose="020B0604020202020204" pitchFamily="34" charset="0"/>
              </a:rPr>
              <a:t> to reduce the friction between the </a:t>
            </a:r>
            <a:r>
              <a:rPr lang="en-US" dirty="0" smtClean="0">
                <a:latin typeface="Times New Roman" panose="02020603050405020304" pitchFamily="18" charset="0"/>
                <a:ea typeface="Calibri" panose="020F0502020204030204" pitchFamily="34" charset="0"/>
                <a:cs typeface="Arial" panose="020B0604020202020204" pitchFamily="34" charset="0"/>
              </a:rPr>
              <a:t>plates</a:t>
            </a:r>
            <a:r>
              <a:rPr lang="en-US" dirty="0" smtClean="0">
                <a:effectLst/>
                <a:latin typeface="Times New Roman" panose="02020603050405020304" pitchFamily="18" charset="0"/>
                <a:ea typeface="Calibri" panose="020F0502020204030204" pitchFamily="34" charset="0"/>
                <a:cs typeface="Arial" panose="020B0604020202020204" pitchFamily="34" charset="0"/>
              </a:rPr>
              <a:t> and the specimen . </a:t>
            </a:r>
            <a:r>
              <a:rPr lang="en-US" dirty="0">
                <a:latin typeface="Times New Roman" panose="02020603050405020304" pitchFamily="18" charset="0"/>
                <a:ea typeface="Calibri" panose="020F0502020204030204" pitchFamily="34" charset="0"/>
                <a:cs typeface="Arial" panose="020B0604020202020204" pitchFamily="34" charset="0"/>
              </a:rPr>
              <a:t>Compressive stress and strain are calculated and plotted as a stress-strain diagram which is used to determine elastic limit, proportional limit, yield point, yield strength and, for some materials, compressive strength. </a:t>
            </a:r>
            <a:r>
              <a:rPr lang="en-US" dirty="0" smtClean="0">
                <a:effectLst/>
                <a:latin typeface="Times New Roman" panose="02020603050405020304" pitchFamily="18" charset="0"/>
                <a:ea typeface="Calibri" panose="020F0502020204030204" pitchFamily="34" charset="0"/>
                <a:cs typeface="Arial" panose="020B0604020202020204" pitchFamily="34" charset="0"/>
              </a:rPr>
              <a:t>Specimens can either be </a:t>
            </a:r>
            <a:r>
              <a:rPr lang="en-US" dirty="0" smtClean="0">
                <a:latin typeface="Times New Roman" panose="02020603050405020304" pitchFamily="18" charset="0"/>
                <a:ea typeface="Calibri" panose="020F0502020204030204" pitchFamily="34" charset="0"/>
                <a:cs typeface="Arial" panose="020B0604020202020204" pitchFamily="34" charset="0"/>
              </a:rPr>
              <a:t>cubic</a:t>
            </a:r>
            <a:r>
              <a:rPr lang="en-US" dirty="0" smtClean="0">
                <a:effectLst/>
                <a:latin typeface="Times New Roman" panose="02020603050405020304" pitchFamily="18" charset="0"/>
                <a:ea typeface="Calibri" panose="020F0502020204030204" pitchFamily="34" charset="0"/>
                <a:cs typeface="Arial" panose="020B0604020202020204" pitchFamily="34" charset="0"/>
              </a:rPr>
              <a:t> or cylinders. For ASTM, the typical </a:t>
            </a:r>
            <a:r>
              <a:rPr lang="en-US" dirty="0" smtClean="0">
                <a:latin typeface="Times New Roman" panose="02020603050405020304" pitchFamily="18" charset="0"/>
                <a:ea typeface="Calibri" panose="020F0502020204030204" pitchFamily="34" charset="0"/>
                <a:cs typeface="Arial" panose="020B0604020202020204" pitchFamily="34" charset="0"/>
              </a:rPr>
              <a:t>cubic</a:t>
            </a:r>
            <a:r>
              <a:rPr lang="en-US" dirty="0" smtClean="0">
                <a:effectLst/>
                <a:latin typeface="Times New Roman" panose="02020603050405020304" pitchFamily="18" charset="0"/>
                <a:ea typeface="Calibri" panose="020F0502020204030204" pitchFamily="34" charset="0"/>
                <a:cs typeface="Arial" panose="020B0604020202020204" pitchFamily="34" charset="0"/>
              </a:rPr>
              <a:t> are 12.7 x 12.7 x 25.4mm, and the cylinders are 12.7mm in diameter and 25.4mm long</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5" name="Picture 4"/>
          <p:cNvPicPr/>
          <p:nvPr/>
        </p:nvPicPr>
        <p:blipFill>
          <a:blip r:embed="rId2">
            <a:extLst>
              <a:ext uri="{28A0092B-C50C-407E-A947-70E740481C1C}">
                <a14:useLocalDpi xmlns:a14="http://schemas.microsoft.com/office/drawing/2010/main" val="0"/>
              </a:ext>
            </a:extLst>
          </a:blip>
          <a:stretch>
            <a:fillRect/>
          </a:stretch>
        </p:blipFill>
        <p:spPr>
          <a:xfrm>
            <a:off x="5537915" y="2694736"/>
            <a:ext cx="6516710" cy="3639820"/>
          </a:xfrm>
          <a:prstGeom prst="rect">
            <a:avLst/>
          </a:prstGeom>
        </p:spPr>
      </p:pic>
      <p:sp>
        <p:nvSpPr>
          <p:cNvPr id="6" name="Rectangle 5"/>
          <p:cNvSpPr/>
          <p:nvPr/>
        </p:nvSpPr>
        <p:spPr>
          <a:xfrm>
            <a:off x="98738" y="6172941"/>
            <a:ext cx="6096000" cy="685059"/>
          </a:xfrm>
          <a:prstGeom prst="rect">
            <a:avLst/>
          </a:prstGeom>
        </p:spPr>
        <p:txBody>
          <a:bodyPr>
            <a:spAutoFit/>
          </a:bodyPr>
          <a:lstStyle/>
          <a:p>
            <a:pPr algn="just">
              <a:lnSpc>
                <a:spcPct val="107000"/>
              </a:lnSpc>
              <a:spcAft>
                <a:spcPts val="800"/>
              </a:spcAft>
            </a:pPr>
            <a:r>
              <a:rPr lang="en-US" dirty="0" smtClean="0">
                <a:effectLst/>
                <a:latin typeface="Times New Roman" panose="02020603050405020304" pitchFamily="18" charset="0"/>
                <a:ea typeface="Calibri" panose="020F0502020204030204" pitchFamily="34" charset="0"/>
                <a:cs typeface="Arial" panose="020B0604020202020204" pitchFamily="34" charset="0"/>
              </a:rPr>
              <a:t>Figure (1):  (a) tensile specimen test  (b) compression specimen test</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0613493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2">
            <a:extLst>
              <a:ext uri="{28A0092B-C50C-407E-A947-70E740481C1C}">
                <a14:useLocalDpi xmlns:a14="http://schemas.microsoft.com/office/drawing/2010/main" val="0"/>
              </a:ext>
            </a:extLst>
          </a:blip>
          <a:stretch>
            <a:fillRect/>
          </a:stretch>
        </p:blipFill>
        <p:spPr>
          <a:xfrm>
            <a:off x="563629" y="286822"/>
            <a:ext cx="6468235" cy="3254867"/>
          </a:xfrm>
          <a:prstGeom prst="rect">
            <a:avLst/>
          </a:prstGeom>
        </p:spPr>
      </p:pic>
      <p:sp>
        <p:nvSpPr>
          <p:cNvPr id="6" name="Rectangle 5"/>
          <p:cNvSpPr/>
          <p:nvPr/>
        </p:nvSpPr>
        <p:spPr>
          <a:xfrm>
            <a:off x="6359123" y="3081538"/>
            <a:ext cx="5386410" cy="369332"/>
          </a:xfrm>
          <a:prstGeom prst="rect">
            <a:avLst/>
          </a:prstGeom>
        </p:spPr>
        <p:txBody>
          <a:bodyPr wrap="square">
            <a:spAutoFit/>
          </a:bodyPr>
          <a:lstStyle/>
          <a:p>
            <a:r>
              <a:rPr lang="en-US" dirty="0"/>
              <a:t>Figure (2) : stress-strain behavior under compression </a:t>
            </a:r>
          </a:p>
        </p:txBody>
      </p:sp>
      <p:sp>
        <p:nvSpPr>
          <p:cNvPr id="7" name="Rectangle 6"/>
          <p:cNvSpPr/>
          <p:nvPr/>
        </p:nvSpPr>
        <p:spPr>
          <a:xfrm>
            <a:off x="563629" y="3541689"/>
            <a:ext cx="9533408" cy="3261214"/>
          </a:xfrm>
          <a:prstGeom prst="rect">
            <a:avLst/>
          </a:prstGeom>
        </p:spPr>
        <p:txBody>
          <a:bodyPr wrap="square">
            <a:spAutoFit/>
          </a:bodyPr>
          <a:lstStyle/>
          <a:p>
            <a:pPr>
              <a:lnSpc>
                <a:spcPct val="107000"/>
              </a:lnSpc>
              <a:spcAft>
                <a:spcPts val="800"/>
              </a:spcAft>
            </a:pPr>
            <a:r>
              <a:rPr lang="en-US"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Compressive strength  =</a:t>
            </a:r>
            <a:br>
              <a:rPr lang="en-US"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br>
            <a:r>
              <a:rPr lang="en-US"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a:t>
            </a:r>
            <a:r>
              <a:rPr lang="en-US" sz="2800"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a:t>
            </a:r>
            <a:r>
              <a:rPr lang="en-US"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a:t>
            </a:r>
            <a:r>
              <a:rPr lang="en-US" u="sng"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maximum compressive load</a:t>
            </a:r>
            <a:r>
              <a:rPr lang="en-US"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a:t>
            </a:r>
            <a:br>
              <a:rPr lang="en-US"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br>
            <a:r>
              <a:rPr lang="en-US"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minimum cross-sectional </a:t>
            </a:r>
            <a:r>
              <a:rPr lang="en-US" dirty="0" smtClean="0">
                <a:effectLst/>
                <a:latin typeface="Times New Roman" panose="02020603050405020304" pitchFamily="18" charset="0"/>
                <a:ea typeface="Calibri" panose="020F0502020204030204" pitchFamily="34" charset="0"/>
                <a:cs typeface="Arial" panose="020B0604020202020204" pitchFamily="34" charset="0"/>
              </a:rPr>
              <a:t>area</a:t>
            </a:r>
            <a:endParaRPr lang="en-US" sz="12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sz="1600" b="1" dirty="0" smtClean="0">
                <a:solidFill>
                  <a:srgbClr val="252525"/>
                </a:solidFill>
                <a:effectLst/>
                <a:latin typeface="Times New Roman" panose="02020603050405020304" pitchFamily="18" charset="0"/>
                <a:ea typeface="Calibri" panose="020F0502020204030204" pitchFamily="34" charset="0"/>
                <a:cs typeface="Times New Roman" panose="02020603050405020304" pitchFamily="18" charset="0"/>
              </a:rPr>
              <a:t>Compressive strength is negative due to the </a:t>
            </a:r>
            <a:r>
              <a:rPr lang="en-US" sz="1600" b="1" dirty="0" smtClean="0">
                <a:solidFill>
                  <a:srgbClr val="252525"/>
                </a:solidFill>
                <a:latin typeface="Times New Roman" panose="02020603050405020304" pitchFamily="18" charset="0"/>
                <a:ea typeface="Calibri" panose="020F0502020204030204" pitchFamily="34" charset="0"/>
                <a:cs typeface="Times New Roman" panose="02020603050405020304" pitchFamily="18" charset="0"/>
              </a:rPr>
              <a:t>atoms </a:t>
            </a:r>
            <a:r>
              <a:rPr lang="en-US" sz="1600" b="1" dirty="0" smtClean="0">
                <a:solidFill>
                  <a:srgbClr val="252525"/>
                </a:solidFill>
                <a:effectLst/>
                <a:latin typeface="Times New Roman" panose="02020603050405020304" pitchFamily="18" charset="0"/>
                <a:ea typeface="Calibri" panose="020F0502020204030204" pitchFamily="34" charset="0"/>
                <a:cs typeface="Times New Roman" panose="02020603050405020304" pitchFamily="18" charset="0"/>
              </a:rPr>
              <a:t>under compressive force is moving against each other.  </a:t>
            </a:r>
            <a:r>
              <a:rPr lang="en-US"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a:r>
            <a:br>
              <a:rPr lang="en-US"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br>
            <a:r>
              <a:rPr lang="en-US"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a:r>
            <a:br>
              <a:rPr lang="en-US"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br>
            <a:r>
              <a:rPr lang="en-US"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Compressive modulus (E) = </a:t>
            </a:r>
            <a:br>
              <a:rPr lang="en-US"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br>
            <a:r>
              <a:rPr lang="en-US" u="sng"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change in stress</a:t>
            </a:r>
            <a:r>
              <a:rPr lang="en-US"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a:t>
            </a:r>
            <a:br>
              <a:rPr lang="en-US"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br>
            <a:r>
              <a:rPr lang="en-US"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change in strain </a:t>
            </a:r>
            <a:endParaRPr lang="en-US" sz="12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dirty="0" smtClean="0">
                <a:effectLst/>
                <a:latin typeface="Times New Roman" panose="02020603050405020304" pitchFamily="18" charset="0"/>
                <a:ea typeface="Calibri" panose="020F0502020204030204" pitchFamily="34" charset="0"/>
                <a:cs typeface="Arial" panose="020B0604020202020204" pitchFamily="34" charset="0"/>
              </a:rPr>
              <a:t>Compression strain </a:t>
            </a:r>
            <a:r>
              <a:rPr lang="en-US" sz="1600" dirty="0" smtClean="0">
                <a:effectLst/>
                <a:latin typeface="Times New Roman" panose="02020603050405020304" pitchFamily="18" charset="0"/>
                <a:ea typeface="Calibri" panose="020F0502020204030204" pitchFamily="34" charset="0"/>
                <a:cs typeface="Arial" panose="020B0604020202020204" pitchFamily="34" charset="0"/>
              </a:rPr>
              <a:t>( </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en-US" sz="1600" dirty="0" smtClean="0">
                <a:effectLst/>
                <a:latin typeface="Times New Roman" panose="02020603050405020304" pitchFamily="18" charset="0"/>
                <a:ea typeface="Calibri" panose="020F0502020204030204" pitchFamily="34" charset="0"/>
                <a:cs typeface="Arial" panose="020B0604020202020204" pitchFamily="34" charset="0"/>
              </a:rPr>
              <a:t> ) =    </a:t>
            </a:r>
            <a:r>
              <a:rPr lang="en-US" sz="2800" dirty="0" smtClean="0">
                <a:effectLst/>
                <a:latin typeface="Times New Roman" panose="02020603050405020304" pitchFamily="18" charset="0"/>
                <a:ea typeface="Calibri" panose="020F0502020204030204" pitchFamily="34" charset="0"/>
                <a:cs typeface="Arial" panose="020B0604020202020204" pitchFamily="34" charset="0"/>
              </a:rPr>
              <a:t>-</a:t>
            </a:r>
            <a:r>
              <a:rPr lang="en-US" sz="1400" dirty="0" smtClean="0">
                <a:effectLst/>
                <a:latin typeface="Times New Roman" panose="02020603050405020304" pitchFamily="18" charset="0"/>
                <a:ea typeface="Calibri" panose="020F0502020204030204" pitchFamily="34" charset="0"/>
                <a:cs typeface="Arial" panose="020B0604020202020204" pitchFamily="34" charset="0"/>
              </a:rPr>
              <a:t> </a:t>
            </a:r>
            <a:r>
              <a:rPr lang="en-US" sz="1600" dirty="0" smtClean="0">
                <a:effectLst/>
                <a:latin typeface="Times New Roman" panose="02020603050405020304" pitchFamily="18" charset="0"/>
                <a:ea typeface="Calibri" panose="020F0502020204030204" pitchFamily="34" charset="0"/>
                <a:cs typeface="Arial" panose="020B0604020202020204" pitchFamily="34" charset="0"/>
              </a:rPr>
              <a:t>(L - L</a:t>
            </a:r>
            <a:r>
              <a:rPr lang="en-US" sz="1600" baseline="-25000" dirty="0" smtClean="0">
                <a:effectLst/>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en-US" sz="1600" baseline="-25000" dirty="0" smtClean="0">
                <a:effectLst/>
                <a:latin typeface="Times New Roman" panose="02020603050405020304" pitchFamily="18" charset="0"/>
                <a:ea typeface="Calibri" panose="020F0502020204030204" pitchFamily="34" charset="0"/>
                <a:cs typeface="Arial" panose="020B0604020202020204" pitchFamily="34" charset="0"/>
              </a:rPr>
              <a:t> </a:t>
            </a:r>
            <a:r>
              <a:rPr lang="en-US" sz="1600" dirty="0" smtClean="0">
                <a:effectLst/>
                <a:latin typeface="Times New Roman" panose="02020603050405020304" pitchFamily="18" charset="0"/>
                <a:ea typeface="Calibri" panose="020F0502020204030204" pitchFamily="34" charset="0"/>
                <a:cs typeface="Arial" panose="020B0604020202020204" pitchFamily="34" charset="0"/>
              </a:rPr>
              <a:t>/ L</a:t>
            </a:r>
            <a:r>
              <a:rPr lang="en-US" sz="1600" baseline="-25000" dirty="0" smtClean="0">
                <a:effectLst/>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en-US" sz="1600" dirty="0" smtClean="0">
                <a:effectLst/>
                <a:latin typeface="Times New Roman" panose="02020603050405020304" pitchFamily="18" charset="0"/>
                <a:ea typeface="Calibri" panose="020F0502020204030204" pitchFamily="34" charset="0"/>
                <a:cs typeface="Arial" panose="020B0604020202020204" pitchFamily="34" charset="0"/>
              </a:rPr>
              <a:t>)</a:t>
            </a:r>
            <a:endParaRPr lang="en-US" sz="1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9189282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8789" y="194791"/>
            <a:ext cx="11668259" cy="2223942"/>
          </a:xfrm>
          <a:prstGeom prst="rect">
            <a:avLst/>
          </a:prstGeom>
        </p:spPr>
        <p:txBody>
          <a:bodyPr wrap="square">
            <a:spAutoFit/>
          </a:bodyPr>
          <a:lstStyle/>
          <a:p>
            <a:pPr algn="just">
              <a:lnSpc>
                <a:spcPct val="200000"/>
              </a:lnSpc>
              <a:spcAft>
                <a:spcPts val="800"/>
              </a:spcAft>
            </a:pPr>
            <a:r>
              <a:rPr lang="en-US" dirty="0" smtClean="0">
                <a:effectLst/>
                <a:latin typeface="Calibri" panose="020F0502020204030204" pitchFamily="34" charset="0"/>
                <a:ea typeface="Calibri" panose="020F0502020204030204" pitchFamily="34" charset="0"/>
                <a:cs typeface="Arial" panose="020B0604020202020204" pitchFamily="34" charset="0"/>
              </a:rPr>
              <a:t> </a:t>
            </a:r>
            <a:r>
              <a:rPr lang="en-US" dirty="0" smtClean="0">
                <a:effectLst/>
                <a:latin typeface="Times New Roman" panose="02020603050405020304" pitchFamily="18" charset="0"/>
                <a:ea typeface="Calibri" panose="020F0502020204030204" pitchFamily="34" charset="0"/>
                <a:cs typeface="Arial" panose="020B0604020202020204" pitchFamily="34" charset="0"/>
              </a:rPr>
              <a:t>Brittle materials, such as cast iron and concrete, are often weak in tension because of the presence of submicroscopic cracks and faults. However, these materials can prove to be quite strong in compression, due to the fact that the compression test tends to increase the cross sectional areas of specimens, preventing necking to occur. In general, the average compressive strength to tensile strength ratio of brittle materials is around 8/1.</a:t>
            </a:r>
          </a:p>
        </p:txBody>
      </p:sp>
      <p:sp>
        <p:nvSpPr>
          <p:cNvPr id="6" name="Rectangle 5"/>
          <p:cNvSpPr/>
          <p:nvPr/>
        </p:nvSpPr>
        <p:spPr>
          <a:xfrm>
            <a:off x="0" y="6223758"/>
            <a:ext cx="7976315" cy="388696"/>
          </a:xfrm>
          <a:prstGeom prst="rect">
            <a:avLst/>
          </a:prstGeom>
        </p:spPr>
        <p:txBody>
          <a:bodyPr wrap="square">
            <a:spAutoFit/>
          </a:bodyPr>
          <a:lstStyle/>
          <a:p>
            <a:pPr>
              <a:lnSpc>
                <a:spcPct val="107000"/>
              </a:lnSpc>
              <a:spcAft>
                <a:spcPts val="800"/>
              </a:spcAft>
            </a:pPr>
            <a:r>
              <a:rPr lang="en-US" dirty="0" smtClean="0">
                <a:effectLst/>
                <a:latin typeface="Times New Roman" panose="02020603050405020304" pitchFamily="18" charset="0"/>
                <a:ea typeface="Calibri" panose="020F0502020204030204" pitchFamily="34" charset="0"/>
                <a:cs typeface="Arial" panose="020B0604020202020204" pitchFamily="34" charset="0"/>
              </a:rPr>
              <a:t>Figure (3) stress-strain behavior of concrete under tension and compression </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8790" y="2418733"/>
            <a:ext cx="7225048" cy="3908056"/>
          </a:xfrm>
          <a:prstGeom prst="rect">
            <a:avLst/>
          </a:prstGeom>
        </p:spPr>
      </p:pic>
      <p:sp>
        <p:nvSpPr>
          <p:cNvPr id="7" name="TextBox 6"/>
          <p:cNvSpPr txBox="1"/>
          <p:nvPr/>
        </p:nvSpPr>
        <p:spPr>
          <a:xfrm>
            <a:off x="8487178" y="6142123"/>
            <a:ext cx="296214" cy="369332"/>
          </a:xfrm>
          <a:prstGeom prst="rect">
            <a:avLst/>
          </a:prstGeom>
          <a:noFill/>
        </p:spPr>
        <p:txBody>
          <a:bodyPr wrap="square" rtlCol="1">
            <a:spAutoFit/>
          </a:bodyPr>
          <a:lstStyle/>
          <a:p>
            <a:endParaRPr lang="ar-IQ" dirty="0"/>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31865" y="2006600"/>
            <a:ext cx="5038115" cy="4754807"/>
          </a:xfrm>
          <a:prstGeom prst="rect">
            <a:avLst/>
          </a:prstGeom>
        </p:spPr>
      </p:pic>
      <p:sp>
        <p:nvSpPr>
          <p:cNvPr id="9" name="TextBox 8"/>
          <p:cNvSpPr txBox="1"/>
          <p:nvPr/>
        </p:nvSpPr>
        <p:spPr>
          <a:xfrm>
            <a:off x="8439955" y="6332385"/>
            <a:ext cx="296214" cy="369332"/>
          </a:xfrm>
          <a:prstGeom prst="rect">
            <a:avLst/>
          </a:prstGeom>
          <a:noFill/>
        </p:spPr>
        <p:txBody>
          <a:bodyPr wrap="square" rtlCol="1">
            <a:spAutoFit/>
          </a:bodyPr>
          <a:lstStyle/>
          <a:p>
            <a:r>
              <a:rPr lang="en-US" dirty="0" smtClean="0"/>
              <a:t>4 </a:t>
            </a:r>
            <a:endParaRPr lang="ar-IQ" dirty="0"/>
          </a:p>
        </p:txBody>
      </p:sp>
    </p:spTree>
    <p:extLst>
      <p:ext uri="{BB962C8B-B14F-4D97-AF65-F5344CB8AC3E}">
        <p14:creationId xmlns:p14="http://schemas.microsoft.com/office/powerpoint/2010/main" val="24404641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7374" y="0"/>
            <a:ext cx="12054626" cy="2249142"/>
          </a:xfrm>
          <a:prstGeom prst="rect">
            <a:avLst/>
          </a:prstGeom>
        </p:spPr>
        <p:txBody>
          <a:bodyPr wrap="square">
            <a:spAutoFit/>
          </a:bodyPr>
          <a:lstStyle/>
          <a:p>
            <a:pPr algn="just">
              <a:lnSpc>
                <a:spcPct val="150000"/>
              </a:lnSpc>
            </a:pPr>
            <a:r>
              <a:rPr lang="en-US" sz="2400" dirty="0" smtClean="0">
                <a:cs typeface="+mj-cs"/>
              </a:rPr>
              <a:t>For </a:t>
            </a:r>
            <a:r>
              <a:rPr lang="en-US" sz="2400" dirty="0">
                <a:cs typeface="+mj-cs"/>
              </a:rPr>
              <a:t>brittle materials, the compressive strength is relatively easy to obtain, showing marked failure. However, for ductile materials, the compressive strength is generally based on an arbitrary deformation value. Ductile materials do not exhibit the sudden fractures that brittle materials present. They tend to buckle and "barrel </a:t>
            </a:r>
            <a:r>
              <a:rPr lang="en-US" sz="2400" dirty="0" smtClean="0">
                <a:cs typeface="+mj-cs"/>
              </a:rPr>
              <a:t>out. </a:t>
            </a:r>
            <a:endParaRPr lang="ar-IQ" sz="2400" dirty="0">
              <a:cs typeface="+mj-cs"/>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4698" y="2174987"/>
            <a:ext cx="6313465" cy="4148540"/>
          </a:xfrm>
          <a:prstGeom prst="rect">
            <a:avLst/>
          </a:prstGeom>
        </p:spPr>
      </p:pic>
      <p:sp>
        <p:nvSpPr>
          <p:cNvPr id="6" name="TextBox 5"/>
          <p:cNvSpPr txBox="1"/>
          <p:nvPr/>
        </p:nvSpPr>
        <p:spPr>
          <a:xfrm>
            <a:off x="244698" y="6249371"/>
            <a:ext cx="6671256" cy="646331"/>
          </a:xfrm>
          <a:prstGeom prst="rect">
            <a:avLst/>
          </a:prstGeom>
          <a:noFill/>
        </p:spPr>
        <p:txBody>
          <a:bodyPr wrap="square" rtlCol="1">
            <a:spAutoFit/>
          </a:bodyPr>
          <a:lstStyle/>
          <a:p>
            <a:r>
              <a:rPr lang="en-US" dirty="0" smtClean="0"/>
              <a:t>Figure -5- Stress-strain curve for ductile materials under compressive force</a:t>
            </a:r>
            <a:endParaRPr lang="ar-IQ" dirty="0"/>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58163" y="2495948"/>
            <a:ext cx="5583907" cy="3506617"/>
          </a:xfrm>
          <a:prstGeom prst="rect">
            <a:avLst/>
          </a:prstGeom>
        </p:spPr>
      </p:pic>
    </p:spTree>
    <p:extLst>
      <p:ext uri="{BB962C8B-B14F-4D97-AF65-F5344CB8AC3E}">
        <p14:creationId xmlns:p14="http://schemas.microsoft.com/office/powerpoint/2010/main" val="3454989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27235"/>
            <a:ext cx="12192000" cy="2308324"/>
          </a:xfrm>
          <a:prstGeom prst="rect">
            <a:avLst/>
          </a:prstGeom>
        </p:spPr>
        <p:txBody>
          <a:bodyPr wrap="square">
            <a:spAutoFit/>
          </a:bodyPr>
          <a:lstStyle/>
          <a:p>
            <a:r>
              <a:rPr lang="en-US" b="1" dirty="0"/>
              <a:t>Modes of Deformation in Compression Testing</a:t>
            </a:r>
          </a:p>
          <a:p>
            <a:r>
              <a:rPr lang="en-US" dirty="0"/>
              <a:t>The figure below illustrates the modes of deformation in compression testing</a:t>
            </a:r>
            <a:r>
              <a:rPr lang="en-US" dirty="0" smtClean="0"/>
              <a:t>.</a:t>
            </a:r>
          </a:p>
          <a:p>
            <a:r>
              <a:rPr lang="en-US" dirty="0" smtClean="0"/>
              <a:t> </a:t>
            </a:r>
            <a:r>
              <a:rPr lang="en-US" dirty="0"/>
              <a:t>(a) Buckling, when L/D &gt; 5. </a:t>
            </a:r>
            <a:endParaRPr lang="en-US" dirty="0" smtClean="0"/>
          </a:p>
          <a:p>
            <a:r>
              <a:rPr lang="en-US" dirty="0" smtClean="0"/>
              <a:t>(</a:t>
            </a:r>
            <a:r>
              <a:rPr lang="en-US" dirty="0"/>
              <a:t>b) Shearing, when L/D &gt; 2.5. </a:t>
            </a:r>
            <a:endParaRPr lang="en-US" dirty="0" smtClean="0"/>
          </a:p>
          <a:p>
            <a:r>
              <a:rPr lang="en-US" dirty="0" smtClean="0"/>
              <a:t>(</a:t>
            </a:r>
            <a:r>
              <a:rPr lang="en-US" dirty="0"/>
              <a:t>c) Double barreling, when L/D &gt; 2.0 and friction is present at the contact surfaces. </a:t>
            </a:r>
            <a:endParaRPr lang="en-US" dirty="0" smtClean="0"/>
          </a:p>
          <a:p>
            <a:r>
              <a:rPr lang="en-US" dirty="0" smtClean="0"/>
              <a:t>(</a:t>
            </a:r>
            <a:r>
              <a:rPr lang="en-US" dirty="0"/>
              <a:t>d) Barreling, when L/D &lt; 2.0 and friction is present at the contact surfaces. </a:t>
            </a:r>
            <a:endParaRPr lang="en-US" dirty="0" smtClean="0"/>
          </a:p>
          <a:p>
            <a:r>
              <a:rPr lang="en-US" dirty="0" smtClean="0"/>
              <a:t>(</a:t>
            </a:r>
            <a:r>
              <a:rPr lang="en-US" dirty="0"/>
              <a:t>e) Homogenous compression, when L/D &lt; 2.0 and no friction is present at the contact surfaces. </a:t>
            </a:r>
            <a:endParaRPr lang="en-US" dirty="0" smtClean="0"/>
          </a:p>
          <a:p>
            <a:r>
              <a:rPr lang="en-US" dirty="0" smtClean="0"/>
              <a:t>(</a:t>
            </a:r>
            <a:r>
              <a:rPr lang="en-US" dirty="0"/>
              <a:t>f) Compressive instability due to work-softening material. </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74005" y="2559272"/>
            <a:ext cx="7443989" cy="3635466"/>
          </a:xfrm>
          <a:prstGeom prst="rect">
            <a:avLst/>
          </a:prstGeom>
        </p:spPr>
      </p:pic>
      <p:sp>
        <p:nvSpPr>
          <p:cNvPr id="8" name="TextBox 7"/>
          <p:cNvSpPr txBox="1"/>
          <p:nvPr/>
        </p:nvSpPr>
        <p:spPr>
          <a:xfrm>
            <a:off x="3198252" y="6318451"/>
            <a:ext cx="5795494" cy="369332"/>
          </a:xfrm>
          <a:prstGeom prst="rect">
            <a:avLst/>
          </a:prstGeom>
          <a:noFill/>
        </p:spPr>
        <p:txBody>
          <a:bodyPr wrap="square" rtlCol="1">
            <a:spAutoFit/>
          </a:bodyPr>
          <a:lstStyle/>
          <a:p>
            <a:r>
              <a:rPr lang="en-US" dirty="0" smtClean="0"/>
              <a:t>Figure -8- deformation modes under compression </a:t>
            </a:r>
            <a:endParaRPr lang="ar-IQ" dirty="0"/>
          </a:p>
        </p:txBody>
      </p:sp>
    </p:spTree>
    <p:extLst>
      <p:ext uri="{BB962C8B-B14F-4D97-AF65-F5344CB8AC3E}">
        <p14:creationId xmlns:p14="http://schemas.microsoft.com/office/powerpoint/2010/main" val="4156569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1668259" cy="3507242"/>
          </a:xfrm>
          <a:prstGeom prst="rect">
            <a:avLst/>
          </a:prstGeom>
        </p:spPr>
        <p:txBody>
          <a:bodyPr wrap="square">
            <a:spAutoFit/>
          </a:bodyPr>
          <a:lstStyle/>
          <a:p>
            <a:pPr>
              <a:lnSpc>
                <a:spcPct val="107000"/>
              </a:lnSpc>
              <a:spcAft>
                <a:spcPts val="800"/>
              </a:spcAft>
            </a:pPr>
            <a:r>
              <a:rPr lang="en-US" sz="3200" dirty="0" smtClean="0">
                <a:effectLst/>
                <a:latin typeface="Times New Roman" panose="02020603050405020304" pitchFamily="18" charset="0"/>
                <a:ea typeface="Calibri" panose="020F0502020204030204" pitchFamily="34" charset="0"/>
                <a:cs typeface="Arial" panose="020B0604020202020204" pitchFamily="34" charset="0"/>
              </a:rPr>
              <a:t>Poisson’s Ratio </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algn="just">
              <a:spcBef>
                <a:spcPts val="600"/>
              </a:spcBef>
              <a:spcAft>
                <a:spcPts val="600"/>
              </a:spcAft>
            </a:pPr>
            <a:r>
              <a:rPr lang="en-US" dirty="0" smtClean="0">
                <a:solidFill>
                  <a:srgbClr val="252525"/>
                </a:solidFill>
                <a:effectLst/>
                <a:latin typeface="Arial" panose="020B0604020202020204" pitchFamily="34" charset="0"/>
                <a:ea typeface="Times New Roman" panose="02020603050405020304" pitchFamily="18" charset="0"/>
              </a:rPr>
              <a:t>When a material is compressed in one direction, it usually tends to expand in the other two directions perpendicular to the direction of compression. This phenomenon is called the </a:t>
            </a:r>
            <a:r>
              <a:rPr lang="en-US" b="1" dirty="0" smtClean="0">
                <a:solidFill>
                  <a:srgbClr val="252525"/>
                </a:solidFill>
                <a:effectLst/>
                <a:latin typeface="Arial" panose="020B0604020202020204" pitchFamily="34" charset="0"/>
                <a:ea typeface="Times New Roman" panose="02020603050405020304" pitchFamily="18" charset="0"/>
              </a:rPr>
              <a:t>Poisson effect</a:t>
            </a:r>
            <a:r>
              <a:rPr lang="en-US" dirty="0" smtClean="0">
                <a:solidFill>
                  <a:srgbClr val="252525"/>
                </a:solidFill>
                <a:effectLst/>
                <a:latin typeface="Arial" panose="020B0604020202020204" pitchFamily="34" charset="0"/>
                <a:ea typeface="Times New Roman" panose="02020603050405020304" pitchFamily="18" charset="0"/>
              </a:rPr>
              <a:t>. Poisson's ratio </a:t>
            </a:r>
            <a:r>
              <a:rPr lang="en-US" sz="4000" dirty="0" smtClean="0">
                <a:effectLst/>
                <a:latin typeface="Times New Roman" panose="02020603050405020304" pitchFamily="18" charset="0"/>
                <a:ea typeface="SymbolMT"/>
                <a:cs typeface="Times New Roman" panose="02020603050405020304" pitchFamily="18" charset="0"/>
              </a:rPr>
              <a:t>ν</a:t>
            </a:r>
            <a:r>
              <a:rPr lang="en-US" dirty="0" smtClean="0">
                <a:solidFill>
                  <a:srgbClr val="252525"/>
                </a:solidFill>
                <a:effectLst/>
                <a:latin typeface="Arial" panose="020B0604020202020204" pitchFamily="34" charset="0"/>
                <a:ea typeface="Times New Roman" panose="02020603050405020304" pitchFamily="18" charset="0"/>
              </a:rPr>
              <a:t> is a measure of this effect. The Poisson ratio is the fraction (or percent) of expansion divided by the fraction (or percent) of compression, for small values of these changes.</a:t>
            </a:r>
            <a:endParaRPr lang="en-US" sz="2400" dirty="0" smtClean="0">
              <a:effectLst/>
              <a:latin typeface="Times New Roman" panose="02020603050405020304" pitchFamily="18" charset="0"/>
              <a:ea typeface="Times New Roman" panose="02020603050405020304" pitchFamily="18" charset="0"/>
            </a:endParaRPr>
          </a:p>
          <a:p>
            <a:pPr algn="just">
              <a:spcBef>
                <a:spcPts val="600"/>
              </a:spcBef>
              <a:spcAft>
                <a:spcPts val="600"/>
              </a:spcAft>
            </a:pPr>
            <a:r>
              <a:rPr lang="en-US" dirty="0" smtClean="0">
                <a:solidFill>
                  <a:srgbClr val="252525"/>
                </a:solidFill>
                <a:effectLst/>
                <a:latin typeface="Arial" panose="020B0604020202020204" pitchFamily="34" charset="0"/>
                <a:ea typeface="Times New Roman" panose="02020603050405020304" pitchFamily="18" charset="0"/>
              </a:rPr>
              <a:t>Conversely, if the material is stretched rather than compressed, it usually tends to contract in the directions transverse to the direction of stretching. It is a common observation when a rubber band is stretched, it becomes noticeably thinner. Again, the Poisson ratio will be the ratio of relative contraction to relative expansion and will have the same value as above. </a:t>
            </a:r>
            <a:endParaRPr lang="en-US" sz="2400" dirty="0">
              <a:effectLst/>
              <a:latin typeface="Times New Roman" panose="02020603050405020304" pitchFamily="18" charset="0"/>
              <a:ea typeface="Times New Roman" panose="02020603050405020304" pitchFamily="18" charset="0"/>
            </a:endParaRPr>
          </a:p>
        </p:txBody>
      </p:sp>
      <p:pic>
        <p:nvPicPr>
          <p:cNvPr id="5" name="Picture 4"/>
          <p:cNvPicPr/>
          <p:nvPr/>
        </p:nvPicPr>
        <p:blipFill>
          <a:blip r:embed="rId2">
            <a:extLst>
              <a:ext uri="{28A0092B-C50C-407E-A947-70E740481C1C}">
                <a14:useLocalDpi xmlns:a14="http://schemas.microsoft.com/office/drawing/2010/main" val="0"/>
              </a:ext>
            </a:extLst>
          </a:blip>
          <a:stretch>
            <a:fillRect/>
          </a:stretch>
        </p:blipFill>
        <p:spPr>
          <a:xfrm>
            <a:off x="207671" y="3830860"/>
            <a:ext cx="4737815" cy="2441151"/>
          </a:xfrm>
          <a:prstGeom prst="rect">
            <a:avLst/>
          </a:prstGeom>
        </p:spPr>
      </p:pic>
      <p:sp>
        <p:nvSpPr>
          <p:cNvPr id="2" name="Rectangle 1"/>
          <p:cNvSpPr/>
          <p:nvPr/>
        </p:nvSpPr>
        <p:spPr>
          <a:xfrm>
            <a:off x="1210614" y="3830860"/>
            <a:ext cx="167425" cy="7411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604911" y="3830860"/>
            <a:ext cx="98474" cy="7411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p:cNvCxnSpPr/>
          <p:nvPr/>
        </p:nvCxnSpPr>
        <p:spPr>
          <a:xfrm>
            <a:off x="703385" y="3953022"/>
            <a:ext cx="0" cy="14067"/>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H="1">
            <a:off x="604911" y="3967089"/>
            <a:ext cx="98474"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pic>
        <p:nvPicPr>
          <p:cNvPr id="9" name="Picture 8"/>
          <p:cNvPicPr/>
          <p:nvPr/>
        </p:nvPicPr>
        <p:blipFill>
          <a:blip r:embed="rId3">
            <a:extLst>
              <a:ext uri="{28A0092B-C50C-407E-A947-70E740481C1C}">
                <a14:useLocalDpi xmlns:a14="http://schemas.microsoft.com/office/drawing/2010/main" val="0"/>
              </a:ext>
            </a:extLst>
          </a:blip>
          <a:stretch>
            <a:fillRect/>
          </a:stretch>
        </p:blipFill>
        <p:spPr>
          <a:xfrm>
            <a:off x="5992642" y="3326938"/>
            <a:ext cx="5929231" cy="3080768"/>
          </a:xfrm>
          <a:prstGeom prst="rect">
            <a:avLst/>
          </a:prstGeom>
        </p:spPr>
      </p:pic>
    </p:spTree>
    <p:extLst>
      <p:ext uri="{BB962C8B-B14F-4D97-AF65-F5344CB8AC3E}">
        <p14:creationId xmlns:p14="http://schemas.microsoft.com/office/powerpoint/2010/main" val="3321125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92835" y="166520"/>
            <a:ext cx="11706721" cy="830997"/>
          </a:xfrm>
          <a:prstGeom prst="rect">
            <a:avLst/>
          </a:prstGeom>
        </p:spPr>
        <p:txBody>
          <a:bodyPr wrap="square">
            <a:spAutoFit/>
          </a:bodyPr>
          <a:lstStyle/>
          <a:p>
            <a:r>
              <a:rPr lang="en-US" sz="2400" dirty="0">
                <a:latin typeface="Times New Roman" pitchFamily="18" charset="0"/>
                <a:cs typeface="Times New Roman" pitchFamily="18" charset="0"/>
              </a:rPr>
              <a:t>For isotropic materials, shear and elastic moduli are related to each other </a:t>
            </a:r>
            <a:r>
              <a:rPr lang="en-US" sz="2400" dirty="0" smtClean="0">
                <a:latin typeface="Times New Roman" pitchFamily="18" charset="0"/>
                <a:cs typeface="Times New Roman" pitchFamily="18" charset="0"/>
              </a:rPr>
              <a:t>and to </a:t>
            </a:r>
            <a:r>
              <a:rPr lang="en-US" sz="2400" dirty="0">
                <a:latin typeface="Times New Roman" pitchFamily="18" charset="0"/>
                <a:cs typeface="Times New Roman" pitchFamily="18" charset="0"/>
              </a:rPr>
              <a:t>Poisson’s ratio according to</a:t>
            </a:r>
            <a:endParaRPr lang="en-US" sz="2400" dirty="0">
              <a:latin typeface="Times New Roman" pitchFamily="18" charset="0"/>
              <a:cs typeface="Times New Roman" pitchFamily="18" charset="0"/>
            </a:endParaRPr>
          </a:p>
        </p:txBody>
      </p:sp>
      <mc:AlternateContent xmlns:mc="http://schemas.openxmlformats.org/markup-compatibility/2006">
        <mc:Choice xmlns:a14="http://schemas.microsoft.com/office/drawing/2010/main" Requires="a14">
          <p:sp>
            <p:nvSpPr>
              <p:cNvPr id="7" name="TextBox 6"/>
              <p:cNvSpPr txBox="1"/>
              <p:nvPr/>
            </p:nvSpPr>
            <p:spPr>
              <a:xfrm>
                <a:off x="370703" y="997517"/>
                <a:ext cx="10429102" cy="461665"/>
              </a:xfrm>
              <a:prstGeom prst="rect">
                <a:avLst/>
              </a:prstGeom>
              <a:noFill/>
            </p:spPr>
            <p:txBody>
              <a:bodyPr wrap="square" rtlCol="0">
                <a:spAutoFit/>
              </a:bodyPr>
              <a:lstStyle/>
              <a:p>
                <a:r>
                  <a:rPr lang="en-US" sz="2400" dirty="0" smtClean="0"/>
                  <a:t>E = 2G (1+</a:t>
                </a:r>
                <a:r>
                  <a:rPr lang="en-US" sz="2400" dirty="0">
                    <a:ea typeface="SymbolMT"/>
                    <a:cs typeface="Times New Roman" panose="02020603050405020304" pitchFamily="18" charset="0"/>
                  </a:rPr>
                  <a:t> </a:t>
                </a:r>
                <a14:m>
                  <m:oMath xmlns:m="http://schemas.openxmlformats.org/officeDocument/2006/math">
                    <m:r>
                      <m:rPr>
                        <m:sty m:val="p"/>
                      </m:rPr>
                      <a:rPr lang="en-US" sz="2400">
                        <a:latin typeface="Cambria Math" panose="02040503050406030204" pitchFamily="18" charset="0"/>
                        <a:ea typeface="SymbolMT"/>
                        <a:cs typeface="Times New Roman" panose="02020603050405020304" pitchFamily="18" charset="0"/>
                      </a:rPr>
                      <m:t>ν</m:t>
                    </m:r>
                  </m:oMath>
                </a14:m>
                <a:r>
                  <a:rPr lang="en-US" sz="2400" dirty="0" smtClean="0"/>
                  <a:t> )</a:t>
                </a:r>
                <a:endParaRPr lang="en-US" sz="2400" dirty="0"/>
              </a:p>
            </p:txBody>
          </p:sp>
        </mc:Choice>
        <mc:Fallback>
          <p:sp>
            <p:nvSpPr>
              <p:cNvPr id="7" name="TextBox 6"/>
              <p:cNvSpPr txBox="1">
                <a:spLocks noRot="1" noChangeAspect="1" noMove="1" noResize="1" noEditPoints="1" noAdjustHandles="1" noChangeArrowheads="1" noChangeShapeType="1" noTextEdit="1"/>
              </p:cNvSpPr>
              <p:nvPr/>
            </p:nvSpPr>
            <p:spPr>
              <a:xfrm>
                <a:off x="370703" y="997517"/>
                <a:ext cx="10429102" cy="461665"/>
              </a:xfrm>
              <a:prstGeom prst="rect">
                <a:avLst/>
              </a:prstGeom>
              <a:blipFill rotWithShape="1">
                <a:blip r:embed="rId2"/>
                <a:stretch>
                  <a:fillRect l="-935" t="-10667" b="-30667"/>
                </a:stretch>
              </a:blipFill>
            </p:spPr>
            <p:txBody>
              <a:bodyPr/>
              <a:lstStyle/>
              <a:p>
                <a:r>
                  <a:rPr lang="en-US">
                    <a:noFill/>
                  </a:rPr>
                  <a:t> </a:t>
                </a:r>
              </a:p>
            </p:txBody>
          </p:sp>
        </mc:Fallback>
      </mc:AlternateContent>
      <p:sp>
        <p:nvSpPr>
          <p:cNvPr id="9" name="TextBox 8"/>
          <p:cNvSpPr txBox="1"/>
          <p:nvPr/>
        </p:nvSpPr>
        <p:spPr>
          <a:xfrm>
            <a:off x="192835" y="1495168"/>
            <a:ext cx="11101241" cy="1569660"/>
          </a:xfrm>
          <a:prstGeom prst="rect">
            <a:avLst/>
          </a:prstGeom>
          <a:noFill/>
        </p:spPr>
        <p:txBody>
          <a:bodyPr wrap="square" rtlCol="0">
            <a:spAutoFit/>
          </a:bodyPr>
          <a:lstStyle/>
          <a:p>
            <a:r>
              <a:rPr lang="en-US" sz="2400" b="1" dirty="0">
                <a:latin typeface="Times New Roman" pitchFamily="18" charset="0"/>
                <a:cs typeface="Times New Roman" pitchFamily="18" charset="0"/>
              </a:rPr>
              <a:t>isotropic material</a:t>
            </a:r>
            <a:r>
              <a:rPr lang="en-US" sz="2400" dirty="0">
                <a:latin typeface="Times New Roman" pitchFamily="18" charset="0"/>
                <a:cs typeface="Times New Roman" pitchFamily="18" charset="0"/>
              </a:rPr>
              <a:t> means a material having identical values of a property in all directions. </a:t>
            </a:r>
            <a:r>
              <a:rPr lang="en-US" sz="2400" b="1" dirty="0">
                <a:latin typeface="Times New Roman" pitchFamily="18" charset="0"/>
                <a:cs typeface="Times New Roman" pitchFamily="18" charset="0"/>
              </a:rPr>
              <a:t>Glass</a:t>
            </a:r>
            <a:r>
              <a:rPr lang="en-US" sz="2400" dirty="0">
                <a:latin typeface="Times New Roman" pitchFamily="18" charset="0"/>
                <a:cs typeface="Times New Roman" pitchFamily="18" charset="0"/>
              </a:rPr>
              <a:t> and </a:t>
            </a:r>
            <a:r>
              <a:rPr lang="en-US" sz="2400" b="1" dirty="0">
                <a:latin typeface="Times New Roman" pitchFamily="18" charset="0"/>
                <a:cs typeface="Times New Roman" pitchFamily="18" charset="0"/>
              </a:rPr>
              <a:t>metals</a:t>
            </a:r>
            <a:r>
              <a:rPr lang="en-US" sz="2400" dirty="0">
                <a:latin typeface="Times New Roman" pitchFamily="18" charset="0"/>
                <a:cs typeface="Times New Roman" pitchFamily="18" charset="0"/>
              </a:rPr>
              <a:t> are examples of isotropic materials</a:t>
            </a:r>
            <a:r>
              <a:rPr lang="en-US" sz="2400" dirty="0" smtClean="0">
                <a:latin typeface="Times New Roman" pitchFamily="18" charset="0"/>
                <a:cs typeface="Times New Roman" pitchFamily="18" charset="0"/>
              </a:rPr>
              <a:t>.</a:t>
            </a:r>
          </a:p>
          <a:p>
            <a:endParaRPr lang="en-US" sz="2400" dirty="0" smtClean="0">
              <a:latin typeface="Times New Roman" pitchFamily="18" charset="0"/>
              <a:cs typeface="Times New Roman" pitchFamily="18" charset="0"/>
            </a:endParaRPr>
          </a:p>
          <a:p>
            <a:r>
              <a:rPr lang="en-US" sz="2400" dirty="0">
                <a:latin typeface="Times New Roman" pitchFamily="18" charset="0"/>
                <a:cs typeface="Times New Roman" pitchFamily="18" charset="0"/>
              </a:rPr>
              <a:t>For many metals and other </a:t>
            </a:r>
            <a:r>
              <a:rPr lang="en-US" sz="2400" dirty="0" smtClean="0">
                <a:latin typeface="Times New Roman" pitchFamily="18" charset="0"/>
                <a:cs typeface="Times New Roman" pitchFamily="18" charset="0"/>
              </a:rPr>
              <a:t>alloys, values </a:t>
            </a:r>
            <a:r>
              <a:rPr lang="en-US" sz="2400" dirty="0">
                <a:latin typeface="Times New Roman" pitchFamily="18" charset="0"/>
                <a:cs typeface="Times New Roman" pitchFamily="18" charset="0"/>
              </a:rPr>
              <a:t>of Poisson’s ratio range between 0.25 and 0.35.</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12443429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4" name="Rectangle 3"/>
              <p:cNvSpPr/>
              <p:nvPr/>
            </p:nvSpPr>
            <p:spPr>
              <a:xfrm>
                <a:off x="0" y="935894"/>
                <a:ext cx="11583153" cy="5988178"/>
              </a:xfrm>
              <a:prstGeom prst="rect">
                <a:avLst/>
              </a:prstGeom>
            </p:spPr>
            <p:txBody>
              <a:bodyPr wrap="square">
                <a:spAutoFit/>
              </a:bodyPr>
              <a:lstStyle/>
              <a:p>
                <a:pPr algn="just">
                  <a:lnSpc>
                    <a:spcPct val="107000"/>
                  </a:lnSpc>
                </a:pPr>
                <a:endParaRPr lang="en-US" sz="2000" dirty="0" smtClean="0">
                  <a:latin typeface="Times New Roman" panose="02020603050405020304" pitchFamily="18" charset="0"/>
                  <a:ea typeface="Calibri" panose="020F0502020204030204" pitchFamily="34" charset="0"/>
                  <a:cs typeface="Arial" panose="020B0604020202020204" pitchFamily="34" charset="0"/>
                </a:endParaRPr>
              </a:p>
              <a:p>
                <a:pPr algn="just">
                  <a:lnSpc>
                    <a:spcPct val="107000"/>
                  </a:lnSpc>
                </a:pPr>
                <a:r>
                  <a:rPr lang="en-US" sz="2000" dirty="0" smtClean="0">
                    <a:latin typeface="Times New Roman" panose="02020603050405020304" pitchFamily="18" charset="0"/>
                    <a:ea typeface="Calibri" panose="020F0502020204030204" pitchFamily="34" charset="0"/>
                    <a:cs typeface="Arial" panose="020B0604020202020204" pitchFamily="34" charset="0"/>
                  </a:rPr>
                  <a:t>Example: </a:t>
                </a:r>
                <a:r>
                  <a:rPr lang="en-US" dirty="0">
                    <a:effectLst/>
                    <a:latin typeface="TimesNewRomanPSMT"/>
                    <a:ea typeface="Calibri" panose="020F0502020204030204" pitchFamily="34" charset="0"/>
                    <a:cs typeface="TimesNewRomanPSMT"/>
                  </a:rPr>
                  <a:t>A cylindrical specimen of a hypothetical metal alloy is stressed in compression. If its original and final diameters are 20.000 and 20.025 mm, respectively, and its final length is 74.96 mm, compute its original length if the deformation is totally elastic. Take Poisson’s ratio </a:t>
                </a:r>
                <a:endParaRPr lang="en-US" sz="14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pPr>
                <a:r>
                  <a:rPr lang="en-US" sz="2800" dirty="0">
                    <a:effectLst/>
                    <a:latin typeface="Times New Roman" panose="02020603050405020304" pitchFamily="18" charset="0"/>
                    <a:ea typeface="SymbolMT"/>
                    <a:cs typeface="Arial" panose="020B0604020202020204" pitchFamily="34" charset="0"/>
                  </a:rPr>
                  <a:t>ν = 0.322</a:t>
                </a:r>
                <a:endParaRPr lang="en-US" sz="14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pPr>
                <a:r>
                  <a:rPr lang="en-US" sz="2800" dirty="0">
                    <a:effectLst/>
                    <a:latin typeface="Times New Roman" panose="02020603050405020304" pitchFamily="18" charset="0"/>
                    <a:ea typeface="SymbolMT"/>
                    <a:cs typeface="Arial" panose="020B0604020202020204" pitchFamily="34" charset="0"/>
                  </a:rPr>
                  <a:t>Solution: </a:t>
                </a:r>
                <a:endParaRPr lang="en-US" sz="14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pPr>
                <a:r>
                  <a:rPr lang="en-US" sz="3200" dirty="0">
                    <a:effectLst/>
                    <a:latin typeface="Times New Roman" panose="02020603050405020304" pitchFamily="18" charset="0"/>
                    <a:ea typeface="SymbolMT"/>
                    <a:cs typeface="Times New Roman" panose="02020603050405020304" pitchFamily="18" charset="0"/>
                    <a:sym typeface="Symbol" panose="05050102010706020507" pitchFamily="18" charset="2"/>
                  </a:rPr>
                  <a:t></a:t>
                </a:r>
                <a:r>
                  <a:rPr lang="en-US" sz="2800" baseline="-25000" dirty="0">
                    <a:effectLst/>
                    <a:latin typeface="Times New Roman" panose="02020603050405020304" pitchFamily="18" charset="0"/>
                    <a:ea typeface="SymbolMT"/>
                    <a:cs typeface="Arial" panose="020B0604020202020204" pitchFamily="34" charset="0"/>
                  </a:rPr>
                  <a:t>2</a:t>
                </a:r>
                <a:r>
                  <a:rPr lang="en-US" sz="2800" baseline="-25000" dirty="0">
                    <a:effectLst/>
                    <a:latin typeface="TimesNewRomanPSMT"/>
                    <a:ea typeface="Calibri" panose="020F0502020204030204" pitchFamily="34" charset="0"/>
                    <a:cs typeface="TimesNewRomanPSMT"/>
                  </a:rPr>
                  <a:t> = </a:t>
                </a:r>
                <a14:m>
                  <m:oMath xmlns:m="http://schemas.openxmlformats.org/officeDocument/2006/math">
                    <m:f>
                      <m:fPr>
                        <m:ctrlPr>
                          <a:rPr lang="en-US" sz="3200" i="1" baseline="-25000" smtClean="0">
                            <a:effectLst/>
                            <a:latin typeface="Cambria Math"/>
                            <a:ea typeface="Calibri" panose="020F0502020204030204" pitchFamily="34" charset="0"/>
                            <a:cs typeface="TimesNewRomanPSMT"/>
                          </a:rPr>
                        </m:ctrlPr>
                      </m:fPr>
                      <m:num>
                        <m:r>
                          <a:rPr lang="en-US" sz="3200" b="0" i="1" baseline="-25000" smtClean="0">
                            <a:effectLst/>
                            <a:latin typeface="Cambria Math"/>
                            <a:ea typeface="Calibri" panose="020F0502020204030204" pitchFamily="34" charset="0"/>
                            <a:cs typeface="TimesNewRomanPSMT"/>
                          </a:rPr>
                          <m:t>  </m:t>
                        </m:r>
                        <m:r>
                          <a:rPr lang="en-US" sz="3200" i="1" baseline="-25000">
                            <a:effectLst/>
                            <a:latin typeface="Cambria Math" panose="02040503050406030204" pitchFamily="18" charset="0"/>
                            <a:ea typeface="Calibri" panose="020F0502020204030204" pitchFamily="34" charset="0"/>
                            <a:cs typeface="TimesNewRomanPSMT"/>
                          </a:rPr>
                          <m:t>𝑑</m:t>
                        </m:r>
                      </m:num>
                      <m:den>
                        <m:r>
                          <a:rPr lang="en-US" sz="3200" i="1" baseline="-25000">
                            <a:effectLst/>
                            <a:latin typeface="Cambria Math" panose="02040503050406030204" pitchFamily="18" charset="0"/>
                            <a:ea typeface="Calibri" panose="020F0502020204030204" pitchFamily="34" charset="0"/>
                            <a:cs typeface="TimesNewRomanPSMT"/>
                          </a:rPr>
                          <m:t>𝑑</m:t>
                        </m:r>
                        <m:r>
                          <a:rPr lang="en-US" sz="3200" i="1" baseline="-25000">
                            <a:effectLst/>
                            <a:latin typeface="Cambria Math" panose="02040503050406030204" pitchFamily="18" charset="0"/>
                            <a:ea typeface="Calibri" panose="020F0502020204030204" pitchFamily="34" charset="0"/>
                            <a:cs typeface="TimesNewRomanPSMT"/>
                          </a:rPr>
                          <m:t>0</m:t>
                        </m:r>
                      </m:den>
                    </m:f>
                  </m:oMath>
                </a14:m>
                <a:r>
                  <a:rPr lang="en-US" sz="3200" baseline="-25000" dirty="0">
                    <a:effectLst/>
                    <a:latin typeface="TimesNewRomanPSMT"/>
                    <a:ea typeface="Times New Roman" panose="02020603050405020304" pitchFamily="18" charset="0"/>
                    <a:cs typeface="TimesNewRomanPSMT"/>
                  </a:rPr>
                  <a:t> </a:t>
                </a:r>
                <a:r>
                  <a:rPr lang="en-US" sz="3200" dirty="0" smtClean="0">
                    <a:effectLst/>
                    <a:latin typeface="TimesNewRomanPSMT"/>
                    <a:ea typeface="Times New Roman" panose="02020603050405020304" pitchFamily="18" charset="0"/>
                    <a:cs typeface="TimesNewRomanPSMT"/>
                  </a:rPr>
                  <a:t>= </a:t>
                </a:r>
                <a14:m>
                  <m:oMath xmlns:m="http://schemas.openxmlformats.org/officeDocument/2006/math">
                    <m:f>
                      <m:fPr>
                        <m:ctrlPr>
                          <a:rPr lang="en-US" sz="3200" i="1">
                            <a:effectLst/>
                            <a:latin typeface="Cambria Math"/>
                            <a:ea typeface="Times New Roman" panose="02020603050405020304" pitchFamily="18" charset="0"/>
                            <a:cs typeface="TimesNewRomanPSMT"/>
                          </a:rPr>
                        </m:ctrlPr>
                      </m:fPr>
                      <m:num>
                        <m:r>
                          <a:rPr lang="en-US" sz="3200" i="1">
                            <a:effectLst/>
                            <a:latin typeface="Cambria Math" panose="02040503050406030204" pitchFamily="18" charset="0"/>
                            <a:ea typeface="Times New Roman" panose="02020603050405020304" pitchFamily="18" charset="0"/>
                            <a:cs typeface="TimesNewRomanPSMT"/>
                          </a:rPr>
                          <m:t>20</m:t>
                        </m:r>
                        <m:r>
                          <a:rPr lang="en-US" sz="3200" i="1">
                            <a:effectLst/>
                            <a:latin typeface="Cambria Math" panose="02040503050406030204" pitchFamily="18" charset="0"/>
                            <a:ea typeface="Times New Roman" panose="02020603050405020304" pitchFamily="18" charset="0"/>
                            <a:cs typeface="TimesNewRomanPSMT"/>
                          </a:rPr>
                          <m:t>.</m:t>
                        </m:r>
                        <m:r>
                          <a:rPr lang="en-US" sz="3200" i="1">
                            <a:effectLst/>
                            <a:latin typeface="Cambria Math" panose="02040503050406030204" pitchFamily="18" charset="0"/>
                            <a:ea typeface="Times New Roman" panose="02020603050405020304" pitchFamily="18" charset="0"/>
                            <a:cs typeface="TimesNewRomanPSMT"/>
                          </a:rPr>
                          <m:t>025</m:t>
                        </m:r>
                        <m:r>
                          <a:rPr lang="en-US" sz="3200" i="1">
                            <a:effectLst/>
                            <a:latin typeface="Cambria Math" panose="02040503050406030204" pitchFamily="18" charset="0"/>
                            <a:ea typeface="Times New Roman" panose="02020603050405020304" pitchFamily="18" charset="0"/>
                            <a:cs typeface="TimesNewRomanPSMT"/>
                          </a:rPr>
                          <m:t>𝑚𝑚</m:t>
                        </m:r>
                        <m:r>
                          <a:rPr lang="en-US" sz="3200" i="1">
                            <a:effectLst/>
                            <a:latin typeface="Cambria Math" panose="02040503050406030204" pitchFamily="18" charset="0"/>
                            <a:ea typeface="Times New Roman" panose="02020603050405020304" pitchFamily="18" charset="0"/>
                            <a:cs typeface="TimesNewRomanPSMT"/>
                          </a:rPr>
                          <m:t>−</m:t>
                        </m:r>
                        <m:r>
                          <a:rPr lang="en-US" sz="3200" i="1">
                            <a:effectLst/>
                            <a:latin typeface="Cambria Math" panose="02040503050406030204" pitchFamily="18" charset="0"/>
                            <a:ea typeface="Times New Roman" panose="02020603050405020304" pitchFamily="18" charset="0"/>
                            <a:cs typeface="TimesNewRomanPSMT"/>
                          </a:rPr>
                          <m:t>20</m:t>
                        </m:r>
                        <m:r>
                          <a:rPr lang="en-US" sz="3200" i="1">
                            <a:effectLst/>
                            <a:latin typeface="Cambria Math" panose="02040503050406030204" pitchFamily="18" charset="0"/>
                            <a:ea typeface="Times New Roman" panose="02020603050405020304" pitchFamily="18" charset="0"/>
                            <a:cs typeface="TimesNewRomanPSMT"/>
                          </a:rPr>
                          <m:t>𝑚𝑚</m:t>
                        </m:r>
                      </m:num>
                      <m:den>
                        <m:r>
                          <a:rPr lang="en-US" sz="3200" i="1">
                            <a:effectLst/>
                            <a:latin typeface="Cambria Math" panose="02040503050406030204" pitchFamily="18" charset="0"/>
                            <a:ea typeface="Times New Roman" panose="02020603050405020304" pitchFamily="18" charset="0"/>
                            <a:cs typeface="TimesNewRomanPSMT"/>
                          </a:rPr>
                          <m:t>20</m:t>
                        </m:r>
                        <m:r>
                          <a:rPr lang="en-US" sz="3200" i="1">
                            <a:effectLst/>
                            <a:latin typeface="Cambria Math" panose="02040503050406030204" pitchFamily="18" charset="0"/>
                            <a:ea typeface="Times New Roman" panose="02020603050405020304" pitchFamily="18" charset="0"/>
                            <a:cs typeface="TimesNewRomanPSMT"/>
                          </a:rPr>
                          <m:t>𝑚𝑚</m:t>
                        </m:r>
                      </m:den>
                    </m:f>
                  </m:oMath>
                </a14:m>
                <a:r>
                  <a:rPr lang="en-US" sz="3200" dirty="0">
                    <a:effectLst/>
                    <a:latin typeface="TimesNewRomanPSMT"/>
                    <a:ea typeface="Times New Roman" panose="02020603050405020304" pitchFamily="18" charset="0"/>
                    <a:cs typeface="TimesNewRomanPSMT"/>
                  </a:rPr>
                  <a:t> = 1.25 x 10</a:t>
                </a:r>
                <a:r>
                  <a:rPr lang="en-US" sz="3200" baseline="30000" dirty="0">
                    <a:effectLst/>
                    <a:latin typeface="TimesNewRomanPSMT"/>
                    <a:ea typeface="Times New Roman" panose="02020603050405020304" pitchFamily="18" charset="0"/>
                    <a:cs typeface="TimesNewRomanPSMT"/>
                  </a:rPr>
                  <a:t>-3</a:t>
                </a:r>
                <a:endParaRPr lang="en-US" sz="14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pPr>
                <a:r>
                  <a:rPr lang="en-US" sz="3200" baseline="30000" dirty="0">
                    <a:effectLst/>
                    <a:latin typeface="TimesNewRomanPSMT"/>
                    <a:ea typeface="Times New Roman" panose="02020603050405020304" pitchFamily="18" charset="0"/>
                    <a:cs typeface="TimesNewRomanPSMT"/>
                  </a:rPr>
                  <a:t> </a:t>
                </a:r>
                <a:endParaRPr lang="en-US" sz="14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pPr>
                <a14:m>
                  <m:oMath xmlns:m="http://schemas.openxmlformats.org/officeDocument/2006/math">
                    <m:r>
                      <m:rPr>
                        <m:sty m:val="p"/>
                      </m:rPr>
                      <a:rPr lang="en-US" sz="2800">
                        <a:effectLst/>
                        <a:latin typeface="Cambria Math" panose="02040503050406030204" pitchFamily="18" charset="0"/>
                        <a:ea typeface="SymbolMT"/>
                        <a:cs typeface="Times New Roman" panose="02020603050405020304" pitchFamily="18" charset="0"/>
                      </a:rPr>
                      <m:t>ν</m:t>
                    </m:r>
                  </m:oMath>
                </a14:m>
                <a:r>
                  <a:rPr lang="en-US" sz="2800" baseline="-25000" dirty="0">
                    <a:effectLst/>
                    <a:latin typeface="TimesNewRomanPSMT"/>
                    <a:ea typeface="Calibri" panose="020F0502020204030204" pitchFamily="34" charset="0"/>
                    <a:cs typeface="TimesNewRomanPSMT"/>
                  </a:rPr>
                  <a:t> =  </a:t>
                </a:r>
                <a:r>
                  <a:rPr lang="en-US" sz="2800" dirty="0">
                    <a:effectLst/>
                    <a:latin typeface="TimesNewRomanPSMT"/>
                    <a:ea typeface="Calibri" panose="020F0502020204030204" pitchFamily="34" charset="0"/>
                    <a:cs typeface="TimesNewRomanPSMT"/>
                  </a:rPr>
                  <a:t>- </a:t>
                </a:r>
                <a:r>
                  <a:rPr lang="en-US" sz="2800" baseline="-25000" dirty="0">
                    <a:effectLst/>
                    <a:latin typeface="TimesNewRomanPSMT"/>
                    <a:ea typeface="Calibri" panose="020F0502020204030204" pitchFamily="34" charset="0"/>
                    <a:cs typeface="TimesNewRomanPSMT"/>
                  </a:rPr>
                  <a:t> </a:t>
                </a:r>
                <a14:m>
                  <m:oMath xmlns:m="http://schemas.openxmlformats.org/officeDocument/2006/math">
                    <m:f>
                      <m:fPr>
                        <m:ctrlPr>
                          <a:rPr lang="en-US" sz="2800" i="1" baseline="-25000">
                            <a:effectLst/>
                            <a:latin typeface="Cambria Math"/>
                            <a:ea typeface="Calibri" panose="020F0502020204030204" pitchFamily="34" charset="0"/>
                            <a:cs typeface="TimesNewRomanPSMT"/>
                          </a:rPr>
                        </m:ctrlPr>
                      </m:fPr>
                      <m:num>
                        <m:r>
                          <a:rPr lang="en-US" sz="3200">
                            <a:effectLst/>
                            <a:latin typeface="Cambria Math" panose="02040503050406030204" pitchFamily="18" charset="0"/>
                            <a:ea typeface="SymbolMT"/>
                            <a:cs typeface="Times New Roman" panose="02020603050405020304" pitchFamily="18" charset="0"/>
                            <a:sym typeface="Symbol" panose="05050102010706020507" pitchFamily="18" charset="2"/>
                          </a:rPr>
                          <m:t></m:t>
                        </m:r>
                        <m:r>
                          <a:rPr lang="en-US" sz="2800" baseline="-25000">
                            <a:effectLst/>
                            <a:latin typeface="Cambria Math" panose="02040503050406030204" pitchFamily="18" charset="0"/>
                            <a:ea typeface="SymbolMT"/>
                            <a:cs typeface="Times New Roman" panose="02020603050405020304" pitchFamily="18" charset="0"/>
                          </a:rPr>
                          <m:t>2</m:t>
                        </m:r>
                        <m:r>
                          <a:rPr lang="en-US" sz="2800" baseline="-25000">
                            <a:effectLst/>
                            <a:latin typeface="Cambria Math" panose="02040503050406030204" pitchFamily="18" charset="0"/>
                            <a:ea typeface="Calibri" panose="020F0502020204030204" pitchFamily="34" charset="0"/>
                            <a:cs typeface="TimesNewRomanPSMT"/>
                          </a:rPr>
                          <m:t> </m:t>
                        </m:r>
                      </m:num>
                      <m:den>
                        <m:r>
                          <a:rPr lang="en-US" sz="3200">
                            <a:effectLst/>
                            <a:latin typeface="Cambria Math" panose="02040503050406030204" pitchFamily="18" charset="0"/>
                            <a:ea typeface="Calibri" panose="020F0502020204030204" pitchFamily="34" charset="0"/>
                            <a:cs typeface="TimesNewRomanPSMT"/>
                            <a:sym typeface="Symbol" panose="05050102010706020507" pitchFamily="18" charset="2"/>
                          </a:rPr>
                          <m:t></m:t>
                        </m:r>
                        <m:r>
                          <a:rPr lang="en-US" sz="2800" baseline="-25000">
                            <a:effectLst/>
                            <a:latin typeface="Cambria Math" panose="02040503050406030204" pitchFamily="18" charset="0"/>
                            <a:ea typeface="Calibri" panose="020F0502020204030204" pitchFamily="34" charset="0"/>
                            <a:cs typeface="TimesNewRomanPSMT"/>
                          </a:rPr>
                          <m:t>1</m:t>
                        </m:r>
                        <m:r>
                          <a:rPr lang="en-US" sz="2800" baseline="-25000">
                            <a:effectLst/>
                            <a:latin typeface="Cambria Math" panose="02040503050406030204" pitchFamily="18" charset="0"/>
                            <a:ea typeface="Calibri" panose="020F0502020204030204" pitchFamily="34" charset="0"/>
                            <a:cs typeface="TimesNewRomanPSMT"/>
                          </a:rPr>
                          <m:t> </m:t>
                        </m:r>
                      </m:den>
                    </m:f>
                  </m:oMath>
                </a14:m>
                <a:r>
                  <a:rPr lang="en-US" sz="2800" baseline="-25000" dirty="0">
                    <a:effectLst/>
                    <a:latin typeface="TimesNewRomanPSMT"/>
                    <a:ea typeface="Times New Roman" panose="02020603050405020304" pitchFamily="18" charset="0"/>
                    <a:cs typeface="TimesNewRomanPSMT"/>
                  </a:rPr>
                  <a:t>  </a:t>
                </a:r>
                <a:r>
                  <a:rPr lang="en-US" sz="2800" dirty="0">
                    <a:effectLst/>
                    <a:latin typeface="TimesNewRomanPSMT"/>
                    <a:ea typeface="Times New Roman" panose="02020603050405020304" pitchFamily="18" charset="0"/>
                    <a:cs typeface="TimesNewRomanPSMT"/>
                  </a:rPr>
                  <a:t>= </a:t>
                </a:r>
                <a:r>
                  <a:rPr lang="en-US" sz="2800" dirty="0" smtClean="0">
                    <a:latin typeface="Times New Roman" panose="02020603050405020304" pitchFamily="18" charset="0"/>
                    <a:ea typeface="SymbolMT"/>
                    <a:cs typeface="Times New Roman" panose="02020603050405020304" pitchFamily="18" charset="0"/>
                    <a:sym typeface="Symbol" panose="05050102010706020507" pitchFamily="18" charset="2"/>
                  </a:rPr>
                  <a:t></a:t>
                </a:r>
                <a:r>
                  <a:rPr lang="en-US" sz="2400" baseline="-25000" dirty="0" smtClean="0">
                    <a:latin typeface="Times New Roman" panose="02020603050405020304" pitchFamily="18" charset="0"/>
                    <a:ea typeface="SymbolMT"/>
                    <a:cs typeface="Arial" panose="020B0604020202020204" pitchFamily="34" charset="0"/>
                    <a:sym typeface="Symbol" panose="05050102010706020507" pitchFamily="18" charset="2"/>
                  </a:rPr>
                  <a:t>1</a:t>
                </a:r>
                <a:r>
                  <a:rPr lang="en-US" sz="3200" baseline="-25000" dirty="0" smtClean="0">
                    <a:latin typeface="Times New Roman" panose="02020603050405020304" pitchFamily="18" charset="0"/>
                    <a:ea typeface="SymbolMT"/>
                    <a:cs typeface="Arial" panose="020B0604020202020204" pitchFamily="34" charset="0"/>
                    <a:sym typeface="Symbol" panose="05050102010706020507" pitchFamily="18" charset="2"/>
                  </a:rPr>
                  <a:t>=</a:t>
                </a:r>
                <a:r>
                  <a:rPr lang="en-US" sz="3200" dirty="0" smtClean="0">
                    <a:latin typeface="Times New Roman" panose="02020603050405020304" pitchFamily="18" charset="0"/>
                    <a:ea typeface="SymbolMT"/>
                    <a:cs typeface="Arial" panose="020B0604020202020204" pitchFamily="34" charset="0"/>
                    <a:sym typeface="Symbol" panose="05050102010706020507" pitchFamily="18" charset="2"/>
                  </a:rPr>
                  <a:t> </a:t>
                </a:r>
                <a:r>
                  <a:rPr lang="en-US" sz="2800" dirty="0" smtClean="0">
                    <a:effectLst/>
                    <a:latin typeface="TimesNewRomanPSMT"/>
                    <a:ea typeface="Times New Roman" panose="02020603050405020304" pitchFamily="18" charset="0"/>
                    <a:cs typeface="TimesNewRomanPSMT"/>
                  </a:rPr>
                  <a:t>  -(</a:t>
                </a:r>
                <a:r>
                  <a:rPr lang="en-US" sz="2800" dirty="0">
                    <a:effectLst/>
                    <a:latin typeface="TimesNewRomanPSMT"/>
                    <a:ea typeface="Times New Roman" panose="02020603050405020304" pitchFamily="18" charset="0"/>
                    <a:cs typeface="TimesNewRomanPSMT"/>
                  </a:rPr>
                  <a:t>1.25x10</a:t>
                </a:r>
                <a:r>
                  <a:rPr lang="en-US" sz="2800" baseline="30000" dirty="0">
                    <a:effectLst/>
                    <a:latin typeface="TimesNewRomanPSMT"/>
                    <a:ea typeface="Times New Roman" panose="02020603050405020304" pitchFamily="18" charset="0"/>
                    <a:cs typeface="TimesNewRomanPSMT"/>
                  </a:rPr>
                  <a:t>-3 </a:t>
                </a:r>
                <a:r>
                  <a:rPr lang="en-US" sz="2800" dirty="0">
                    <a:effectLst/>
                    <a:latin typeface="TimesNewRomanPSMT"/>
                    <a:ea typeface="Times New Roman" panose="02020603050405020304" pitchFamily="18" charset="0"/>
                    <a:cs typeface="TimesNewRomanPSMT"/>
                  </a:rPr>
                  <a:t>/ 0.322) =  - 3.88x10</a:t>
                </a:r>
                <a:r>
                  <a:rPr lang="en-US" sz="2800" baseline="30000" dirty="0">
                    <a:effectLst/>
                    <a:latin typeface="TimesNewRomanPSMT"/>
                    <a:ea typeface="Times New Roman" panose="02020603050405020304" pitchFamily="18" charset="0"/>
                    <a:cs typeface="TimesNewRomanPSMT"/>
                  </a:rPr>
                  <a:t>-3</a:t>
                </a:r>
                <a:endParaRPr lang="en-US" sz="14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pPr>
                <a:r>
                  <a:rPr lang="en-US" sz="3200" dirty="0">
                    <a:effectLst/>
                    <a:latin typeface="Times New Roman" panose="02020603050405020304" pitchFamily="18" charset="0"/>
                    <a:ea typeface="SymbolMT"/>
                    <a:cs typeface="Times New Roman" panose="02020603050405020304" pitchFamily="18" charset="0"/>
                    <a:sym typeface="Symbol" panose="05050102010706020507" pitchFamily="18" charset="2"/>
                  </a:rPr>
                  <a:t></a:t>
                </a:r>
                <a:r>
                  <a:rPr lang="en-US" sz="2800" baseline="-25000" dirty="0">
                    <a:effectLst/>
                    <a:latin typeface="Times New Roman" panose="02020603050405020304" pitchFamily="18" charset="0"/>
                    <a:ea typeface="SymbolMT"/>
                    <a:cs typeface="Arial" panose="020B0604020202020204" pitchFamily="34" charset="0"/>
                  </a:rPr>
                  <a:t>1</a:t>
                </a:r>
                <a:r>
                  <a:rPr lang="en-US" sz="3200" baseline="-25000" dirty="0">
                    <a:effectLst/>
                    <a:latin typeface="Times New Roman" panose="02020603050405020304" pitchFamily="18" charset="0"/>
                    <a:ea typeface="SymbolMT"/>
                    <a:cs typeface="Arial" panose="020B0604020202020204" pitchFamily="34" charset="0"/>
                  </a:rPr>
                  <a:t> = </a:t>
                </a:r>
                <a14:m>
                  <m:oMath xmlns:m="http://schemas.openxmlformats.org/officeDocument/2006/math">
                    <m:f>
                      <m:fPr>
                        <m:ctrlPr>
                          <a:rPr lang="en-US" sz="3200" i="1" baseline="-25000">
                            <a:effectLst/>
                            <a:latin typeface="Cambria Math"/>
                            <a:ea typeface="SymbolMT"/>
                            <a:cs typeface="Times New Roman" panose="02020603050405020304" pitchFamily="18" charset="0"/>
                          </a:rPr>
                        </m:ctrlPr>
                      </m:fPr>
                      <m:num>
                        <m:r>
                          <a:rPr lang="en-US" sz="3200" i="1" baseline="-25000">
                            <a:effectLst/>
                            <a:latin typeface="Cambria Math" panose="02040503050406030204" pitchFamily="18" charset="0"/>
                            <a:ea typeface="SymbolMT"/>
                            <a:cs typeface="Times New Roman" panose="02020603050405020304" pitchFamily="18" charset="0"/>
                          </a:rPr>
                          <m:t>𝐿𝑓</m:t>
                        </m:r>
                        <m:r>
                          <a:rPr lang="en-US" sz="3200" i="1" baseline="-25000">
                            <a:effectLst/>
                            <a:latin typeface="Cambria Math" panose="02040503050406030204" pitchFamily="18" charset="0"/>
                            <a:ea typeface="SymbolMT"/>
                            <a:cs typeface="Times New Roman" panose="02020603050405020304" pitchFamily="18" charset="0"/>
                          </a:rPr>
                          <m:t>−</m:t>
                        </m:r>
                        <m:r>
                          <a:rPr lang="en-US" sz="3200" i="1" baseline="-25000">
                            <a:effectLst/>
                            <a:latin typeface="Cambria Math" panose="02040503050406030204" pitchFamily="18" charset="0"/>
                            <a:ea typeface="SymbolMT"/>
                            <a:cs typeface="Times New Roman" panose="02020603050405020304" pitchFamily="18" charset="0"/>
                          </a:rPr>
                          <m:t>𝐿𝑖</m:t>
                        </m:r>
                      </m:num>
                      <m:den>
                        <m:r>
                          <a:rPr lang="en-US" sz="3200" i="1" baseline="-25000">
                            <a:effectLst/>
                            <a:latin typeface="Cambria Math" panose="02040503050406030204" pitchFamily="18" charset="0"/>
                            <a:ea typeface="SymbolMT"/>
                            <a:cs typeface="Times New Roman" panose="02020603050405020304" pitchFamily="18" charset="0"/>
                          </a:rPr>
                          <m:t>𝐿𝑖</m:t>
                        </m:r>
                      </m:den>
                    </m:f>
                  </m:oMath>
                </a14:m>
                <a:r>
                  <a:rPr lang="en-US" sz="3200" baseline="-25000" dirty="0">
                    <a:effectLst/>
                    <a:latin typeface="Times New Roman" panose="02020603050405020304" pitchFamily="18" charset="0"/>
                    <a:ea typeface="SymbolMT"/>
                    <a:cs typeface="Arial" panose="020B0604020202020204" pitchFamily="34" charset="0"/>
                  </a:rPr>
                  <a:t>  </a:t>
                </a:r>
                <a:r>
                  <a:rPr lang="en-US" sz="2800" dirty="0">
                    <a:effectLst/>
                    <a:latin typeface="TimesNewRomanPSMT"/>
                    <a:ea typeface="Times New Roman" panose="02020603050405020304" pitchFamily="18" charset="0"/>
                    <a:cs typeface="TimesNewRomanPSMT"/>
                  </a:rPr>
                  <a:t>&gt;&gt;&gt;&gt;&gt; Li = </a:t>
                </a:r>
                <a14:m>
                  <m:oMath xmlns:m="http://schemas.openxmlformats.org/officeDocument/2006/math">
                    <m:f>
                      <m:fPr>
                        <m:ctrlPr>
                          <a:rPr lang="en-US" sz="3200" i="1">
                            <a:effectLst/>
                            <a:latin typeface="Cambria Math"/>
                            <a:ea typeface="Times New Roman" panose="02020603050405020304" pitchFamily="18" charset="0"/>
                            <a:cs typeface="TimesNewRomanPSMT"/>
                          </a:rPr>
                        </m:ctrlPr>
                      </m:fPr>
                      <m:num>
                        <m:r>
                          <a:rPr lang="en-US" sz="3200" i="1">
                            <a:effectLst/>
                            <a:latin typeface="Cambria Math" panose="02040503050406030204" pitchFamily="18" charset="0"/>
                            <a:ea typeface="Times New Roman" panose="02020603050405020304" pitchFamily="18" charset="0"/>
                            <a:cs typeface="TimesNewRomanPSMT"/>
                          </a:rPr>
                          <m:t>𝐿𝑓</m:t>
                        </m:r>
                      </m:num>
                      <m:den>
                        <m:r>
                          <a:rPr lang="en-US" sz="3200" i="1">
                            <a:effectLst/>
                            <a:latin typeface="Cambria Math" panose="02040503050406030204" pitchFamily="18" charset="0"/>
                            <a:ea typeface="Times New Roman" panose="02020603050405020304" pitchFamily="18" charset="0"/>
                            <a:cs typeface="TimesNewRomanPSMT"/>
                          </a:rPr>
                          <m:t>1</m:t>
                        </m:r>
                        <m:r>
                          <a:rPr lang="en-US" sz="3200" i="1">
                            <a:effectLst/>
                            <a:latin typeface="Cambria Math" panose="02040503050406030204" pitchFamily="18" charset="0"/>
                            <a:ea typeface="Times New Roman" panose="02020603050405020304" pitchFamily="18" charset="0"/>
                            <a:cs typeface="TimesNewRomanPSMT"/>
                          </a:rPr>
                          <m:t>+</m:t>
                        </m:r>
                        <m:r>
                          <a:rPr lang="en-US" sz="3200">
                            <a:effectLst/>
                            <a:latin typeface="Cambria Math" panose="02040503050406030204" pitchFamily="18" charset="0"/>
                            <a:ea typeface="SymbolMT"/>
                            <a:cs typeface="Times New Roman" panose="02020603050405020304" pitchFamily="18" charset="0"/>
                            <a:sym typeface="Symbol" panose="05050102010706020507" pitchFamily="18" charset="2"/>
                          </a:rPr>
                          <m:t></m:t>
                        </m:r>
                        <m:r>
                          <a:rPr lang="en-US" sz="2800" baseline="-25000">
                            <a:effectLst/>
                            <a:latin typeface="Cambria Math" panose="02040503050406030204" pitchFamily="18" charset="0"/>
                            <a:ea typeface="SymbolMT"/>
                            <a:cs typeface="Times New Roman" panose="02020603050405020304" pitchFamily="18" charset="0"/>
                          </a:rPr>
                          <m:t>1</m:t>
                        </m:r>
                        <m:r>
                          <a:rPr lang="en-US" sz="3200" baseline="-25000">
                            <a:effectLst/>
                            <a:latin typeface="Cambria Math" panose="02040503050406030204" pitchFamily="18" charset="0"/>
                            <a:ea typeface="SymbolMT"/>
                            <a:cs typeface="Times New Roman" panose="02020603050405020304" pitchFamily="18" charset="0"/>
                          </a:rPr>
                          <m:t> </m:t>
                        </m:r>
                      </m:den>
                    </m:f>
                  </m:oMath>
                </a14:m>
                <a:r>
                  <a:rPr lang="en-US" sz="3200" dirty="0">
                    <a:effectLst/>
                    <a:latin typeface="TimesNewRomanPSMT"/>
                    <a:ea typeface="Times New Roman" panose="02020603050405020304" pitchFamily="18" charset="0"/>
                    <a:cs typeface="TimesNewRomanPSMT"/>
                  </a:rPr>
                  <a:t>&gt;&gt;&gt;&gt; Li = </a:t>
                </a:r>
                <a14:m>
                  <m:oMath xmlns:m="http://schemas.openxmlformats.org/officeDocument/2006/math">
                    <m:f>
                      <m:fPr>
                        <m:ctrlPr>
                          <a:rPr lang="en-US" sz="3200" i="1">
                            <a:effectLst/>
                            <a:latin typeface="Cambria Math"/>
                            <a:ea typeface="Times New Roman" panose="02020603050405020304" pitchFamily="18" charset="0"/>
                            <a:cs typeface="TimesNewRomanPSMT"/>
                          </a:rPr>
                        </m:ctrlPr>
                      </m:fPr>
                      <m:num>
                        <m:r>
                          <a:rPr lang="en-US" sz="3200" i="1">
                            <a:effectLst/>
                            <a:latin typeface="Cambria Math" panose="02040503050406030204" pitchFamily="18" charset="0"/>
                            <a:ea typeface="Times New Roman" panose="02020603050405020304" pitchFamily="18" charset="0"/>
                            <a:cs typeface="TimesNewRomanPSMT"/>
                          </a:rPr>
                          <m:t>74</m:t>
                        </m:r>
                        <m:r>
                          <a:rPr lang="en-US" sz="3200" i="1">
                            <a:effectLst/>
                            <a:latin typeface="Cambria Math" panose="02040503050406030204" pitchFamily="18" charset="0"/>
                            <a:ea typeface="Times New Roman" panose="02020603050405020304" pitchFamily="18" charset="0"/>
                            <a:cs typeface="TimesNewRomanPSMT"/>
                          </a:rPr>
                          <m:t>.</m:t>
                        </m:r>
                        <m:r>
                          <a:rPr lang="en-US" sz="3200" i="1">
                            <a:effectLst/>
                            <a:latin typeface="Cambria Math" panose="02040503050406030204" pitchFamily="18" charset="0"/>
                            <a:ea typeface="Times New Roman" panose="02020603050405020304" pitchFamily="18" charset="0"/>
                            <a:cs typeface="TimesNewRomanPSMT"/>
                          </a:rPr>
                          <m:t>96</m:t>
                        </m:r>
                        <m:r>
                          <a:rPr lang="en-US" sz="3200" i="1">
                            <a:effectLst/>
                            <a:latin typeface="Cambria Math" panose="02040503050406030204" pitchFamily="18" charset="0"/>
                            <a:ea typeface="Times New Roman" panose="02020603050405020304" pitchFamily="18" charset="0"/>
                            <a:cs typeface="TimesNewRomanPSMT"/>
                          </a:rPr>
                          <m:t>𝑚𝑚</m:t>
                        </m:r>
                      </m:num>
                      <m:den>
                        <m:r>
                          <a:rPr lang="en-US" sz="3200" i="1">
                            <a:effectLst/>
                            <a:latin typeface="Cambria Math" panose="02040503050406030204" pitchFamily="18" charset="0"/>
                            <a:ea typeface="Times New Roman" panose="02020603050405020304" pitchFamily="18" charset="0"/>
                            <a:cs typeface="TimesNewRomanPSMT"/>
                          </a:rPr>
                          <m:t>1</m:t>
                        </m:r>
                        <m:r>
                          <a:rPr lang="en-US" sz="3200" i="1">
                            <a:effectLst/>
                            <a:latin typeface="Cambria Math" panose="02040503050406030204" pitchFamily="18" charset="0"/>
                            <a:ea typeface="Times New Roman" panose="02020603050405020304" pitchFamily="18" charset="0"/>
                            <a:cs typeface="TimesNewRomanPSMT"/>
                          </a:rPr>
                          <m:t>−</m:t>
                        </m:r>
                        <m:r>
                          <a:rPr lang="en-US" sz="3200" i="1">
                            <a:effectLst/>
                            <a:latin typeface="Cambria Math" panose="02040503050406030204" pitchFamily="18" charset="0"/>
                            <a:ea typeface="Times New Roman" panose="02020603050405020304" pitchFamily="18" charset="0"/>
                            <a:cs typeface="TimesNewRomanPSMT"/>
                          </a:rPr>
                          <m:t>3</m:t>
                        </m:r>
                        <m:r>
                          <a:rPr lang="en-US" sz="3200" i="1">
                            <a:effectLst/>
                            <a:latin typeface="Cambria Math" panose="02040503050406030204" pitchFamily="18" charset="0"/>
                            <a:ea typeface="Times New Roman" panose="02020603050405020304" pitchFamily="18" charset="0"/>
                            <a:cs typeface="TimesNewRomanPSMT"/>
                          </a:rPr>
                          <m:t>.</m:t>
                        </m:r>
                        <m:r>
                          <a:rPr lang="en-US" sz="3200" i="1">
                            <a:effectLst/>
                            <a:latin typeface="Cambria Math" panose="02040503050406030204" pitchFamily="18" charset="0"/>
                            <a:ea typeface="Times New Roman" panose="02020603050405020304" pitchFamily="18" charset="0"/>
                            <a:cs typeface="TimesNewRomanPSMT"/>
                          </a:rPr>
                          <m:t>88</m:t>
                        </m:r>
                        <m:r>
                          <m:rPr>
                            <m:sty m:val="p"/>
                          </m:rPr>
                          <a:rPr lang="en-US" sz="2800">
                            <a:effectLst/>
                            <a:latin typeface="Cambria Math" panose="02040503050406030204" pitchFamily="18" charset="0"/>
                            <a:ea typeface="Times New Roman" panose="02020603050405020304" pitchFamily="18" charset="0"/>
                            <a:cs typeface="TimesNewRomanPSMT"/>
                          </a:rPr>
                          <m:t>x</m:t>
                        </m:r>
                        <m:r>
                          <a:rPr lang="en-US" sz="2800">
                            <a:effectLst/>
                            <a:latin typeface="Cambria Math" panose="02040503050406030204" pitchFamily="18" charset="0"/>
                            <a:ea typeface="Times New Roman" panose="02020603050405020304" pitchFamily="18" charset="0"/>
                            <a:cs typeface="TimesNewRomanPSMT"/>
                          </a:rPr>
                          <m:t>10</m:t>
                        </m:r>
                        <m:r>
                          <a:rPr lang="en-US" sz="2800" i="1" baseline="30000">
                            <a:effectLst/>
                            <a:latin typeface="Cambria Math" panose="02040503050406030204" pitchFamily="18" charset="0"/>
                            <a:ea typeface="Times New Roman" panose="02020603050405020304" pitchFamily="18" charset="0"/>
                            <a:cs typeface="TimesNewRomanPSMT"/>
                          </a:rPr>
                          <m:t>−</m:t>
                        </m:r>
                        <m:r>
                          <a:rPr lang="en-US" sz="2800" baseline="30000">
                            <a:effectLst/>
                            <a:latin typeface="Cambria Math" panose="02040503050406030204" pitchFamily="18" charset="0"/>
                            <a:ea typeface="Times New Roman" panose="02020603050405020304" pitchFamily="18" charset="0"/>
                            <a:cs typeface="TimesNewRomanPSMT"/>
                          </a:rPr>
                          <m:t>3</m:t>
                        </m:r>
                      </m:den>
                    </m:f>
                  </m:oMath>
                </a14:m>
                <a:endParaRPr lang="en-US" sz="1400"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pPr>
                <a:endParaRPr lang="en-US" sz="1400" dirty="0">
                  <a:latin typeface="Calibri" panose="020F0502020204030204" pitchFamily="34" charset="0"/>
                  <a:ea typeface="Calibri" panose="020F0502020204030204" pitchFamily="34" charset="0"/>
                  <a:cs typeface="Arial" panose="020B0604020202020204" pitchFamily="34" charset="0"/>
                </a:endParaRPr>
              </a:p>
              <a:p>
                <a:pPr algn="just">
                  <a:lnSpc>
                    <a:spcPct val="107000"/>
                  </a:lnSpc>
                </a:pPr>
                <a:endParaRPr lang="en-US" sz="14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pPr>
                <a:r>
                  <a:rPr lang="en-US" sz="3200" dirty="0">
                    <a:effectLst/>
                    <a:latin typeface="TimesNewRomanPSMT"/>
                    <a:ea typeface="Times New Roman" panose="02020603050405020304" pitchFamily="18" charset="0"/>
                    <a:cs typeface="TimesNewRomanPSMT"/>
                  </a:rPr>
                  <a:t>Li = 75.25 mm</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mc:Choice>
        <mc:Fallback>
          <p:sp>
            <p:nvSpPr>
              <p:cNvPr id="4" name="Rectangle 3"/>
              <p:cNvSpPr>
                <a:spLocks noRot="1" noChangeAspect="1" noMove="1" noResize="1" noEditPoints="1" noAdjustHandles="1" noChangeArrowheads="1" noChangeShapeType="1" noTextEdit="1"/>
              </p:cNvSpPr>
              <p:nvPr/>
            </p:nvSpPr>
            <p:spPr>
              <a:xfrm>
                <a:off x="0" y="935894"/>
                <a:ext cx="11583153" cy="5988178"/>
              </a:xfrm>
              <a:prstGeom prst="rect">
                <a:avLst/>
              </a:prstGeom>
              <a:blipFill rotWithShape="1">
                <a:blip r:embed="rId2"/>
                <a:stretch>
                  <a:fillRect l="-1316" r="-421" b="-1833"/>
                </a:stretch>
              </a:blipFill>
            </p:spPr>
            <p:txBody>
              <a:bodyPr/>
              <a:lstStyle/>
              <a:p>
                <a:r>
                  <a:rPr lang="en-US">
                    <a:noFill/>
                  </a:rPr>
                  <a:t> </a:t>
                </a:r>
              </a:p>
            </p:txBody>
          </p:sp>
        </mc:Fallback>
      </mc:AlternateContent>
      <p:sp>
        <p:nvSpPr>
          <p:cNvPr id="5" name="Isosceles Triangle 4"/>
          <p:cNvSpPr/>
          <p:nvPr/>
        </p:nvSpPr>
        <p:spPr>
          <a:xfrm>
            <a:off x="677766" y="3410464"/>
            <a:ext cx="45719" cy="160637"/>
          </a:xfrm>
          <a:prstGeom prst="triangl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Connector 5"/>
          <p:cNvCxnSpPr/>
          <p:nvPr/>
        </p:nvCxnSpPr>
        <p:spPr>
          <a:xfrm flipH="1">
            <a:off x="926756" y="5511113"/>
            <a:ext cx="9144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251088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240</TotalTime>
  <Words>546</Words>
  <Application>Microsoft Office PowerPoint</Application>
  <PresentationFormat>Custom</PresentationFormat>
  <Paragraphs>40</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ahmed</dc:creator>
  <cp:lastModifiedBy>sohaib</cp:lastModifiedBy>
  <cp:revision>27</cp:revision>
  <dcterms:created xsi:type="dcterms:W3CDTF">2016-10-07T09:08:28Z</dcterms:created>
  <dcterms:modified xsi:type="dcterms:W3CDTF">2016-10-23T11:21:56Z</dcterms:modified>
</cp:coreProperties>
</file>