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8" r:id="rId13"/>
    <p:sldId id="269"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660"/>
  </p:normalViewPr>
  <p:slideViewPr>
    <p:cSldViewPr>
      <p:cViewPr varScale="1">
        <p:scale>
          <a:sx n="70" d="100"/>
          <a:sy n="70"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660892F-CAD6-4628-92AE-03813C80E98C}" type="slidenum">
              <a:rPr lang="en-CA" smtClean="0"/>
              <a:t>‹#›</a:t>
            </a:fld>
            <a:endParaRPr lang="en-CA"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660892F-CAD6-4628-92AE-03813C80E98C}" type="slidenum">
              <a:rPr lang="en-CA" smtClean="0"/>
              <a:t>‹#›</a:t>
            </a:fld>
            <a:endParaRPr lang="en-CA"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5898B-EA22-4758-86F1-168DC09FB625}" type="datetimeFigureOut">
              <a:rPr lang="en-CA" smtClean="0"/>
              <a:t>05/01/2019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660892F-CAD6-4628-92AE-03813C80E98C}"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5C5898B-EA22-4758-86F1-168DC09FB625}" type="datetimeFigureOut">
              <a:rPr lang="en-CA" smtClean="0"/>
              <a:t>05/01/2019</a:t>
            </a:fld>
            <a:endParaRPr lang="en-CA"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CA"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660892F-CAD6-4628-92AE-03813C80E98C}" type="slidenum">
              <a:rPr lang="en-CA" smtClean="0"/>
              <a:t>‹#›</a:t>
            </a:fld>
            <a:endParaRPr lang="en-CA"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floridageomatics.com/publications/gfl/chapter-three.htm" TargetMode="External"/><Relationship Id="rId3" Type="http://schemas.openxmlformats.org/officeDocument/2006/relationships/hyperlink" Target="http://engineeringtraining.tpub.com/14069/css/14069_463.htm" TargetMode="External"/><Relationship Id="rId7" Type="http://schemas.openxmlformats.org/officeDocument/2006/relationships/hyperlink" Target="http://www.globalsecurity.org/" TargetMode="External"/><Relationship Id="rId2" Type="http://schemas.openxmlformats.org/officeDocument/2006/relationships/hyperlink" Target="http://www.engr.mun.ca/~sitotaw/Site/Fall2007_files/TP_Manual_CloseTravers-ENGI3703.pdf" TargetMode="External"/><Relationship Id="rId1" Type="http://schemas.openxmlformats.org/officeDocument/2006/relationships/slideLayout" Target="../slideLayouts/slideLayout2.xml"/><Relationship Id="rId6" Type="http://schemas.openxmlformats.org/officeDocument/2006/relationships/hyperlink" Target="http://classof1.com/homework_answers/civil_engineering/traverse_surveying/" TargetMode="External"/><Relationship Id="rId5" Type="http://schemas.openxmlformats.org/officeDocument/2006/relationships/hyperlink" Target="http://www.globalsecurity.org/military/library/policy/army/fm/3-34-331/ch6.htm" TargetMode="External"/><Relationship Id="rId4" Type="http://schemas.openxmlformats.org/officeDocument/2006/relationships/hyperlink" Target="http://www.firefightermath.org/index.php?option=com_content&amp;view=article&amp;id=58&amp;Itemid=72" TargetMode="External"/><Relationship Id="rId9" Type="http://schemas.openxmlformats.org/officeDocument/2006/relationships/hyperlink" Target="http://www.oc.nps.edu/oc2902w/geodesy/geolay/gfl84b_a.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259632" y="404664"/>
            <a:ext cx="6192688" cy="1446550"/>
          </a:xfrm>
          <a:prstGeom prst="rect">
            <a:avLst/>
          </a:prstGeom>
          <a:noFill/>
        </p:spPr>
        <p:txBody>
          <a:bodyPr wrap="square" lIns="91440" tIns="45720" rIns="91440" bIns="45720">
            <a:spAutoFit/>
          </a:bodyPr>
          <a:lstStyle/>
          <a:p>
            <a:pPr algn="ctr"/>
            <a:r>
              <a:rPr lang="en-U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Traversing </a:t>
            </a:r>
            <a:endParaRPr lang="en-U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TextBox 1"/>
          <p:cNvSpPr txBox="1"/>
          <p:nvPr/>
        </p:nvSpPr>
        <p:spPr>
          <a:xfrm>
            <a:off x="755576" y="2564904"/>
            <a:ext cx="2304256" cy="369332"/>
          </a:xfrm>
          <a:prstGeom prst="rect">
            <a:avLst/>
          </a:prstGeom>
          <a:noFill/>
        </p:spPr>
        <p:txBody>
          <a:bodyPr wrap="square" rtlCol="0">
            <a:spAutoFit/>
          </a:bodyPr>
          <a:lstStyle/>
          <a:p>
            <a:endParaRPr lang="en-CA" dirty="0"/>
          </a:p>
        </p:txBody>
      </p:sp>
      <p:sp>
        <p:nvSpPr>
          <p:cNvPr id="5" name="AutoShape 2" descr="data:image/jpeg;base64,/9j/4AAQSkZJRgABAQAAAQABAAD/2wCEAAkGBhQSERQUEhQVFRUWFxkaGBgYGBcXHBwXGBUXFxgYFRcXHiYeGhokGRcXHy8gJCcpLCwsFR4xNTAqNSYrLCkBCQoKDgwOGg8PGi8kHyUsLCwsLCwsLCwsMiwpLCwsLCwsLCwsLCwpLCwsLCwsLCwsLCwsLCwsLCwsLCwsLCwsLP/AABEIALUBFgMBIgACEQEDEQH/xAAcAAACAgMBAQAAAAAAAAAAAAAFBgMEAAIHAQj/xABAEAACAQIDBQUFBQYGAwEBAAABAhEAAwQSIQUGMUFREyJhcYEHMpGhsUJSYsHRFCNyguHwFRZDksLxM1OiCDT/xAAbAQABBQEBAAAAAAAAAAAAAAAEAAECAwUGB//EADIRAAEDAwIDBwQBBQEBAAAAAAEAAgMEESESMRNBUQUiYXGBsfCRocHRMhQjQlLx4Qb/2gAMAwEAAhEDEQA/AHHWvchr1jWymjkEStQprdZr0V7NMlcryK91rzNWE0k9yvYrya2R68YVFSusivakS3MAUXwWwlOrknw4D9aYuA3ThpKBHwrUP1pxXZNofYWq2J3fttwlT4a/I1DiBS4ZS12ta5hVvHbHa0ddV6j8+lVMlWCx2UCSN1LbcVsxmoQtalqWlIPU7ederdqGJryKaye6mz14xqKa2FKyV1hrQvWzxUN66qCWIA6mnCYleF61a9HExS3tnfm1ZMqMwEA9NfHypI3g38e8HVRCMQfERw/WmdI1qQaSun3d5LKzNxdJnXp+de7O3hs4jS1cDHpz+FcGbFk6EnjP9aM7ubS7G/bucgeWkjgaH4+RcYVug23XcSKwmqGI29aRAzMO8O6BqTpMCttkbW7dM2UoeYbT1HUUVjZUXKuA1NaSRURNe2rsUjthO05yvLlrXWvFWOdSPdqNTSBTEZXpFeizpNasa3W5SJTgLyK8rHNZS3SWA16xpV2dv5YumNV050YsbbsuCRcWBx1pxY7KBuiNZNRW74YAqZB6V7mp7Jrraa3FRhpr0NSTgqStXuAAk8q8LUv7x7VJtFbOrTr5dPP+lINuUrozuvtA3Hd30UGAOp5AeAH1J6U74a9ME1x7djaxD5bilY18OIEx6gc66Zs7GZgCCCPCoTNyr4jiyYga9qvYvVODQhV61u2wwIIkHjSdi7PZuy9D/wBfKnSlXeH/AMx8QPpVsRzZUyjF0OmtYFeE1sqzr+Yq8kDdUbrYV4DWZPL4iq+IuMvurmMad5Br01NQ1s6p8qcmvJpS23jcTcACg2yrENlYHWdNR9Kv7uG+oYYhwR9mSJ161K6fldHppf3zYfs5DXAgJ+NG7t4KpYkAASfIVyT2hbyi9cAtkFMvU8fyNJx0jKQFylvGuZOpMeNUw01UN0mprbkA0E4BEgKZ1OnCp7bZTxiqyPpNZ22vD4VAp0Tt3TI70gHhNdB3CxpLNmLsxgKOIC8z4VzfCXYUkcaaN0t4/wBnaSJUgz1nlTxOs/Ki8YXWS1eh6T/86M85EC+J15UNx++LqMrXI8hr8q0Li174QtjeyfMVjUtqWdgoHEmoLe37OYqLiyBJE1ybb+2O0VRmYyZnXl586DNjbgy5GYAmT5+NVukAOMqxrCV2kb04dlzK4PHQcdPCqv8AmxZ9wx5iuUWLt0kBA7M2mg1JY03bM3Zxw9+xd9R/Wk2ZuxCRjO6a13rSTKsPhXtAzu7iv/Tc+FZV929VDS5c4wV5gZWYojbvgg5pgjlTHuteFvCqIQEEyDAPzqwdoyMwtJHiAfpQHD5oq/JB9j424rBVuNEaakUzIL1xSQWfkIPMdTQ6xtB2cAWbUcOHU074e0FUAADwFIyuiFgUwjDjchLeFwWL/h/mmiNvYmKnMbgEcYNFnbQ1pYveDepBFQ/qZOqnwGdFoFulSC41ESBqKWNmb1YFbt21dZgc5AY+7I0JE8vXloKbga5DvRgLV7E3mWR32kr1BgyPOnjqH3yUuC3kF2LZOAsvrbdHB1HXrpNMmxcEEBUAgSQOPieZk6n61804TAPaabd68h/AGHzGlNWE38x2HAjEmBzu5WPwHH41Y6ovupCG2QvoOytWUcTEienhXBMP/wDoHEoYazaujr3kJ+Zovhf/ANBpJZsG0mActwcB5io6gloK7RSjvDiAL5BB4LwjpQzYntjw2ICDsrltncoEJQnRc2Ywfd5T1ohtnE2cRDI+VwIhwQCP4uANQc7/AFKWjqFSYq1tyJGUc/HQfOge0reHbszcfJ3dBlB7snjU+Pu3ERlt5c5GmYysjUE5Zkc/Gk7eLZKYjFYK1evF7i2mW/kGSYzOpECFmTp0qrUXblVkNDkzWN17WIVjZuoeU5eBjpPGoNnbhXMNdS6byuqnXQyc3d01/FUGD3FwltWVReh4n96Z0MggqAQaH4rcx0xFl8HfuIFGZxduM8ElgrKIhuBkHoKRfq5/ZNqjRfbW5V+5ee5ZuKEuFWIJIOYLlaPMgn1qviN0cUqwozn+MfnQz2n7Nv8A7Lhblu5cuNaDJddZBIKgh2C6ASrf7hT7u5vAcbs22yQl0KA0ad9dDPgYn1q6N7mi4OE+lrguWbauYm2zWSLkD3pB4c58KT9o7NYGVBIPKn3ffD4izdzM7ZbgjQzM6EGPKkzF3nAIytPIwdBwqL3P1A3SAA2QUWiNY/7qYDu8q8s4RmMGRXRt1PZcuKwD4jtirKXGXKCDkHx1qbmm10gubo2YRA051dwOz3lWjQ5onnCz9K22Rsd77sqQYIkcDExpTRhIuYi3YClFLm2sxAlcpkfOnDSdkxcBugIUqsaDyq7g7MkGNBxB5+VF9p7r3BiXtJ3hbVQWJAkBQTE8/Ki93BgYK2iMWbNOUQR0j7wI6GhxIA8B3NWaHOBshFu4F4ARPD61m07du9czLbFpYEIpkCBqZOsnjVcXe9lhpHgfrVu1hmJGmh5yI9SaPOVRay9vPnspZYKbaMWUQJzEQSTxOlQrYVRoo+FSdqmoNxBH4hWJirWbKbqjx4j1NNYBLKu7FYLiLROgDqT6Ga6fb9oGCZsi3ZaYgKx+grk2Ixdq0RmuodRopmqvsxuJb2kGdhB7TLr1GlVvHNWNXeb+0bagZnVZ4SQPrWVx/wBqW27WJe0lvjbDZpgcY61lRDSVIuQS9szM2jAepqUq4t9kLgyTMa8fOrnZmsCdazf6p6Vx0VfZea22jxw11In1oxc25eH+qp/lqgV4a142nOmNS4m5T3tiyuf49fOnaKPSvf8AFr4WTeWemWhrM0iAI61Fjsctu2zmTlEx1NPx3E2ACQPy6Lf4pij7txdBPAVzvbt9hiLhMgkyeWpEk6VbwG+bT+9AI/DII+OhobtXFC7dZxwJ08vGi2NkBOoYTg3WjY9iNGYfzGstWSx1JJqFLFGdk2AoLnUjgPGk86RhFRM1usVvsfY4bEhbiFlQZignvGJVNNddKt/5fu3brFLOUTJUDIADwChuVGdw8Sq3r2YEuUlW6EGTPnTYgLa0G+ZwK1RTM02SVsa01nEKzqwKlh7sw2UgSKZbu8Za2GCXM4JlYiR4HhXm0AzXH04GPOABPxmqrYe5wAPzqYmAFtKxZi7iHwUF/ee8AYtlWKvGczoFkkRzFL+w9pi1i1u3m0C3CSdSTkPxJJrzaO0Fcwj5ihYNoRxEc/Wg19MxA8/pRDSCNrIcsvlNI9pl7tCRbTsweE96P4uvpT9u/thLt0NxV8OGE9RdYfma4ps/Y164+RRPjyA5knpXQrWyrtvslsAtks5SZA43CZ1PWaaTSNlU9oCet6wpwmZZ7rI3dMTDRDfhhjNJuxtqCw9+5plcyFHIchHWmrYeHuNhnt4kDvBhxnTLxMdCJ9KU7+AtKe6FcacAQOE86qdUPiHdFwcLQpKZk7Td4BGfTqqW9eIfFm0bZChQOJM6cDU2ytoXLdws7B5UCOEEkGYGhrx3tSVyqW0kZtaJYfCgopGTRRGaBy5xUDJK8aZG2HzorX00cdnxyBx8Afyk/bmCGdm7QliZyACB/Sr+wd88ThLYs2nyoWJIZQZJiYNNtvEWFX94bJPWFB/rWHa2D96BI5hQat4jyLckNws3ugOyLoS4boQ94Rlygak8fGob9lhiUcaZHzHrTJe3rwwIIVmI8P10qFt57bf6JM9ctNxZA3SMJxEAb+6h2nvEsu5tkr5CenPnUuOwyW7Vm+jBiSQyjlpImOdV/wDFbJ97D8fEVI+0cOBAw5FOZnltjuoiAjmqmHR7ttriKMqzmMx8uNV1xRy5SJEk/GrrbYtgQtmBzAqAY9eJtR4AEmomSTk5LgX5oFf2FbcliGk9DUZ3atdH+NNNrBG9GUOJ6LPxrb/KmIn/AMbkdSIHzNRDpD/kkYbblKp3ftniG+NS4XY623DpmDKZGtFsVsq6h7yZfDOv0BNe4fYzuYgjx1pXk/2T8EdUKv7JV2LsDLGSZ51lGl2IcxXtCMv4T+dZUrP6lLhN6qBj3pj0rwmVIj1omNmO7QEHzq7Z3b7wzCFkSJjTwoKQiNpc7YKbYnvdYJZs4E8FzHTz+Fe4XAXbhyW0Zzx4R8SYEU070beW2gsWoUR3gvTkNOvGtt2LmW1m+0+voOA/OoPmEdL/AFDxv/EfkohlLxJeENxkqPDYTFWMLkIsKqBmZsouOeJMTKikXbG5t/FE3MPf7dW1NtmCup6ZBoR0K103FXi6lcxEgj4ikTaGzHssCoMQNVn68azqXtCZ7iS6x6Wx88l0bOzoZWaHAA+HzP1SZtHdK9bUt2F9Y97MuZR1OZRp6j1oKLbCu6bubS7UBWd7d0c9SreMHnVvam4mHxJPbW1Vz/qWhkY+JA7reomj2dt6H6Zm28Qser7KEZsw+hXDcFjnTkGXmCMw9RxHypi2Rj7F05GUJm4QdM3KCfoaZNoexe4O9h76t0Dgof8AcJH0pa2j7Psdakth2Mfatw4PmEn4x5itMVVNOMOHsfvugmCWE4Hp82THgwlhCFMljBJ4nhA9NaOYK6z+4pMcT+U9a5/s63evaMcptd0hpBnxHGaY7eLuBQquQByGgnn+tUGLS7JRr6rUzupnuYN9JgDxNaxaB71xfHh+tLTqzDV2+JNQ/shAqWkIGyD7V2CmGduzvC6LhZtBGUToOJnj8qH28PLpx46/A+VMBwPaYixbOguNlkaxJGtXsXgsBYuNbfE3g9skNFgnUcdeBopt3BCSd1yjwWOtWQECvLcyBJIHn05Uw7Dx2d2gEQkax98nl50u/tezZ/8A6cR6Wf1NOO6OycPcQ3rNy66t3O+mUyrCdADzI4+PQ1TK3Q3U7Crc1rhZu6LprbiYlXE9JVhNc5GMAsBi8gEDMY17vgK6XibIRQBMZGOojk3gDXPV2VZ7Ps4OWZ58aFlqWRht85Bx0C1uy6OSYSFvQj1IVvdO1hb63QyL2w1zyZII5eRoTdPLNw5T0q3gdmWrL5reYNBE8eNEsNuXeujMiEhh3TIiD1p2VDZpXFl7YweSJqKN9NEziWvthLSwec+dbtaiJjXoJpxwvsmvMZe4i+Qk0cwvs2w9sDtHJPMzHymitDlma2rmazOig1bsLcJ0Hh7s+gIrqWE2DgrElEDHrBYz9KIbss7YdhcQIDmKmAIngfT8qsbDqBN1Ey25LnOD3UxN5ZCMvmAJ8RPKiOH9ml5spu3ggBmAJkdDwpgwuIxKz2mJRh+G3r8SYr3E7WQDvNPizf8AEU4jUDIVVs7m4VDLuznp/QURt4K0n/jw6gfeaB9daB3d6gNEB9AF+fGh+J2zefgI8dSfiamIwoF5KO7Re4WBGJWzbH2baAk+bNoPShmLv2dc9y5c/jdj/wDKwKC3UY6sSfOajXThU9ITaiix2wiD93bA/lA/rVW/tO9c5wPD9arZiegr2OpmnAtsmvdRtZ+82vnNZUgB5CsqSSsXds9D861fahiBo5XXU8aV+1mALnHrwH9xVjC4ks+ZjooI/OuZrhrs3kPddp2RStLDK4b7eQQ/auNzXX+A9KbNmvlRR0UfQUh4h81wnxp1w92I8InyiiO1m2pomj5hBdlN11UxPj7om94gZxqvA+HmK9fK0EQRzj9KH4jGGxcVxrbuaMOU9amZAGDIdDXM6LWPzyW/o+fheiyUYSMyn3WjUeBpo2Rj5ENQK3d0/Kp8OYMiqnuJzzQ1QziNs5NDGt060OwuIJ040WwyDnRlFRyVZ7ox1XP1D2w4dul7eLdPtFN63bBuRr9ksBMCeZHKfKeFc8OI7xXI4IOo1mehEca7hy0quIUlgoM8dPmDXUcKKjjDXP8Aqs0SPkNwFyAYS8w7uHumeitVpN1ca/u2GA/EQB8zXU32oV9420B4ST86hubbX/2g/wACk0QxrXC4NwoOkIwVy7Fbr38Ni8A94KM96AAZgiDrW+3Nzb9zE3rimzlZ2YZngxPMZdInXpTrt7GWLqKzZmuWW7S0XOVQ4HEhdSIkRSZtT2jYi1hrd8WbLJdLrozyrQCQw8iDIketT77D3PuL/kKGniZI26Kqu4GI11sace+2kde5pTjuhshsPhsrlGIutJXUCXQwCyjpy8PAgPunvJefC4rFXyDKOYAjKMpyqg5CSNOppi3DvFcJZtOACY1n3vtE+dDyvdM3hyHHlbb1RQpQ0ah8uq+9WN7LCvcEHLYciII4EfZEc65Vht9VCDtAS2skQBxMV1XamLsB7tnFIXGoChiFNpiSJ73eJ5nwiBFC7Ww9ksJGDX/c3604o43sDXqFPWT0riYzv9Eh/wCeLf3H9Irqe7O+FtsJbMssKBEL040Jbd3Zfdy4URMmGYaR59YqZtnWAxyAommVRrAyjnUoqWOF12c1bUV81VHaXlthGb+96n7x8z+lV23kHELH9+M0PL2F5MfUCsbEWz7tpvMmjLLOug+8e+2IN3sLEAlM2YTMk8IOnrS9sXYeLFyyly4WY3C+UszBQveLEcFkmPGa325f7PGqyqQ0d7UFSpEARy5imXCMLj2uIZSvPXnExxH1rGr6qSBxDdiPoV0lDRxzU4eRkE+qYcXglEs+bJpPeJ7xnSOlDnv4deFst61ex214D2ihYaeoI+oNL2duIQgdSKNoHl9OxxNzZYlWzRKRayJjaiD3bKjzqO/tZ2HJR4Cswuy2uiQWPgqk/M0Us7usolgieLtJ/wBoo24CGsUv6vpLN8/lVq3shj9k+pC0aQ2hxuM38C5R8atogYBkyKs+8xLtp4VWZWjZS4buaB2tgE9PQFvnV/DbAyCXZY/FH0oiz29QXdhzjuj5VTe1ZDCBx0gkkCqzMpiNb4bBp+IiOKpA+Jryp7WMVxAdAF01MfCspuK5PoC55vxgUsYgYdDJRFZzAGrliBp+FQf5qALd0jz+dUbm32xeOxd1jPaNK/wqcqj/AGxV23xE1m1LdMhC7fsl2qlZ6+60w+CLuY4dfSmrBoZJPQDryihiiIPpRTDaKaArKp8zQ07BEU/Z0VKXPbe7t7+d1Tt3s1u7abXKxK+U1awdwgAUvriCLjEcyZHUE8Kv4TGywH9+VUyQm33R4AIITJbap7VzWh9u7FTK+oNKh7NdVOu7DRz/AAFgdpVraVukZcdh+SmLAXQPzovauwJJ/r5Us4TEx73yq6m0JOvl4Ctmvr4qBgihHe6ch5rnKeklqTxX7e6MXccTpMDp+tB9799EwNidGusIRfH7zfhHz0FWNobRWxae7cZQiCSevQL1JMAedcB3i2/cxmIa654nujkqjgo8vmSTzrK7NgkrZjJKbgb/AKVtS5kLNLQj+yN/cR203nNxGOobXKfvJPux0GhGkcKf7eIuPzMfH6VxfDEHTpy6103dvay3cKgiCncaCROUDX1EV1xjYwdwWCyC4u3RzGYZxacqqZ8py9oYUmNM3OK5dYukhLdwZlVWAAMDOw974gegpu2zhMOLLMQQ0HKSzHvwcsetJuA1yRqSeXgaFnNhdaFAzWSCurbN2dbfAPaAI4TGhJBGh9YNXlwD2WGQBkRAqg/ePEnprA9K83bsHsh4mT5jh84+FGbl4KrMxAUCWPQDUms1uVoSP0uI5Lm3tQ3iC4m1bXVksrmPUlmI+X1pTwm9DBY14mukbR3KsbQz3SjC4kLmznKwlioI4qePlpS5c9nFpOK+naVrMHdCwpDdxKCrvW0c6asBce4ikyZAI8oFUE3Gw/PP/uNMNiLaBUOgEelSAzdRuQLLUYXLq3dqVGYkKqkk8J5+Qqmtws/HXlz+VMGD7UDugA/ffjHgBwFTuopQ312AQLbXYDsSNDBA8T0qhutYA2gltAW/dszFmJ9zUx1ov7R8EWsKzCSH96eojhyFCN0d2r1p3vPoosXh70nW0xHDhwoSWlLyXE46LXgrmRwCNrO8P8vX9LoeFwak+8C5PXr08attcs2SVINxxxE6CeWvOhm7LNcwthgRIcmYMxkYazrVDESD7jGTxHM+dUsjfTRiMuueuyolLZpC+yL39s3zokKuuiwCB086rYnbXZBDd0zuEGaDqxga/OoEuP8AdYHoTE0E3x2TdxNnIo7ykEAnoOtQBu4XKRFgbJ1azqIEAEgH8zUwsnw+ApC3b3sazlwuLc9ooGVh3iRwCt+LxpwO2E++5/lqzQVVqVxrbeFLu3to3LD23YfuO+rsBJUnRSei0U/xq2P/AGHyWo7m0rTAqyXCp4ggQfOafQUtQQO1ZFwSpzryOhX0ryvTsHDKxaz+0Wc3FUIC/A8KylwlLi+C43sC9F4eII+U/lTcDwpCwt3K6t0INPmHQsVA5iqq5tnBy6PsCW8To+h9/wDiO2FkirDPGdfCRUOyViA2hmBVLb+OW3cUFoZgQB1E/LWsAML5NIXSPlaP5GwQs1c2UhNyemtD0xKvqGB5/Gi+xxlBZhAbQHx1o2W4aVWxwcbjK2t49ixYE9CvgJ1FEcLippetPD+utMOFWV04nl1q4Vr6ePQ3bl4LOquyoamQTOx18f0r1/auQZiJGk1ewu1kYd060qYXG95rZ1VjpPI1R27tH9ne468V0HnECfX6VlGk4zrH+Rzfqi5Ioo4yTgD2Cz2ob1do4w1s9y378c7nT+UGPMnpSPbTQ1Wa6SSSZJknxPEmrWGu6HqRXY0dO2niEbV53PKZXlxWj3I1HEU87hX84uEcJUnzgj6UiGr2wNrthroZdV4MvIj9aIN7WVKbd9cWJS2OQLH10Hyn415uLsg3nB5KZHj/AGap7SvLiruZfdaI6wBGvjXRtw9jC2ogcB/f6+tZNRJe7ea3aeLhND78vuU0YDCZVgCDQ/bOLKdwc+Pl4+dE9r41cPba4dIH/Q9TSzfss7kxq0FvFiAT59PSq4LCQM8L/T/qGqHHQXdcIPuztI4DG9kxnDYiYknQnl5g/lTVvJgUX94JktBIHdOkgz1Ig+tCcdux2qQ/mpHENyIozu5jf2nDth73du2+4w8vdcfX1NXVNSactuME5PRCMi4jSRuEuk1e2PswXDLmB92r67HFskNqRUtvDkcPmaOBBFwhldt4K2nuqo9BXotzwqBL8e8denGrlq5I1EVJJJntDwJXB3XBkgqQP5gPzqLdvGtewljtQBnOXKPuCVkzrrVr2oAnBQn2rqAj4x84q7u9srLbtKwjKqTHULMfGqpLuBaETA4MIceqH7jXXS7dwbMw7JmKzzQ6itLeMytqjtrI78L5ieFbYe8o2/aAMZrcGTxOVoiosUD2jKPdDtx5d48uVCTYyUQzv7dAidzaTcrQ4f8AsrzA7bL5i1pe6YHe+fxql/iaCFIn0P5Ct/8AE7cgKpOnIGqtZ5BPwwljf3Y7XwL1m0odSS5XQkcpniRFVN0d8i0Wb514Kx5+DU6X7rsjALBIIEmNSOdcq2rupiMOO0ZQVn3lMwaIifcaXIeRljcLqtbJdpD3Y32Ii1e15BuY86eFYESNR1FW7KpWgQayq1ZU7prLgIroOwXy5AfuAfIUkfsBzQNeVOlkQR4UFXkOaB5rpewI3Nc9x8PymnB2++POkbey5OLvhuKKuT0HD/c3ypo2ftIm4o+Z6xzpFx1q6pLXlMhgpnUmHLEk+cCs6giLZSXHlb6n/wAWj2u8lrbDG/hjr9fso1cowIPu/OBl/wCBpvwe8dpcK6Xe62YQSsqXAUtEcIzRSaLcBmbiFIPqUn1lmozawjQg7LtB2Ya4TwQ3rmYN55VUVoVEbHgauXpt8+6yqWaWM2ZzI6nn826IibwbUR6UxWkVsMATDcUP4hrE8qUt2cEzvcJ0RWYR1JaflpTrZw2bBXANShn4Hl6TWPWaWODQdiPuukgmMsQeRa5slxGOaTMzQffzF5mQSJOrROsd0SDwNGChnTjS/vzfLXkzcRbE+JlqOpGgztPmhu2yWUjrc7D7pbmK2tP3qjrBW9defogVnzqI24rW3dqbPVuCmRfdnHC3eXN7hIDeAPMeVd92JhQg66culfNtl4Ndu9mm2mu4OH/02KKeqhVIHpMeQFAVcQxIj6aZ1jErO/eKzth7A4vcBP8ACv8AUijTMEFKW0cT2m0kPK0hPwBP6VONrT7xJOnlQlKLzOPQD73/AEFOrNmMb5lMC7QafdnwDD86FbUvNZvJi0Rhl7t4aGbc8dDxX6eVWNiYpGYjUHlRx8OpBDCQQRB10NGzRCZhYeaDikMbg5bYy8jWheXUQDKgkx5DpQVNoIx1dlPQoywPUca93dvnD3mwbnumWsE80PFPMHSi2Ow8THmKzezpnNJppN27eXz5hXVMYB1t2KHtibajuMs9Sa9tYS7cJi6PIQa3sYTQloM6H+zUr2UOpVZ61roVJW/OHvI1m3bhnN22W1GilsqyCeZNPbYdkAlYGYD46DhVW/hEOpRS3CSAT4anWpCw+1rw5n++dRIUgVzXbWzcTe20WwyB3sG20ZguigdSOZpovYS4zvmslSxkFjwadRMmRVL2bXFfamPZBA4Dj97+lOJtPce4GYBVcwVOsDWqKgAgXVsLiCbJbtbMuBolBPrWrWSIzSTzgEDSr+076uV/eaoQZAiSOteXVVgJnTWZI+PWgbAbI3U7mquGxKMcpDTIHDrOvlpVi/gEK+8GHOelejCgxw/vwqytrTgCetK3RRv4pGxu4yriO2s3FQcckTrGsTpQfD76YzDsRfk2ixA7oXhpoQK6Vir8admWIEwIE+RoTtXZxxmGa1C2c2pMhuBkZuk9aIZKRhypdGDkLXAbQS8gdDIPy8DWVz21svHYR3RbdwgGJUEqehBrKJv0KpshGHX96n8Q/WmG3zNA9mpN0eAJ+VHjwis6qPeAXZ9kj+yT4rbBsQ4IrbHHM7Hr1rTDtDDzq3tCySQQJmgibPWwG3Yg1/AK4IIieJHnP1pkwm7l1le8t3uMgzWwvHInd18CJ5UFIin3c5w1rKelVVdRJHHdvz5ZAzQsA12yCD02v+0m7vW+ytlWImST0kkmmjc7EBmu2zqG+h0NANs7PNm8ycp08jwqTd/FdnfU8joaqqGiaNzxzyi+EDBoZtbH4XuP2abV4ow4HQ9VnQ0E393cYMly33sy6jnAPEfGupbZwHaqDkV44HUEeUUrb1bPuAIxU5AsA+M8D0quiriXtdfOboWTRXxCKQ2v7jouUpstgJcR9aq3rBU6gieHiOop0uWRmE6iRPlzrqGL3VweKwqo6QhQG24EMgIkFTy8QdDzrqIKgyOsVy/afZ8dI1ulfPIMVZRtKt7ybvPg7zWnIYfYccGXkR49RyND7DUc0rDIVpBXW905w2AQH3nl4/i/oBSJufu8cTdEiUUiR95uSj8/Cul7WsZbq2hrkAzGftHU+gED0oKoka+RsPqfRFRAxsMnM4H7QbZjTcxNzogX1YgH86ksoWMCaubqYHtLV1iNGufECT9TTbgNmoo9wKfjVVFkPf1d+h+1Ksw4N6ABUdg7OKatx+P/AFRd7h6ittAK1Jo9BIVtvZz3EDJ/5bZz2z4jivkw0+FF9j7SXFWFuDjwYcw40INaoe7I1oKL37Hi8/8Ao4gw/RbvJvDN9Qax+0oHAioj/k32RtO7W3hO9Efe6BGlaqoidP8Aqtsdh9c3I/X+v61Az5eVaFPO2eMSN5oVzS02Kiu2VYqJ046kjhw+db9mscdPjVJMSSxOXWOEchynrU2IxQW27H7Kk+gEyelWlIJX9kvexWOcc3/5tRXadnLfvHO2ZrkSs92eTDy5+NCfYu2YYhurD8zTBt3Kb7gHK068tYGvjpVFXsrqfdDMLgmGpE66mavAx9majwrmCs8OPl1rNSOJ86BsiyV5idmG6UkjKpkrJ1PKYirmJvMWESIiYiIGnPwqii66gmtrmWMuZlnp+VSBUSFE20LXbG1LZ1GbgOB4a86sLYZlIZhlP3QOFVv8tYdrguv2juBAJY6DkBEVetYVUACjXxiTOvKpW6KN1Ywl4BQFDQBEnwrKjNxkEFo6QBWU9lFcX2RagM3Ph6UQJofZfKq+Qn11q+pmq6mJzHajsV1PZdVHJFw24I3HrusNEw+ZCf7BAoY1WsDicunI0C8XFwtyN1jZbW7i3IDghvvDn5g86Zt1bmQxr6iKWr+C1lTpx/6o1slzAnjQlUA6OwTSR3YQUx7zbC7dMy++o08R0pCCFW10INdDw+0XVdNfA0Ox13C3mPaobdzrqJ/WgaWd0Y0kXCDpJXxdxwuPDceiu7B2rmUA6keB+tS7xubli4v4T8tfyoTs/DKjjJJ8cxj9KN3uGvOg5A1koc3zQ0rWsmD2jxXLnt094DC4g2rcNC5FjXSMo6UmXk7xA6kfOuhLfOVba6ALEzHAR612tDkkoP8A+jI0xgdT+Eo74WJVbV3KxYz5RoI6cflSw24qAZg7cJIMfUCnjBbOOJxNy68tas90GPecaAAeZJPpRLa+yUTC3Xg6WzHI5j3RPqauil1ukIOBj59vqsKdrWNjjAzz9VV9l+zwqPdI7qCF+p9al2iGVbl2CSQzEmRBM6AUxbt7OFjB20I1Ik+upqlvrcyYO4B9oqvxYH6A1ndn3dxal3M2HkP2lUkOmbGNsIRu7jXsWLYRM2fMx5cWgfSmPCbULiGQr8fX0rbYeGCWLYMaIJ+E1JZxQecvAGJ5HyrVom2gb45+uUJUu1TOPj7KPaOJCISVJgcuv5UGGMuXUlFZByJJ18ZPIUaxBEQ5ifHjzipraeVFoZCdm2L0El+6eRE+GlbY7C9pbe25lWEcIIPIjxBj4UVdunCvSmUeFRIuLFSBsbhUt1dom5baxeP72z3T4r9lx6a1NfJWQ54cTFBNss1i6mKtqe4If8VsnWR+HjTDtBVvWBcTUEAiNZX+lYEJ/oakxH+D8jwPz8eKNlAlYJBvz+fdVMJbhQOPOdRxNUN6GK4TENMAI0eURxnqaKW7wkeXTT40B9oF/LgL3iAP/oVu7lCclU9iVuLF4/jH0o/ti0DfuHrHL7UT3fSg3saU/s1wxxf/AIimXa1jPdPRSCYMcgRI86qqtlOA5QrZV+12q5miJLBgQdORHnVrbOLUsWWAscZC6+Na3LI4kDNznU/HpUDYQHTUCZheE9TQgcLWCItm6q2cSCp/eWweUsD8Yr20yMpD3VEiO6QPUHjNb3sOo1gHxIE8etbWUU+HPh+lLCdWFVIHfMAc2P8AZrXD45CwVMpjidZ04ams0A1bT41toDBPKf6TTplj7RCmLgmdRz/KsqtjMGzRlYDzUH6msp7hNYLkaJMT90H5CpbV4z51lZWhIA6DvdE8DjFWDRjvW9Lq0anwluTWVlc87Yr0Nn8gilpBqPWruHOWPOKysrPflEP2TFhuE1mLsK2jKCCOdZWVj3s7CxCbPQyxhlRhFMK6rWVlPOSbEp6kk2K51jLeW5cA5M31NFP2hsshjIEjzjjXtZXZUB/tuPgs3t7L4QfH8J8wWEWzbs2lHdgk+J0knqSTNV9t2w6Ih4Pctg+WfN+VZWUNREjswu5kOPrcrDfmpHmFW3o25cs3Ut24AyKZ4nUn9KA7xbVe6tu28QboJ9NAPnWVlXU3d7Obbp+VGLNSPNOGJv5FUQCI/Kly5vSyuqrbQDgBroPSsrK1oBaNvkPZByfyKP20zPmPQfOrtzgOVZWVYoLQWhOta4iRHmPh4VlZSSVDH3fcPUwRoQeWtV9ycSUuX8NxS2ZSeQbXL5VlZWN2w0GC/iPdG0m5Hgjl3CAEx+vjSZ7UbpXBQODXFB9JP1FZWVoUzi6NhO9h7Id+5U3snxGXCER9s/QUx3bue654QgI8/HrwrKylOc2Uohi6C43FG3etKNQwMz/N+lW7qEgqjFDp3tD8jyrKygxhEHZALe8L9pcs3VV8n2gMs6cxrRTZ+IzorRGYTHSKysq14UWq0+DUa6kjUefkKrZS/cmD94Dp4GsrKhyTr1sHcXhePSCimsrKylqKc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6" name="Picture 4" descr="http://65.39.149.230/wp-content/uploads/2012/01/alabama-surve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749569"/>
            <a:ext cx="3914736" cy="3744415"/>
          </a:xfrm>
          <a:prstGeom prst="rect">
            <a:avLst/>
          </a:prstGeom>
          <a:noFill/>
          <a:extLst>
            <a:ext uri="{909E8E84-426E-40DD-AFC4-6F175D3DCCD1}">
              <a14:hiddenFill xmlns:a14="http://schemas.microsoft.com/office/drawing/2010/main">
                <a:solidFill>
                  <a:srgbClr val="FFFFFF"/>
                </a:solidFill>
              </a14:hiddenFill>
            </a:ext>
          </a:extLst>
        </p:spPr>
      </p:pic>
      <p:pic>
        <p:nvPicPr>
          <p:cNvPr id="7" name="il_fi" descr="http://www.tpub.com/engbas/13.htm3.gif"/>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49570"/>
            <a:ext cx="3816424" cy="3744415"/>
          </a:xfrm>
          <a:prstGeom prst="rect">
            <a:avLst/>
          </a:prstGeom>
          <a:noFill/>
          <a:ln>
            <a:noFill/>
          </a:ln>
        </p:spPr>
      </p:pic>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778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1599" y="980728"/>
            <a:ext cx="697017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Angular Misclosure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1259632" y="2780928"/>
            <a:ext cx="6336704" cy="2769989"/>
          </a:xfrm>
          <a:prstGeom prst="rect">
            <a:avLst/>
          </a:prstGeom>
          <a:noFill/>
        </p:spPr>
        <p:txBody>
          <a:bodyPr wrap="square" rtlCol="0">
            <a:spAutoFit/>
          </a:bodyPr>
          <a:lstStyle/>
          <a:p>
            <a:pPr marL="285750" indent="-285750">
              <a:buFont typeface="Arial" pitchFamily="34" charset="0"/>
              <a:buChar char="•"/>
            </a:pPr>
            <a:r>
              <a:rPr lang="en-US" dirty="0" smtClean="0"/>
              <a:t>When a closed traverse has been completed  the sum of the interior angles for a polygon of points (n)  can be determined using the formula</a:t>
            </a:r>
          </a:p>
          <a:p>
            <a:r>
              <a:rPr lang="en-US" sz="2400" dirty="0" smtClean="0"/>
              <a:t>    (n-2)x 180   where n =number of sides</a:t>
            </a:r>
          </a:p>
          <a:p>
            <a:endParaRPr lang="en-US" sz="2400" dirty="0"/>
          </a:p>
          <a:p>
            <a:pPr marL="285750" indent="-285750">
              <a:buFont typeface="Arial" pitchFamily="34" charset="0"/>
              <a:buChar char="•"/>
            </a:pPr>
            <a:r>
              <a:rPr lang="en-US" dirty="0" smtClean="0"/>
              <a:t>Once the misclosure has been calculated it is divided evenly among the readings .</a:t>
            </a:r>
          </a:p>
          <a:p>
            <a:endParaRPr lang="en-US" dirty="0"/>
          </a:p>
          <a:p>
            <a:endParaRPr lang="en-CA" dirty="0"/>
          </a:p>
        </p:txBody>
      </p:sp>
    </p:spTree>
    <p:extLst>
      <p:ext uri="{BB962C8B-B14F-4D97-AF65-F5344CB8AC3E}">
        <p14:creationId xmlns:p14="http://schemas.microsoft.com/office/powerpoint/2010/main" val="306219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548680"/>
            <a:ext cx="7772400" cy="624977"/>
          </a:xfrm>
        </p:spPr>
        <p:txBody>
          <a:bodyPr/>
          <a:lstStyle/>
          <a:p>
            <a:r>
              <a:rPr lang="en-US" dirty="0" smtClean="0"/>
              <a:t>Traverse Area calculation</a:t>
            </a:r>
            <a:endParaRPr lang="en-CA" dirty="0"/>
          </a:p>
        </p:txBody>
      </p:sp>
      <p:sp>
        <p:nvSpPr>
          <p:cNvPr id="4" name="TextBox 3"/>
          <p:cNvSpPr txBox="1"/>
          <p:nvPr/>
        </p:nvSpPr>
        <p:spPr>
          <a:xfrm>
            <a:off x="1115616" y="1844824"/>
            <a:ext cx="6984776" cy="2308324"/>
          </a:xfrm>
          <a:prstGeom prst="rect">
            <a:avLst/>
          </a:prstGeom>
          <a:noFill/>
        </p:spPr>
        <p:txBody>
          <a:bodyPr wrap="square" rtlCol="0">
            <a:spAutoFit/>
          </a:bodyPr>
          <a:lstStyle/>
          <a:p>
            <a:r>
              <a:rPr lang="en-US" dirty="0"/>
              <a:t>C</a:t>
            </a:r>
            <a:r>
              <a:rPr lang="en-US" dirty="0" smtClean="0"/>
              <a:t>alculating the area of a closed traverse  can be calculated using the formula:</a:t>
            </a:r>
          </a:p>
          <a:p>
            <a:endParaRPr lang="en-US" dirty="0"/>
          </a:p>
          <a:p>
            <a:r>
              <a:rPr lang="en-CA" dirty="0"/>
              <a:t>When a closed traverse has been completed the area within can then be calculated. This is done using the methods of calculation.</a:t>
            </a:r>
          </a:p>
          <a:p>
            <a:pPr lvl="0"/>
            <a:r>
              <a:rPr lang="en-CA" dirty="0" smtClean="0"/>
              <a:t>  ABC </a:t>
            </a:r>
            <a:r>
              <a:rPr lang="en-CA" dirty="0"/>
              <a:t>=1/2 </a:t>
            </a:r>
            <a:r>
              <a:rPr lang="en-CA" dirty="0" err="1"/>
              <a:t>acsin</a:t>
            </a:r>
            <a:r>
              <a:rPr lang="en-CA" dirty="0"/>
              <a:t>(</a:t>
            </a:r>
            <a:r>
              <a:rPr lang="en-CA" dirty="0" err="1"/>
              <a:t>alfa</a:t>
            </a:r>
            <a:r>
              <a:rPr lang="en-CA" dirty="0"/>
              <a:t>) when you have three sides </a:t>
            </a:r>
            <a:r>
              <a:rPr lang="en-CA" dirty="0" err="1"/>
              <a:t>a,b,c</a:t>
            </a:r>
            <a:r>
              <a:rPr lang="en-CA" dirty="0"/>
              <a:t> (referred to </a:t>
            </a:r>
            <a:r>
              <a:rPr lang="en-CA" dirty="0" smtClean="0"/>
              <a:t>as </a:t>
            </a:r>
            <a:r>
              <a:rPr lang="en-CA" dirty="0"/>
              <a:t>the triangle method)</a:t>
            </a:r>
          </a:p>
          <a:p>
            <a:pPr marL="285750" indent="-285750">
              <a:buFont typeface="Arial" pitchFamily="34" charset="0"/>
              <a:buChar char="•"/>
            </a:pPr>
            <a:r>
              <a:rPr lang="en-US" dirty="0"/>
              <a:t>When the area of the traverse has greater then three sides </a:t>
            </a:r>
            <a:r>
              <a:rPr lang="en-US" dirty="0" err="1"/>
              <a:t>eg</a:t>
            </a:r>
            <a:r>
              <a:rPr lang="en-US" dirty="0"/>
              <a:t>: 6 sides ,you can split the area in half into two triangles and take the sum</a:t>
            </a:r>
            <a:endParaRPr lang="en-US" dirty="0" smtClean="0"/>
          </a:p>
        </p:txBody>
      </p:sp>
      <p:pic>
        <p:nvPicPr>
          <p:cNvPr id="1028" name="Picture 4" descr="C:\Users\586090\AppData\Local\Temp\WPDNSE\{00000002-0000-0000-0200-000000000000}\IMG_05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71" t="1760" r="49726"/>
          <a:stretch/>
        </p:blipFill>
        <p:spPr bwMode="auto">
          <a:xfrm rot="5400000">
            <a:off x="3551583" y="2217169"/>
            <a:ext cx="196882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01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24800" cy="508918"/>
          </a:xfrm>
        </p:spPr>
        <p:txBody>
          <a:bodyPr/>
          <a:lstStyle/>
          <a:p>
            <a:r>
              <a:rPr lang="en-US" dirty="0" smtClean="0"/>
              <a:t>                 Errors in traversing</a:t>
            </a:r>
            <a:endParaRPr lang="en-CA" dirty="0"/>
          </a:p>
        </p:txBody>
      </p:sp>
      <p:sp>
        <p:nvSpPr>
          <p:cNvPr id="4" name="TextBox 3"/>
          <p:cNvSpPr txBox="1"/>
          <p:nvPr/>
        </p:nvSpPr>
        <p:spPr>
          <a:xfrm>
            <a:off x="1187624" y="764704"/>
            <a:ext cx="6336704" cy="5509200"/>
          </a:xfrm>
          <a:prstGeom prst="rect">
            <a:avLst/>
          </a:prstGeom>
          <a:noFill/>
        </p:spPr>
        <p:txBody>
          <a:bodyPr wrap="square" rtlCol="0">
            <a:spAutoFit/>
          </a:bodyPr>
          <a:lstStyle/>
          <a:p>
            <a:pPr marL="285750" indent="-285750">
              <a:buFont typeface="Arial" pitchFamily="34" charset="0"/>
              <a:buChar char="•"/>
            </a:pPr>
            <a:r>
              <a:rPr lang="en-CA" sz="1600" dirty="0"/>
              <a:t>SYSTEMATIC ERRORS: </a:t>
            </a:r>
          </a:p>
          <a:p>
            <a:r>
              <a:rPr lang="en-CA" sz="1600" dirty="0"/>
              <a:t>A systematic error is an error that always has the same magnitude and sign under the same conditions. These errors are caused by physical and natural conditions that vary depending on the circumstance. Some examples include:</a:t>
            </a:r>
          </a:p>
          <a:p>
            <a:pPr lvl="0"/>
            <a:r>
              <a:rPr lang="en-CA" sz="1600" dirty="0"/>
              <a:t>Incorrect prism setting on total </a:t>
            </a:r>
            <a:r>
              <a:rPr lang="en-CA" sz="1600" dirty="0" smtClean="0"/>
              <a:t>station, Curvature </a:t>
            </a:r>
            <a:r>
              <a:rPr lang="en-CA" sz="1600" dirty="0"/>
              <a:t>and </a:t>
            </a:r>
            <a:r>
              <a:rPr lang="en-CA" sz="1600" dirty="0" smtClean="0"/>
              <a:t>refraction and</a:t>
            </a:r>
            <a:r>
              <a:rPr lang="en-CA" sz="1600" dirty="0"/>
              <a:t> </a:t>
            </a:r>
            <a:r>
              <a:rPr lang="en-CA" sz="1600" dirty="0" smtClean="0"/>
              <a:t>Incorrect </a:t>
            </a:r>
            <a:r>
              <a:rPr lang="en-CA" sz="1600" dirty="0"/>
              <a:t>length of a level rod</a:t>
            </a:r>
            <a:r>
              <a:rPr lang="en-CA" sz="1600" dirty="0" smtClean="0"/>
              <a:t>.</a:t>
            </a:r>
          </a:p>
          <a:p>
            <a:pPr lvl="0"/>
            <a:endParaRPr lang="en-CA" sz="1600" dirty="0"/>
          </a:p>
          <a:p>
            <a:pPr marL="285750" indent="-285750">
              <a:buFont typeface="Arial" pitchFamily="34" charset="0"/>
              <a:buChar char="•"/>
            </a:pPr>
            <a:r>
              <a:rPr lang="en-US" sz="1600" dirty="0"/>
              <a:t>RANDOM ERRORS:</a:t>
            </a:r>
            <a:endParaRPr lang="en-CA" sz="1600" dirty="0"/>
          </a:p>
          <a:p>
            <a:r>
              <a:rPr lang="en-US" sz="1600" dirty="0"/>
              <a:t>A random error is an error that does not follow any fixed relation to the circumstances of the observation</a:t>
            </a:r>
            <a:r>
              <a:rPr lang="en-US" sz="1600" dirty="0" smtClean="0"/>
              <a:t>.</a:t>
            </a:r>
          </a:p>
          <a:p>
            <a:r>
              <a:rPr lang="en-US" sz="1600" dirty="0" smtClean="0"/>
              <a:t> </a:t>
            </a:r>
            <a:endParaRPr lang="en-CA" sz="1600" dirty="0"/>
          </a:p>
          <a:p>
            <a:pPr marL="285750" indent="-285750">
              <a:buFont typeface="Arial" pitchFamily="34" charset="0"/>
              <a:buChar char="•"/>
            </a:pPr>
            <a:r>
              <a:rPr lang="en-US" sz="1600" dirty="0"/>
              <a:t>HUMAN ERRORS:</a:t>
            </a:r>
            <a:endParaRPr lang="en-CA" sz="1600" dirty="0"/>
          </a:p>
          <a:p>
            <a:r>
              <a:rPr lang="en-US" sz="1600" dirty="0"/>
              <a:t>Human errors are caused by errors the observer makes during surveying process</a:t>
            </a:r>
            <a:r>
              <a:rPr lang="en-US" sz="1600" dirty="0" smtClean="0"/>
              <a:t>.</a:t>
            </a:r>
          </a:p>
          <a:p>
            <a:endParaRPr lang="en-CA" sz="1600" dirty="0"/>
          </a:p>
          <a:p>
            <a:pPr marL="285750" indent="-285750">
              <a:buFont typeface="Arial" pitchFamily="34" charset="0"/>
              <a:buChar char="•"/>
            </a:pPr>
            <a:r>
              <a:rPr lang="en-CA" sz="1600" dirty="0"/>
              <a:t>INSTRUMENT ERRORS:</a:t>
            </a:r>
          </a:p>
          <a:p>
            <a:r>
              <a:rPr lang="en-CA" sz="1600" dirty="0"/>
              <a:t>Instrument errors are caused by imperfections in the design and construction of the surveying equipment. Some of these errors include:</a:t>
            </a:r>
          </a:p>
          <a:p>
            <a:pPr lvl="0"/>
            <a:r>
              <a:rPr lang="en-CA" sz="1600" dirty="0"/>
              <a:t>Calibration of the total </a:t>
            </a:r>
            <a:r>
              <a:rPr lang="en-CA" sz="1600" dirty="0" smtClean="0"/>
              <a:t>station and Laser </a:t>
            </a:r>
            <a:r>
              <a:rPr lang="en-CA" sz="1600" dirty="0"/>
              <a:t>leveling error</a:t>
            </a:r>
            <a:r>
              <a:rPr lang="en-CA" sz="1600" dirty="0" smtClean="0"/>
              <a:t>.</a:t>
            </a:r>
          </a:p>
          <a:p>
            <a:pPr lvl="0"/>
            <a:endParaRPr lang="en-CA" sz="1600" dirty="0"/>
          </a:p>
          <a:p>
            <a:pPr marL="285750" indent="-285750">
              <a:buFont typeface="Arial" pitchFamily="34" charset="0"/>
              <a:buChar char="•"/>
            </a:pPr>
            <a:r>
              <a:rPr lang="en-US" sz="1600" dirty="0"/>
              <a:t>CALCULATION ERRORS:</a:t>
            </a:r>
            <a:endParaRPr lang="en-CA" sz="1600" dirty="0"/>
          </a:p>
          <a:p>
            <a:r>
              <a:rPr lang="en-US" sz="1600" dirty="0"/>
              <a:t>Calculation errors occur during the adjustment process of surveying. These errors </a:t>
            </a:r>
            <a:r>
              <a:rPr lang="en-US" sz="1600" dirty="0" smtClean="0"/>
              <a:t>include:</a:t>
            </a:r>
            <a:r>
              <a:rPr lang="en-CA" sz="1600" dirty="0"/>
              <a:t> </a:t>
            </a:r>
            <a:r>
              <a:rPr lang="en-CA" sz="1600" dirty="0" err="1" smtClean="0"/>
              <a:t>Misclosure</a:t>
            </a:r>
            <a:r>
              <a:rPr lang="en-CA" sz="1600" dirty="0" smtClean="0"/>
              <a:t> </a:t>
            </a:r>
            <a:r>
              <a:rPr lang="en-CA" sz="1600" dirty="0"/>
              <a:t>calculation errors (angular and linear)</a:t>
            </a:r>
          </a:p>
        </p:txBody>
      </p:sp>
    </p:spTree>
    <p:extLst>
      <p:ext uri="{BB962C8B-B14F-4D97-AF65-F5344CB8AC3E}">
        <p14:creationId xmlns:p14="http://schemas.microsoft.com/office/powerpoint/2010/main" val="429057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endParaRPr lang="en-CA" dirty="0"/>
          </a:p>
        </p:txBody>
      </p:sp>
      <p:sp>
        <p:nvSpPr>
          <p:cNvPr id="4" name="TextBox 3"/>
          <p:cNvSpPr txBox="1"/>
          <p:nvPr/>
        </p:nvSpPr>
        <p:spPr>
          <a:xfrm>
            <a:off x="1619672" y="1628800"/>
            <a:ext cx="5256584" cy="4524315"/>
          </a:xfrm>
          <a:prstGeom prst="rect">
            <a:avLst/>
          </a:prstGeom>
          <a:noFill/>
        </p:spPr>
        <p:txBody>
          <a:bodyPr wrap="square" rtlCol="0">
            <a:spAutoFit/>
          </a:bodyPr>
          <a:lstStyle/>
          <a:p>
            <a:pPr lvl="0"/>
            <a:r>
              <a:rPr lang="en-CA" u="sng" dirty="0">
                <a:solidFill>
                  <a:srgbClr val="FFFF00"/>
                </a:solidFill>
                <a:hlinkClick r:id="rId2"/>
              </a:rPr>
              <a:t>http://www.engr.mun.ca/~sitotaw/Site/Fall2007_files/TP_Manual_CloseTravers-ENGI3703.pdf</a:t>
            </a:r>
            <a:endParaRPr lang="en-CA" u="sng" dirty="0">
              <a:solidFill>
                <a:srgbClr val="FFFF00"/>
              </a:solidFill>
            </a:endParaRPr>
          </a:p>
          <a:p>
            <a:pPr lvl="0"/>
            <a:r>
              <a:rPr lang="en-CA" u="sng" dirty="0">
                <a:solidFill>
                  <a:srgbClr val="FFFF00"/>
                </a:solidFill>
                <a:hlinkClick r:id="rId3"/>
              </a:rPr>
              <a:t>http://engineeringtraining.tpub.com/14069/css/14069_463.htm</a:t>
            </a:r>
            <a:endParaRPr lang="en-CA" u="sng" dirty="0">
              <a:solidFill>
                <a:srgbClr val="FFFF00"/>
              </a:solidFill>
            </a:endParaRPr>
          </a:p>
          <a:p>
            <a:pPr lvl="0"/>
            <a:r>
              <a:rPr lang="en-CA" u="sng" dirty="0">
                <a:solidFill>
                  <a:srgbClr val="FFFF00"/>
                </a:solidFill>
                <a:hlinkClick r:id="rId4"/>
              </a:rPr>
              <a:t>http://www.firefightermath.org/index.php?option=com_content&amp;view=article&amp;id=58&amp;Itemid=72</a:t>
            </a:r>
            <a:endParaRPr lang="en-CA" u="sng" dirty="0">
              <a:solidFill>
                <a:srgbClr val="FFFF00"/>
              </a:solidFill>
            </a:endParaRPr>
          </a:p>
          <a:p>
            <a:pPr lvl="0"/>
            <a:r>
              <a:rPr lang="en-CA" u="sng" dirty="0">
                <a:solidFill>
                  <a:srgbClr val="FFFF00"/>
                </a:solidFill>
                <a:hlinkClick r:id="rId5"/>
              </a:rPr>
              <a:t>http://www.globalsecurity.org/military/library/policy/army/fm/3-34-331/ch6.htm</a:t>
            </a:r>
            <a:endParaRPr lang="en-CA" u="sng" dirty="0">
              <a:solidFill>
                <a:srgbClr val="FFFF00"/>
              </a:solidFill>
            </a:endParaRPr>
          </a:p>
          <a:p>
            <a:pPr lvl="0"/>
            <a:r>
              <a:rPr lang="en-CA" u="sng" dirty="0">
                <a:solidFill>
                  <a:srgbClr val="FFFF00"/>
                </a:solidFill>
                <a:hlinkClick r:id="rId6"/>
              </a:rPr>
              <a:t>http://classof1.com/homework_answers/civil_engineering/traverse_surveying/</a:t>
            </a:r>
            <a:endParaRPr lang="en-CA" u="sng" dirty="0">
              <a:solidFill>
                <a:srgbClr val="FFFF00"/>
              </a:solidFill>
            </a:endParaRPr>
          </a:p>
          <a:p>
            <a:pPr lvl="0"/>
            <a:r>
              <a:rPr lang="en-CA" u="sng" dirty="0">
                <a:solidFill>
                  <a:srgbClr val="FFFF00"/>
                </a:solidFill>
                <a:hlinkClick r:id="rId7"/>
              </a:rPr>
              <a:t>www.globalsecurity.org</a:t>
            </a:r>
            <a:r>
              <a:rPr lang="en-CA" u="sng" dirty="0">
                <a:solidFill>
                  <a:srgbClr val="FFFF00"/>
                </a:solidFill>
              </a:rPr>
              <a:t> </a:t>
            </a:r>
          </a:p>
          <a:p>
            <a:pPr lvl="0"/>
            <a:r>
              <a:rPr lang="en-US" u="sng" dirty="0">
                <a:solidFill>
                  <a:srgbClr val="FFFF00"/>
                </a:solidFill>
                <a:hlinkClick r:id="rId8"/>
              </a:rPr>
              <a:t>http://www.floridageomatics.com/publications/gfl/chapter-three.htm</a:t>
            </a:r>
            <a:endParaRPr lang="en-CA" u="sng" dirty="0">
              <a:solidFill>
                <a:srgbClr val="FFFF00"/>
              </a:solidFill>
            </a:endParaRPr>
          </a:p>
          <a:p>
            <a:pPr lvl="0"/>
            <a:r>
              <a:rPr lang="en-US" u="sng" dirty="0">
                <a:solidFill>
                  <a:srgbClr val="FFFF00"/>
                </a:solidFill>
                <a:hlinkClick r:id="rId9"/>
              </a:rPr>
              <a:t>http://www.oc.nps.edu/oc2902w/geodesy/geolay/gfl84b_a.htm</a:t>
            </a:r>
            <a:endParaRPr lang="en-CA" u="sng" dirty="0">
              <a:solidFill>
                <a:srgbClr val="FFFF00"/>
              </a:solidFill>
            </a:endParaRPr>
          </a:p>
          <a:p>
            <a:r>
              <a:rPr lang="en-US" dirty="0"/>
              <a:t> </a:t>
            </a:r>
            <a:endParaRPr lang="en-CA" dirty="0"/>
          </a:p>
        </p:txBody>
      </p:sp>
    </p:spTree>
    <p:extLst>
      <p:ext uri="{BB962C8B-B14F-4D97-AF65-F5344CB8AC3E}">
        <p14:creationId xmlns:p14="http://schemas.microsoft.com/office/powerpoint/2010/main" val="3788478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620688"/>
            <a:ext cx="4677004"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Traversing</a:t>
            </a:r>
            <a:endParaRPr lang="en-US" sz="6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611560" y="2132856"/>
            <a:ext cx="7920880" cy="4647426"/>
          </a:xfrm>
          <a:prstGeom prst="rect">
            <a:avLst/>
          </a:prstGeom>
          <a:noFill/>
        </p:spPr>
        <p:txBody>
          <a:bodyPr wrap="square" rtlCol="0">
            <a:spAutoFit/>
          </a:bodyPr>
          <a:lstStyle/>
          <a:p>
            <a:r>
              <a:rPr lang="en-CA" sz="3200" b="1" dirty="0" smtClean="0"/>
              <a:t>Definition</a:t>
            </a:r>
            <a:r>
              <a:rPr lang="en-CA" sz="3200" dirty="0" smtClean="0"/>
              <a:t>: </a:t>
            </a:r>
          </a:p>
          <a:p>
            <a:pPr marL="457200" indent="-457200">
              <a:buFont typeface="Arial" pitchFamily="34" charset="0"/>
              <a:buChar char="•"/>
            </a:pPr>
            <a:r>
              <a:rPr lang="en-CA" sz="2800" dirty="0" smtClean="0"/>
              <a:t>A  traverse is a series of consecutive lines whose lengths and directions have been measured.</a:t>
            </a:r>
          </a:p>
          <a:p>
            <a:pPr marL="457200" indent="-457200">
              <a:buFont typeface="Arial" pitchFamily="34" charset="0"/>
              <a:buChar char="•"/>
            </a:pPr>
            <a:endParaRPr lang="en-CA" sz="2800" dirty="0"/>
          </a:p>
          <a:p>
            <a:r>
              <a:rPr lang="en-CA" sz="3200" b="1" dirty="0" smtClean="0"/>
              <a:t>Why do we use traverses?</a:t>
            </a:r>
          </a:p>
          <a:p>
            <a:pPr marL="457200" indent="-457200">
              <a:buFont typeface="Arial" pitchFamily="34" charset="0"/>
              <a:buChar char="•"/>
            </a:pPr>
            <a:r>
              <a:rPr lang="en-CA" sz="2800" dirty="0" smtClean="0"/>
              <a:t>The purpose of establishing a traverse is to extend the horizontal control. These surveys usually begin with one given vertical and two horizontal controls. Although you may need more depending on the size of the project.  </a:t>
            </a:r>
          </a:p>
          <a:p>
            <a:pPr marL="285750" indent="-285750">
              <a:buFont typeface="Arial" pitchFamily="34" charset="0"/>
              <a:buChar char="•"/>
            </a:pPr>
            <a:endParaRPr lang="en-CA" dirty="0" smtClean="0"/>
          </a:p>
          <a:p>
            <a:endParaRPr lang="en-CA" dirty="0"/>
          </a:p>
        </p:txBody>
      </p:sp>
    </p:spTree>
    <p:extLst>
      <p:ext uri="{BB962C8B-B14F-4D97-AF65-F5344CB8AC3E}">
        <p14:creationId xmlns:p14="http://schemas.microsoft.com/office/powerpoint/2010/main" val="129694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05" y="980728"/>
            <a:ext cx="8043549"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F200"/>
                    </a:gs>
                    <a:gs pos="45000">
                      <a:srgbClr val="FF7A00"/>
                    </a:gs>
                    <a:gs pos="70000">
                      <a:srgbClr val="FF0300"/>
                    </a:gs>
                    <a:gs pos="100000">
                      <a:srgbClr val="4D0808"/>
                    </a:gs>
                  </a:gsLst>
                  <a:lin ang="5400000" scaled="0"/>
                </a:gradFill>
              </a:rPr>
              <a:t>Closed and Open Traversing </a:t>
            </a:r>
            <a:endParaRPr lang="en-US" sz="5400" b="1" cap="none" spc="0" dirty="0">
              <a:ln w="10541" cmpd="sng">
                <a:solidFill>
                  <a:schemeClr val="accent1">
                    <a:shade val="88000"/>
                    <a:satMod val="110000"/>
                  </a:schemeClr>
                </a:solidFill>
                <a:prstDash val="solid"/>
              </a:ln>
              <a:gradFill>
                <a:gsLst>
                  <a:gs pos="0">
                    <a:srgbClr val="FFF200"/>
                  </a:gs>
                  <a:gs pos="45000">
                    <a:srgbClr val="FF7A00"/>
                  </a:gs>
                  <a:gs pos="70000">
                    <a:srgbClr val="FF0300"/>
                  </a:gs>
                  <a:gs pos="100000">
                    <a:srgbClr val="4D0808"/>
                  </a:gs>
                </a:gsLst>
                <a:lin ang="5400000" scaled="0"/>
              </a:gradFill>
              <a:effectLst/>
            </a:endParaRPr>
          </a:p>
        </p:txBody>
      </p:sp>
      <p:sp>
        <p:nvSpPr>
          <p:cNvPr id="5" name="TextBox 4"/>
          <p:cNvSpPr txBox="1"/>
          <p:nvPr/>
        </p:nvSpPr>
        <p:spPr>
          <a:xfrm>
            <a:off x="669000" y="2425436"/>
            <a:ext cx="7215368" cy="4185761"/>
          </a:xfrm>
          <a:prstGeom prst="rect">
            <a:avLst/>
          </a:prstGeom>
          <a:noFill/>
        </p:spPr>
        <p:txBody>
          <a:bodyPr wrap="square" rtlCol="0">
            <a:spAutoFit/>
          </a:bodyPr>
          <a:lstStyle/>
          <a:p>
            <a:r>
              <a:rPr lang="en-CA" sz="2800" dirty="0" smtClean="0"/>
              <a:t>What is a closed traverses</a:t>
            </a:r>
            <a:r>
              <a:rPr lang="en-CA" dirty="0"/>
              <a:t> </a:t>
            </a:r>
            <a:r>
              <a:rPr lang="en-CA" sz="2800" dirty="0"/>
              <a:t>?</a:t>
            </a:r>
            <a:endParaRPr lang="en-CA" sz="2800" dirty="0" smtClean="0"/>
          </a:p>
          <a:p>
            <a:endParaRPr lang="en-CA" dirty="0"/>
          </a:p>
          <a:p>
            <a:r>
              <a:rPr lang="en-CA" sz="3200" dirty="0" smtClean="0"/>
              <a:t>Closed Traverse: </a:t>
            </a:r>
          </a:p>
          <a:p>
            <a:pPr marL="342900" indent="-342900">
              <a:buFont typeface="Arial" pitchFamily="34" charset="0"/>
              <a:buChar char="•"/>
            </a:pPr>
            <a:r>
              <a:rPr lang="en-CA" sz="2800" dirty="0" smtClean="0"/>
              <a:t>A closed traverse is one that starts and ends at known points and directions, whether the shape is closed or not.</a:t>
            </a:r>
          </a:p>
          <a:p>
            <a:pPr marL="342900" indent="-342900">
              <a:buFont typeface="Arial" pitchFamily="34" charset="0"/>
              <a:buChar char="•"/>
            </a:pPr>
            <a:r>
              <a:rPr lang="en-CA" sz="2800" dirty="0" smtClean="0"/>
              <a:t>A closed traverse can be a polygon (closed shape) or link ( closed geometrically but open shape)   </a:t>
            </a:r>
          </a:p>
          <a:p>
            <a:endParaRPr lang="en-CA" sz="2400" dirty="0"/>
          </a:p>
          <a:p>
            <a:r>
              <a:rPr lang="en-CA" sz="2400" dirty="0" smtClean="0"/>
              <a:t> </a:t>
            </a:r>
            <a:endParaRPr lang="en-CA" sz="2400" dirty="0"/>
          </a:p>
        </p:txBody>
      </p:sp>
    </p:spTree>
    <p:extLst>
      <p:ext uri="{BB962C8B-B14F-4D97-AF65-F5344CB8AC3E}">
        <p14:creationId xmlns:p14="http://schemas.microsoft.com/office/powerpoint/2010/main" val="225043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cott\AppData\Local\Temp\WPDNSE\{00000002-0000-0000-0200-000000000000}\IMG_05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47144" y="-409491"/>
            <a:ext cx="6567945" cy="7946665"/>
          </a:xfrm>
          <a:prstGeom prst="rect">
            <a:avLst/>
          </a:prstGeom>
          <a:solidFill>
            <a:schemeClr val="bg1"/>
          </a:solidFill>
        </p:spPr>
      </p:pic>
      <p:sp>
        <p:nvSpPr>
          <p:cNvPr id="6" name="Rectangle 5"/>
          <p:cNvSpPr/>
          <p:nvPr/>
        </p:nvSpPr>
        <p:spPr>
          <a:xfrm>
            <a:off x="592965" y="232515"/>
            <a:ext cx="8076301" cy="1015663"/>
          </a:xfrm>
          <a:prstGeom prst="rect">
            <a:avLst/>
          </a:prstGeom>
          <a:solidFill>
            <a:schemeClr val="bg1"/>
          </a:solidFill>
          <a:ln>
            <a:solidFill>
              <a:schemeClr val="bg1"/>
            </a:solidFill>
          </a:ln>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000" b="1" cap="none" spc="0" dirty="0" smtClean="0">
                <a:ln w="50800"/>
                <a:gradFill>
                  <a:gsLst>
                    <a:gs pos="0">
                      <a:srgbClr val="FFF200"/>
                    </a:gs>
                    <a:gs pos="45000">
                      <a:srgbClr val="FF7A00"/>
                    </a:gs>
                    <a:gs pos="70000">
                      <a:srgbClr val="FF0300"/>
                    </a:gs>
                    <a:gs pos="100000">
                      <a:srgbClr val="4D0808"/>
                    </a:gs>
                  </a:gsLst>
                  <a:lin ang="5400000" scaled="0"/>
                </a:gradFill>
                <a:effectLst/>
              </a:rPr>
              <a:t>Closed Traverses</a:t>
            </a:r>
            <a:endParaRPr lang="en-US" sz="6000" b="1" cap="none" spc="0" dirty="0">
              <a:ln w="50800"/>
              <a:gradFill>
                <a:gsLst>
                  <a:gs pos="0">
                    <a:srgbClr val="FFF200"/>
                  </a:gs>
                  <a:gs pos="45000">
                    <a:srgbClr val="FF7A00"/>
                  </a:gs>
                  <a:gs pos="70000">
                    <a:srgbClr val="FF0300"/>
                  </a:gs>
                  <a:gs pos="100000">
                    <a:srgbClr val="4D0808"/>
                  </a:gs>
                </a:gsLst>
                <a:lin ang="5400000" scaled="0"/>
              </a:gradFill>
              <a:effectLst/>
            </a:endParaRPr>
          </a:p>
        </p:txBody>
      </p:sp>
    </p:spTree>
    <p:extLst>
      <p:ext uri="{BB962C8B-B14F-4D97-AF65-F5344CB8AC3E}">
        <p14:creationId xmlns:p14="http://schemas.microsoft.com/office/powerpoint/2010/main" val="275724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260648"/>
            <a:ext cx="7772400" cy="1470025"/>
          </a:xfrm>
        </p:spPr>
        <p:txBody>
          <a:bodyPr/>
          <a:lstStyle/>
          <a:p>
            <a:r>
              <a:rPr lang="en-US" sz="5400" b="1" cap="none" spc="0" dirty="0" smtClean="0">
                <a:ln w="50800"/>
                <a:gradFill>
                  <a:gsLst>
                    <a:gs pos="0">
                      <a:srgbClr val="FFF200"/>
                    </a:gs>
                    <a:gs pos="45000">
                      <a:srgbClr val="FF7A00"/>
                    </a:gs>
                    <a:gs pos="70000">
                      <a:srgbClr val="FF0300"/>
                    </a:gs>
                    <a:gs pos="100000">
                      <a:srgbClr val="4D0808"/>
                    </a:gs>
                  </a:gsLst>
                  <a:lin ang="5400000" scaled="0"/>
                </a:gradFill>
              </a:rPr>
              <a:t>Open </a:t>
            </a:r>
            <a:r>
              <a:rPr lang="en-US" sz="5400" b="1" cap="none" spc="0" dirty="0">
                <a:ln w="50800"/>
                <a:gradFill>
                  <a:gsLst>
                    <a:gs pos="0">
                      <a:srgbClr val="FFF200"/>
                    </a:gs>
                    <a:gs pos="45000">
                      <a:srgbClr val="FF7A00"/>
                    </a:gs>
                    <a:gs pos="70000">
                      <a:srgbClr val="FF0300"/>
                    </a:gs>
                    <a:gs pos="100000">
                      <a:srgbClr val="4D0808"/>
                    </a:gs>
                  </a:gsLst>
                  <a:lin ang="5400000" scaled="0"/>
                </a:gradFill>
              </a:rPr>
              <a:t>Traverses</a:t>
            </a:r>
            <a:r>
              <a:rPr lang="en-US" b="1" cap="none" spc="0" dirty="0">
                <a:ln w="50800"/>
                <a:gradFill>
                  <a:gsLst>
                    <a:gs pos="0">
                      <a:srgbClr val="FFF200"/>
                    </a:gs>
                    <a:gs pos="45000">
                      <a:srgbClr val="FF7A00"/>
                    </a:gs>
                    <a:gs pos="70000">
                      <a:srgbClr val="FF0300"/>
                    </a:gs>
                    <a:gs pos="100000">
                      <a:srgbClr val="4D0808"/>
                    </a:gs>
                  </a:gsLst>
                  <a:lin ang="5400000" scaled="0"/>
                </a:gradFill>
              </a:rPr>
              <a:t/>
            </a:r>
            <a:br>
              <a:rPr lang="en-US" b="1" cap="none" spc="0" dirty="0">
                <a:ln w="50800"/>
                <a:gradFill>
                  <a:gsLst>
                    <a:gs pos="0">
                      <a:srgbClr val="FFF200"/>
                    </a:gs>
                    <a:gs pos="45000">
                      <a:srgbClr val="FF7A00"/>
                    </a:gs>
                    <a:gs pos="70000">
                      <a:srgbClr val="FF0300"/>
                    </a:gs>
                    <a:gs pos="100000">
                      <a:srgbClr val="4D0808"/>
                    </a:gs>
                  </a:gsLst>
                  <a:lin ang="5400000" scaled="0"/>
                </a:gradFill>
              </a:rPr>
            </a:br>
            <a:endParaRPr lang="en-CA" dirty="0"/>
          </a:p>
        </p:txBody>
      </p:sp>
      <p:sp>
        <p:nvSpPr>
          <p:cNvPr id="5" name="TextBox 4"/>
          <p:cNvSpPr txBox="1"/>
          <p:nvPr/>
        </p:nvSpPr>
        <p:spPr>
          <a:xfrm>
            <a:off x="733872" y="1628800"/>
            <a:ext cx="7582544" cy="3416320"/>
          </a:xfrm>
          <a:prstGeom prst="rect">
            <a:avLst/>
          </a:prstGeom>
          <a:noFill/>
        </p:spPr>
        <p:txBody>
          <a:bodyPr wrap="square" rtlCol="0">
            <a:spAutoFit/>
          </a:bodyPr>
          <a:lstStyle/>
          <a:p>
            <a:pPr marL="342900" indent="-342900">
              <a:buFont typeface="Arial" pitchFamily="34" charset="0"/>
              <a:buChar char="•"/>
            </a:pPr>
            <a:r>
              <a:rPr lang="en-US" sz="2400" dirty="0"/>
              <a:t>Open traversing starts with a known pre-determined point already determined with respect to a horizontal datum, and end at an unknown horizontal position further down the line. Thus open traverses end without closing the loop and are geometrically and mathematically </a:t>
            </a:r>
            <a:r>
              <a:rPr lang="en-US" sz="2400" dirty="0" smtClean="0"/>
              <a:t>open.</a:t>
            </a:r>
          </a:p>
          <a:p>
            <a:pPr marL="342900" indent="-342900">
              <a:buFont typeface="Arial" pitchFamily="34" charset="0"/>
              <a:buChar char="•"/>
            </a:pPr>
            <a:endParaRPr lang="en-US" sz="2400" dirty="0" smtClean="0"/>
          </a:p>
          <a:p>
            <a:pPr marL="342900" indent="-342900">
              <a:buFont typeface="Arial" pitchFamily="34" charset="0"/>
              <a:buChar char="•"/>
            </a:pPr>
            <a:r>
              <a:rPr lang="en-US" sz="2400" dirty="0"/>
              <a:t>Open traverses are typically used for plotting a strip of land which will be used to plan a route in road construction</a:t>
            </a:r>
            <a:r>
              <a:rPr lang="en-US" sz="2400" dirty="0" smtClean="0"/>
              <a:t> </a:t>
            </a:r>
            <a:endParaRPr lang="en-CA" sz="2400" dirty="0"/>
          </a:p>
          <a:p>
            <a:endParaRPr lang="en-CA" sz="2400" dirty="0"/>
          </a:p>
        </p:txBody>
      </p:sp>
    </p:spTree>
    <p:extLst>
      <p:ext uri="{BB962C8B-B14F-4D97-AF65-F5344CB8AC3E}">
        <p14:creationId xmlns:p14="http://schemas.microsoft.com/office/powerpoint/2010/main" val="224022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cott\AppData\Local\Temp\WPDNSE\{00000002-0000-0000-0200-000000000000}\IMG_053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28" r="48708"/>
          <a:stretch/>
        </p:blipFill>
        <p:spPr bwMode="auto">
          <a:xfrm rot="5400000">
            <a:off x="2298506" y="165751"/>
            <a:ext cx="4588444" cy="82346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6004" y="692696"/>
            <a:ext cx="662489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rgbClr val="FFC000"/>
                </a:solidFill>
                <a:effectLst>
                  <a:outerShdw blurRad="50800" dist="38100" dir="5400000" algn="t" rotWithShape="0">
                    <a:prstClr val="black">
                      <a:alpha val="40000"/>
                    </a:prstClr>
                  </a:outerShdw>
                </a:effectLst>
              </a:rPr>
              <a:t>Open Traverse Example</a:t>
            </a:r>
            <a:endParaRPr lang="en-US" sz="5400" b="1" cap="none" spc="0" dirty="0">
              <a:ln w="50800"/>
              <a:solidFill>
                <a:srgbClr val="FFC000"/>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50207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7924800" cy="652934"/>
          </a:xfrm>
        </p:spPr>
        <p:txBody>
          <a:bodyPr/>
          <a:lstStyle/>
          <a:p>
            <a:r>
              <a:rPr lang="en-CA" dirty="0" smtClean="0"/>
              <a:t>            Traversing Stations and pins</a:t>
            </a:r>
            <a:endParaRPr lang="en-CA" dirty="0"/>
          </a:p>
        </p:txBody>
      </p:sp>
      <p:sp>
        <p:nvSpPr>
          <p:cNvPr id="5" name="TextBox 4"/>
          <p:cNvSpPr txBox="1"/>
          <p:nvPr/>
        </p:nvSpPr>
        <p:spPr>
          <a:xfrm>
            <a:off x="611560" y="1844824"/>
            <a:ext cx="6984776" cy="2308324"/>
          </a:xfrm>
          <a:prstGeom prst="rect">
            <a:avLst/>
          </a:prstGeom>
          <a:noFill/>
        </p:spPr>
        <p:txBody>
          <a:bodyPr wrap="square" rtlCol="0">
            <a:spAutoFit/>
          </a:bodyPr>
          <a:lstStyle/>
          <a:p>
            <a:pPr marL="285750" indent="-285750">
              <a:buFont typeface="Arial" pitchFamily="34" charset="0"/>
              <a:buChar char="•"/>
            </a:pPr>
            <a:r>
              <a:rPr lang="en-US" dirty="0" smtClean="0"/>
              <a:t>Traversing stations are chosen in safe and easy to access locations</a:t>
            </a:r>
          </a:p>
          <a:p>
            <a:pPr marL="285750" indent="-285750">
              <a:buFont typeface="Arial" pitchFamily="34" charset="0"/>
              <a:buChar char="•"/>
            </a:pPr>
            <a:endParaRPr lang="en-US" dirty="0" smtClean="0"/>
          </a:p>
          <a:p>
            <a:pPr marL="285750" indent="-285750">
              <a:buFont typeface="Arial" pitchFamily="34" charset="0"/>
              <a:buChar char="•"/>
            </a:pPr>
            <a:r>
              <a:rPr lang="en-US" dirty="0" smtClean="0"/>
              <a:t>Lines should be as long as possible to reduce errors. </a:t>
            </a:r>
          </a:p>
          <a:p>
            <a:pPr marL="285750" indent="-285750">
              <a:buFont typeface="Arial" pitchFamily="34" charset="0"/>
              <a:buChar char="•"/>
            </a:pPr>
            <a:endParaRPr lang="en-US" dirty="0"/>
          </a:p>
          <a:p>
            <a:pPr marL="285750" indent="-285750">
              <a:buFont typeface="Arial" pitchFamily="34" charset="0"/>
              <a:buChar char="•"/>
            </a:pPr>
            <a:r>
              <a:rPr lang="en-US" dirty="0" smtClean="0"/>
              <a:t>Bench marks are used to help establish the traverse.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CA" dirty="0"/>
          </a:p>
        </p:txBody>
      </p:sp>
      <p:pic>
        <p:nvPicPr>
          <p:cNvPr id="1026" name="Picture 2" descr="http://t2.gstatic.com/images?q=tbn:ANd9GcTN1bw5A39XjXHR6C_reuWUX4USXZSOBtPbRtSyAKdFb27fT9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2088232"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RBcpFiYMlNZkHTKkG2GCasOsNOoafRmSQwrueL5ck2fFhZ2B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45023"/>
            <a:ext cx="2592288" cy="268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1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0688"/>
            <a:ext cx="80245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Traversing by Interior Angles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899592" y="2420888"/>
            <a:ext cx="6552728" cy="1477328"/>
          </a:xfrm>
          <a:prstGeom prst="rect">
            <a:avLst/>
          </a:prstGeom>
          <a:noFill/>
        </p:spPr>
        <p:txBody>
          <a:bodyPr wrap="square" rtlCol="0">
            <a:spAutoFit/>
          </a:bodyPr>
          <a:lstStyle/>
          <a:p>
            <a:pPr marL="285750" indent="-285750">
              <a:buFont typeface="Arial" pitchFamily="34" charset="0"/>
              <a:buChar char="•"/>
            </a:pPr>
            <a:r>
              <a:rPr lang="en-US" dirty="0" smtClean="0"/>
              <a:t>All internal angles and all horizontal distances are measured.</a:t>
            </a:r>
          </a:p>
          <a:p>
            <a:pPr marL="285750" indent="-285750">
              <a:buFont typeface="Arial" pitchFamily="34" charset="0"/>
              <a:buChar char="•"/>
            </a:pPr>
            <a:endParaRPr lang="en-US" dirty="0"/>
          </a:p>
          <a:p>
            <a:pPr marL="285750" indent="-285750">
              <a:buFont typeface="Arial" pitchFamily="34" charset="0"/>
              <a:buChar char="•"/>
            </a:pPr>
            <a:r>
              <a:rPr lang="en-US" dirty="0" smtClean="0"/>
              <a:t>Each angle is measured in direct and reverse mode</a:t>
            </a:r>
          </a:p>
          <a:p>
            <a:pPr marL="285750" indent="-285750">
              <a:buFont typeface="Arial" pitchFamily="34" charset="0"/>
              <a:buChar char="•"/>
            </a:pPr>
            <a:endParaRPr lang="en-US" dirty="0"/>
          </a:p>
          <a:p>
            <a:pPr marL="285750" indent="-285750">
              <a:buFont typeface="Arial" pitchFamily="34" charset="0"/>
              <a:buChar char="•"/>
            </a:pPr>
            <a:r>
              <a:rPr lang="en-US" dirty="0" smtClean="0"/>
              <a:t>A line of known direction should either be given or assumed.  </a:t>
            </a:r>
            <a:endParaRPr lang="en-CA" dirty="0"/>
          </a:p>
        </p:txBody>
      </p:sp>
      <p:pic>
        <p:nvPicPr>
          <p:cNvPr id="2052" name="Picture 4" descr="http://www.globalsecurity.org/military/library/policy/army/fm/3-34-331/ch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65104"/>
            <a:ext cx="4032448" cy="229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10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7286" y="764704"/>
            <a:ext cx="6761082" cy="2554545"/>
          </a:xfrm>
          <a:prstGeom prst="rect">
            <a:avLst/>
          </a:prstGeom>
          <a:noFill/>
        </p:spPr>
        <p:txBody>
          <a:bodyPr wrap="none" lIns="91440" tIns="45720" rIns="91440" bIns="45720">
            <a:spAutoFit/>
          </a:bodyPr>
          <a:lstStyle/>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Traversing </a:t>
            </a:r>
          </a:p>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Calculations</a:t>
            </a:r>
            <a:endParaRPr lang="en-U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89552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TotalTime>
  <Words>604</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Narrow</vt:lpstr>
      <vt:lpstr>Horizon</vt:lpstr>
      <vt:lpstr>PowerPoint Presentation</vt:lpstr>
      <vt:lpstr>PowerPoint Presentation</vt:lpstr>
      <vt:lpstr>PowerPoint Presentation</vt:lpstr>
      <vt:lpstr>PowerPoint Presentation</vt:lpstr>
      <vt:lpstr>Open Traverses </vt:lpstr>
      <vt:lpstr>PowerPoint Presentation</vt:lpstr>
      <vt:lpstr>            Traversing Stations and pins</vt:lpstr>
      <vt:lpstr>PowerPoint Presentation</vt:lpstr>
      <vt:lpstr>PowerPoint Presentation</vt:lpstr>
      <vt:lpstr>PowerPoint Presentation</vt:lpstr>
      <vt:lpstr>Traverse Area calculation</vt:lpstr>
      <vt:lpstr>                 Errors in traversing</vt:lpstr>
      <vt:lpstr>                           References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Hunt</dc:creator>
  <cp:lastModifiedBy>ouda</cp:lastModifiedBy>
  <cp:revision>25</cp:revision>
  <cp:lastPrinted>2012-04-20T17:13:21Z</cp:lastPrinted>
  <dcterms:created xsi:type="dcterms:W3CDTF">2012-04-20T13:52:17Z</dcterms:created>
  <dcterms:modified xsi:type="dcterms:W3CDTF">2019-01-05T18:26:36Z</dcterms:modified>
</cp:coreProperties>
</file>