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14"/>
  </p:notesMasterIdLst>
  <p:sldIdLst>
    <p:sldId id="267" r:id="rId3"/>
    <p:sldId id="276" r:id="rId4"/>
    <p:sldId id="277" r:id="rId5"/>
    <p:sldId id="282" r:id="rId6"/>
    <p:sldId id="279" r:id="rId7"/>
    <p:sldId id="281" r:id="rId8"/>
    <p:sldId id="280" r:id="rId9"/>
    <p:sldId id="278" r:id="rId10"/>
    <p:sldId id="283" r:id="rId11"/>
    <p:sldId id="284" r:id="rId12"/>
    <p:sldId id="275"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1047C-C5A2-463A-82B1-43346B78EB67}" type="datetimeFigureOut">
              <a:rPr lang="en-US" smtClean="0"/>
              <a:t>12/26/2018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7E5B0-8563-4C71-A7A3-62E3F18BB66E}" type="slidenum">
              <a:rPr lang="en-US" smtClean="0"/>
              <a:t>‹#›</a:t>
            </a:fld>
            <a:endParaRPr lang="en-US"/>
          </a:p>
        </p:txBody>
      </p:sp>
    </p:spTree>
    <p:extLst>
      <p:ext uri="{BB962C8B-B14F-4D97-AF65-F5344CB8AC3E}">
        <p14:creationId xmlns:p14="http://schemas.microsoft.com/office/powerpoint/2010/main" val="393909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01498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38011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98476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2689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339354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9299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98551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8" name="Footer Placeholder 7"/>
          <p:cNvSpPr>
            <a:spLocks noGrp="1"/>
          </p:cNvSpPr>
          <p:nvPr>
            <p:ph type="ftr" sz="quarter" idx="11"/>
          </p:nvPr>
        </p:nvSpPr>
        <p:spPr/>
        <p:txBody>
          <a:bodyPr/>
          <a:lstStyle/>
          <a:p>
            <a:endParaRPr lang="ar-IQ">
              <a:solidFill>
                <a:prstClr val="black">
                  <a:tint val="75000"/>
                </a:prstClr>
              </a:solidFill>
            </a:endParaRPr>
          </a:p>
        </p:txBody>
      </p:sp>
      <p:sp>
        <p:nvSpPr>
          <p:cNvPr id="9" name="Slide Number Placeholder 8"/>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80206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4" name="Footer Placeholder 3"/>
          <p:cNvSpPr>
            <a:spLocks noGrp="1"/>
          </p:cNvSpPr>
          <p:nvPr>
            <p:ph type="ftr" sz="quarter" idx="11"/>
          </p:nvPr>
        </p:nvSpPr>
        <p:spPr/>
        <p:txBody>
          <a:bodyPr/>
          <a:lstStyle/>
          <a:p>
            <a:endParaRPr lang="ar-IQ">
              <a:solidFill>
                <a:prstClr val="black">
                  <a:tint val="75000"/>
                </a:prstClr>
              </a:solidFill>
            </a:endParaRPr>
          </a:p>
        </p:txBody>
      </p:sp>
      <p:sp>
        <p:nvSpPr>
          <p:cNvPr id="5" name="Slide Number Placeholder 4"/>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21142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3" name="Footer Placeholder 2"/>
          <p:cNvSpPr>
            <a:spLocks noGrp="1"/>
          </p:cNvSpPr>
          <p:nvPr>
            <p:ph type="ftr" sz="quarter" idx="11"/>
          </p:nvPr>
        </p:nvSpPr>
        <p:spPr/>
        <p:txBody>
          <a:bodyPr/>
          <a:lstStyle/>
          <a:p>
            <a:endParaRPr lang="ar-IQ">
              <a:solidFill>
                <a:prstClr val="black">
                  <a:tint val="75000"/>
                </a:prstClr>
              </a:solidFill>
            </a:endParaRPr>
          </a:p>
        </p:txBody>
      </p:sp>
      <p:sp>
        <p:nvSpPr>
          <p:cNvPr id="4" name="Slide Number Placeholder 3"/>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31993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71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62600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678563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52088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3281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FCF68-C004-409F-B231-DEB963944621}"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60045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13FCF68-C004-409F-B231-DEB963944621}"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40817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13FCF68-C004-409F-B231-DEB963944621}" type="datetimeFigureOut">
              <a:rPr lang="ar-IQ" smtClean="0"/>
              <a:t>18/04/1440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46337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13FCF68-C004-409F-B231-DEB963944621}" type="datetimeFigureOut">
              <a:rPr lang="ar-IQ" smtClean="0"/>
              <a:t>18/04/1440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67545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FCF68-C004-409F-B231-DEB963944621}" type="datetimeFigureOut">
              <a:rPr lang="ar-IQ" smtClean="0"/>
              <a:t>18/04/1440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5814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90080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28401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3FCF68-C004-409F-B231-DEB963944621}" type="datetimeFigureOut">
              <a:rPr lang="ar-IQ" smtClean="0"/>
              <a:t>18/04/1440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336FDD-355E-45DF-A406-B0784B50742C}" type="slidenum">
              <a:rPr lang="ar-IQ" smtClean="0"/>
              <a:t>‹#›</a:t>
            </a:fld>
            <a:endParaRPr lang="ar-IQ"/>
          </a:p>
        </p:txBody>
      </p:sp>
    </p:spTree>
    <p:extLst>
      <p:ext uri="{BB962C8B-B14F-4D97-AF65-F5344CB8AC3E}">
        <p14:creationId xmlns:p14="http://schemas.microsoft.com/office/powerpoint/2010/main" val="53924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E800E6-28B5-4B86-A3CD-D641A9EC578D}" type="datetimeFigureOut">
              <a:rPr lang="ar-IQ" smtClean="0">
                <a:solidFill>
                  <a:prstClr val="black">
                    <a:tint val="75000"/>
                  </a:prstClr>
                </a:solidFill>
              </a:rPr>
              <a:pPr/>
              <a:t>18/04/1440</a:t>
            </a:fld>
            <a:endParaRPr lang="ar-IQ">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469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468649" y="476672"/>
            <a:ext cx="7772400" cy="147002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ysClr val="windowText" lastClr="000000"/>
                </a:solidFill>
                <a:effectLst/>
                <a:uLnTx/>
                <a:uFillTx/>
                <a:latin typeface="Georgia"/>
                <a:ea typeface="+mj-ea"/>
                <a:cs typeface="+mj-cs"/>
              </a:rPr>
              <a:t>GLASS</a:t>
            </a:r>
            <a:endParaRPr kumimoji="0" lang="ar-IQ" sz="9600" b="1" i="0" u="none" strike="noStrike" kern="1200" cap="none" spc="0" normalizeH="0" baseline="0" noProof="0" dirty="0">
              <a:ln>
                <a:noFill/>
              </a:ln>
              <a:solidFill>
                <a:sysClr val="windowText" lastClr="000000"/>
              </a:solidFill>
              <a:effectLst/>
              <a:uLnTx/>
              <a:uFillTx/>
              <a:latin typeface="Georgia"/>
              <a:ea typeface="+mj-ea"/>
              <a:cs typeface="Arial"/>
            </a:endParaRPr>
          </a:p>
        </p:txBody>
      </p:sp>
      <p:sp>
        <p:nvSpPr>
          <p:cNvPr id="5" name="Subtitle 2"/>
          <p:cNvSpPr txBox="1">
            <a:spLocks/>
          </p:cNvSpPr>
          <p:nvPr/>
        </p:nvSpPr>
        <p:spPr>
          <a:xfrm>
            <a:off x="1092111" y="2276872"/>
            <a:ext cx="6544816" cy="17526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1">
            <a:normAutofit fontScale="77500" lnSpcReduction="20000"/>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en-US" sz="3500" b="1" i="0" u="none" strike="noStrike" kern="1200" cap="none" spc="0" normalizeH="0" baseline="0" noProof="0" dirty="0" smtClean="0">
                <a:ln>
                  <a:noFill/>
                </a:ln>
                <a:solidFill>
                  <a:srgbClr val="FF0000"/>
                </a:solidFill>
                <a:effectLst/>
                <a:uLnTx/>
                <a:uFillTx/>
                <a:latin typeface="Georgia"/>
                <a:ea typeface="+mn-ea"/>
                <a:cs typeface="+mn-cs"/>
              </a:rPr>
              <a:t>LECTURE </a:t>
            </a:r>
            <a:r>
              <a:rPr kumimoji="0" lang="en-US" sz="4000" b="1" i="0" u="none" strike="noStrike" kern="1200" cap="none" spc="0" normalizeH="0" baseline="0" noProof="0" dirty="0" smtClean="0">
                <a:ln>
                  <a:noFill/>
                </a:ln>
                <a:solidFill>
                  <a:srgbClr val="FF0000"/>
                </a:solidFill>
                <a:effectLst/>
                <a:uLnTx/>
                <a:uFillTx/>
                <a:latin typeface="Georgia"/>
                <a:ea typeface="+mn-ea"/>
                <a:cs typeface="+mn-cs"/>
              </a:rPr>
              <a:t>8</a:t>
            </a:r>
          </a:p>
          <a:p>
            <a:pPr lvl="0">
              <a:lnSpc>
                <a:spcPct val="115000"/>
              </a:lnSpc>
              <a:spcAft>
                <a:spcPts val="1000"/>
              </a:spcAft>
            </a:pPr>
            <a:r>
              <a:rPr lang="en-US" sz="4800" b="1" dirty="0">
                <a:solidFill>
                  <a:srgbClr val="4F81BD"/>
                </a:solidFill>
                <a:latin typeface="Times New Roman"/>
                <a:ea typeface="Times New Roman"/>
              </a:rPr>
              <a:t>Finishing Operations on Glass</a:t>
            </a:r>
            <a:endParaRPr kumimoji="0" lang="ar-IQ" sz="3200" b="0" i="0" u="none" strike="noStrike" kern="1200" cap="none" spc="0" normalizeH="0" baseline="0" noProof="0" dirty="0">
              <a:ln>
                <a:noFill/>
              </a:ln>
              <a:solidFill>
                <a:sysClr val="windowText" lastClr="000000">
                  <a:tint val="75000"/>
                </a:sysClr>
              </a:solidFill>
              <a:effectLst/>
              <a:uLnTx/>
              <a:uFillTx/>
              <a:latin typeface="Georgia"/>
              <a:ea typeface="+mn-ea"/>
              <a:cs typeface="Times New Roman"/>
            </a:endParaRPr>
          </a:p>
        </p:txBody>
      </p:sp>
      <p:sp>
        <p:nvSpPr>
          <p:cNvPr id="6" name="TextBox 5"/>
          <p:cNvSpPr txBox="1"/>
          <p:nvPr/>
        </p:nvSpPr>
        <p:spPr>
          <a:xfrm>
            <a:off x="1042481" y="4725144"/>
            <a:ext cx="6624736" cy="1138773"/>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9BBB59">
                    <a:lumMod val="50000"/>
                  </a:srgbClr>
                </a:solidFill>
                <a:effectLst/>
                <a:uLnTx/>
                <a:uFillTx/>
              </a:rPr>
              <a:t>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rgbClr val="9BBB59">
                    <a:lumMod val="50000"/>
                  </a:srgbClr>
                </a:solidFill>
                <a:effectLst/>
                <a:uLnTx/>
                <a:uFillTx/>
              </a:rPr>
              <a:t>Asst. Lect. </a:t>
            </a:r>
            <a:r>
              <a:rPr kumimoji="0" lang="en-US" sz="3600" b="1" i="0" u="none" strike="noStrike" kern="0" cap="none" spc="0" normalizeH="0" baseline="0" noProof="0" dirty="0" err="1" smtClean="0">
                <a:ln>
                  <a:noFill/>
                </a:ln>
                <a:solidFill>
                  <a:srgbClr val="9BBB59">
                    <a:lumMod val="50000"/>
                  </a:srgbClr>
                </a:solidFill>
                <a:effectLst/>
                <a:uLnTx/>
                <a:uFillTx/>
              </a:rPr>
              <a:t>Shireen</a:t>
            </a:r>
            <a:r>
              <a:rPr kumimoji="0" lang="en-US" sz="3600" b="1" i="0" u="none" strike="noStrike" kern="0" cap="none" spc="0" normalizeH="0" baseline="0" noProof="0" dirty="0" smtClean="0">
                <a:ln>
                  <a:noFill/>
                </a:ln>
                <a:solidFill>
                  <a:srgbClr val="9BBB59">
                    <a:lumMod val="50000"/>
                  </a:srgbClr>
                </a:solidFill>
                <a:effectLst/>
                <a:uLnTx/>
                <a:uFillTx/>
              </a:rPr>
              <a:t> </a:t>
            </a:r>
            <a:r>
              <a:rPr kumimoji="0" lang="en-US" sz="3600" b="1" i="0" u="none" strike="noStrike" kern="0" cap="none" spc="0" normalizeH="0" baseline="0" noProof="0" dirty="0" err="1" smtClean="0">
                <a:ln>
                  <a:noFill/>
                </a:ln>
                <a:solidFill>
                  <a:srgbClr val="9BBB59">
                    <a:lumMod val="50000"/>
                  </a:srgbClr>
                </a:solidFill>
                <a:effectLst/>
                <a:uLnTx/>
                <a:uFillTx/>
              </a:rPr>
              <a:t>Hasan</a:t>
            </a:r>
            <a:endParaRPr kumimoji="0" lang="ar-IQ" sz="3600" b="1" i="0" u="none" strike="noStrike" kern="0" cap="none" spc="0" normalizeH="0" baseline="0" noProof="0" dirty="0">
              <a:ln>
                <a:noFill/>
              </a:ln>
              <a:solidFill>
                <a:srgbClr val="9BBB59">
                  <a:lumMod val="50000"/>
                </a:srgbClr>
              </a:solidFill>
              <a:effectLst/>
              <a:uLnTx/>
              <a:uFillTx/>
            </a:endParaRPr>
          </a:p>
        </p:txBody>
      </p:sp>
    </p:spTree>
    <p:extLst>
      <p:ext uri="{BB962C8B-B14F-4D97-AF65-F5344CB8AC3E}">
        <p14:creationId xmlns:p14="http://schemas.microsoft.com/office/powerpoint/2010/main" val="117931533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4432" y="457160"/>
            <a:ext cx="3981603"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spcAft>
                <a:spcPts val="1500"/>
              </a:spcAft>
            </a:pPr>
            <a:r>
              <a:rPr lang="en-US" sz="2400" kern="1400" spc="25" dirty="0">
                <a:latin typeface="Cambria"/>
                <a:ea typeface="Times New Roman"/>
                <a:cs typeface="Times New Roman"/>
              </a:rPr>
              <a:t>9- Packaging and Marketing </a:t>
            </a:r>
            <a:endParaRPr lang="en-US" sz="2400" kern="1400" spc="25" dirty="0">
              <a:effectLst/>
              <a:latin typeface="Cambria"/>
              <a:ea typeface="Times New Roman"/>
              <a:cs typeface="Times New Roman"/>
            </a:endParaRPr>
          </a:p>
        </p:txBody>
      </p:sp>
      <p:sp>
        <p:nvSpPr>
          <p:cNvPr id="6" name="Rectangle 5"/>
          <p:cNvSpPr/>
          <p:nvPr/>
        </p:nvSpPr>
        <p:spPr>
          <a:xfrm>
            <a:off x="107504" y="1628800"/>
            <a:ext cx="8676456" cy="397031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a:lnSpc>
                <a:spcPct val="150000"/>
              </a:lnSpc>
            </a:pPr>
            <a:r>
              <a:rPr lang="en-US" sz="2800" dirty="0"/>
              <a:t>Glass containers are packaged in various ways for marketing. Popular in Europe are bulk pallets with between 1000 and 4000 containers each. This is carried out by automatic machines (</a:t>
            </a:r>
            <a:r>
              <a:rPr lang="en-US" sz="2800" dirty="0" err="1"/>
              <a:t>palletisers</a:t>
            </a:r>
            <a:r>
              <a:rPr lang="en-US" sz="2800" dirty="0"/>
              <a:t>) which arrange and stack containers separated by layer sheets. Other possibilities include boxes and even hand-sewn sacks. </a:t>
            </a:r>
          </a:p>
        </p:txBody>
      </p:sp>
    </p:spTree>
    <p:extLst>
      <p:ext uri="{BB962C8B-B14F-4D97-AF65-F5344CB8AC3E}">
        <p14:creationId xmlns:p14="http://schemas.microsoft.com/office/powerpoint/2010/main" val="9914737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413686"/>
            <a:ext cx="7416824" cy="1569660"/>
          </a:xfrm>
          <a:prstGeom prst="rect">
            <a:avLst/>
          </a:prstGeom>
          <a:noFill/>
        </p:spPr>
        <p:txBody>
          <a:bodyPr wrap="square" rtlCol="1">
            <a:spAutoFit/>
          </a:bodyPr>
          <a:lstStyle/>
          <a:p>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4F81BD">
                      <a:satMod val="175000"/>
                      <a:alpha val="40000"/>
                    </a:srgbClr>
                  </a:glow>
                  <a:outerShdw blurRad="50800" algn="tl" rotWithShape="0">
                    <a:srgbClr val="000000"/>
                  </a:outerShdw>
                </a:effectLst>
              </a:rPr>
              <a:t>Thank You </a:t>
            </a:r>
            <a:endParaRPr lang="ar-IQ" sz="9600" dirty="0">
              <a:solidFill>
                <a:prstClr val="black"/>
              </a:solidFill>
              <a:effectLst>
                <a:glow rad="101600">
                  <a:srgbClr val="4F81BD">
                    <a:satMod val="175000"/>
                    <a:alpha val="40000"/>
                  </a:srgbClr>
                </a:glow>
                <a:outerShdw blurRad="50800" algn="tl" rotWithShape="0">
                  <a:srgbClr val="000000"/>
                </a:outerShdw>
              </a:effectLst>
            </a:endParaRPr>
          </a:p>
        </p:txBody>
      </p:sp>
    </p:spTree>
    <p:extLst>
      <p:ext uri="{BB962C8B-B14F-4D97-AF65-F5344CB8AC3E}">
        <p14:creationId xmlns:p14="http://schemas.microsoft.com/office/powerpoint/2010/main" val="10642253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628800"/>
            <a:ext cx="8280920"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lnSpc>
                <a:spcPct val="150000"/>
              </a:lnSpc>
            </a:pPr>
            <a:r>
              <a:rPr lang="en-US" sz="2800" dirty="0">
                <a:latin typeface="Times New Roman"/>
                <a:ea typeface="Times New Roman"/>
              </a:rPr>
              <a:t>Operations include grinding, polishing, and cutting. Glass sheets often must be ground and polished to remove surface defects and scratch marks and to make opposite sides parallel. In pressing and blowing with split dies, polishing is often used to remove seam marks from the product</a:t>
            </a:r>
            <a:endParaRPr lang="en-US" sz="2800" dirty="0"/>
          </a:p>
        </p:txBody>
      </p:sp>
      <p:sp>
        <p:nvSpPr>
          <p:cNvPr id="2" name="Rectangle 1"/>
          <p:cNvSpPr/>
          <p:nvPr/>
        </p:nvSpPr>
        <p:spPr>
          <a:xfrm>
            <a:off x="323528" y="260648"/>
            <a:ext cx="8064896" cy="94179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nSpc>
                <a:spcPct val="115000"/>
              </a:lnSpc>
              <a:spcAft>
                <a:spcPts val="1000"/>
              </a:spcAft>
            </a:pPr>
            <a:r>
              <a:rPr lang="en-US" sz="4800" b="1" dirty="0">
                <a:solidFill>
                  <a:srgbClr val="4F81BD"/>
                </a:solidFill>
                <a:latin typeface="Times New Roman"/>
                <a:ea typeface="Times New Roman"/>
              </a:rPr>
              <a:t>Finishing Operations on Glass</a:t>
            </a:r>
            <a:endParaRPr lang="ar-IQ" sz="3200" dirty="0">
              <a:solidFill>
                <a:sysClr val="windowText" lastClr="000000">
                  <a:tint val="75000"/>
                </a:sysClr>
              </a:solidFill>
              <a:latin typeface="Georgia"/>
              <a:cs typeface="Times New Roman"/>
            </a:endParaRPr>
          </a:p>
        </p:txBody>
      </p:sp>
    </p:spTree>
    <p:extLst>
      <p:ext uri="{BB962C8B-B14F-4D97-AF65-F5344CB8AC3E}">
        <p14:creationId xmlns:p14="http://schemas.microsoft.com/office/powerpoint/2010/main" val="164607940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5736" y="0"/>
            <a:ext cx="4427751" cy="66954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just" rtl="0">
              <a:lnSpc>
                <a:spcPct val="150000"/>
              </a:lnSpc>
              <a:spcAft>
                <a:spcPts val="1000"/>
              </a:spcAft>
            </a:pPr>
            <a:r>
              <a:rPr lang="en-US" sz="2800" b="1" u="sng" dirty="0">
                <a:latin typeface="Times New Roman"/>
                <a:ea typeface="Times New Roman"/>
                <a:cs typeface="Arial"/>
              </a:rPr>
              <a:t>Other Finishing Operations</a:t>
            </a:r>
            <a:endParaRPr lang="en-US" sz="2800" dirty="0">
              <a:ea typeface="Calibri"/>
              <a:cs typeface="Arial"/>
            </a:endParaRPr>
          </a:p>
        </p:txBody>
      </p:sp>
      <p:sp>
        <p:nvSpPr>
          <p:cNvPr id="5" name="Rectangle 4"/>
          <p:cNvSpPr/>
          <p:nvPr/>
        </p:nvSpPr>
        <p:spPr>
          <a:xfrm>
            <a:off x="53752" y="980728"/>
            <a:ext cx="9036496" cy="546303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l" rtl="0">
              <a:lnSpc>
                <a:spcPct val="150000"/>
              </a:lnSpc>
              <a:spcAft>
                <a:spcPts val="1000"/>
              </a:spcAft>
            </a:pPr>
            <a:r>
              <a:rPr lang="en-US" sz="2400" dirty="0">
                <a:latin typeface="Times New Roman"/>
                <a:ea typeface="Times New Roman"/>
                <a:cs typeface="Arial"/>
              </a:rPr>
              <a:t> Decorative and surface processes performed on certain glassware products include:</a:t>
            </a:r>
            <a:endParaRPr lang="en-US" sz="2400" dirty="0">
              <a:ea typeface="Calibri"/>
              <a:cs typeface="Arial"/>
            </a:endParaRPr>
          </a:p>
          <a:p>
            <a:pPr algn="l" rtl="0">
              <a:lnSpc>
                <a:spcPct val="150000"/>
              </a:lnSpc>
              <a:spcAft>
                <a:spcPts val="1000"/>
              </a:spcAft>
            </a:pPr>
            <a:r>
              <a:rPr lang="en-US" sz="2400" b="1" dirty="0">
                <a:latin typeface="Times New Roman"/>
                <a:ea typeface="Times New Roman"/>
                <a:cs typeface="Arial"/>
              </a:rPr>
              <a:t>1</a:t>
            </a:r>
            <a:r>
              <a:rPr lang="en-US" sz="2400" dirty="0">
                <a:latin typeface="Times New Roman"/>
                <a:ea typeface="Times New Roman"/>
                <a:cs typeface="Arial"/>
              </a:rPr>
              <a:t>- Mechanical cutting and polishing operations; and sandblasting</a:t>
            </a:r>
            <a:endParaRPr lang="en-US" sz="2400" dirty="0">
              <a:ea typeface="Calibri"/>
              <a:cs typeface="Arial"/>
            </a:endParaRPr>
          </a:p>
          <a:p>
            <a:pPr algn="l" rtl="0">
              <a:lnSpc>
                <a:spcPct val="150000"/>
              </a:lnSpc>
              <a:spcAft>
                <a:spcPts val="1000"/>
              </a:spcAft>
            </a:pPr>
            <a:r>
              <a:rPr lang="en-US" sz="2400" b="1" dirty="0">
                <a:latin typeface="Times New Roman"/>
                <a:ea typeface="Times New Roman"/>
                <a:cs typeface="Arial"/>
              </a:rPr>
              <a:t>2</a:t>
            </a:r>
            <a:r>
              <a:rPr lang="en-US" sz="2400" dirty="0">
                <a:latin typeface="Times New Roman"/>
                <a:ea typeface="Times New Roman"/>
                <a:cs typeface="Arial"/>
              </a:rPr>
              <a:t>- Chemical etching (with hydrofluoric acid, often in combination with other chemicals)</a:t>
            </a:r>
            <a:endParaRPr lang="en-US" sz="2400" dirty="0">
              <a:ea typeface="Calibri"/>
              <a:cs typeface="Arial"/>
            </a:endParaRPr>
          </a:p>
          <a:p>
            <a:pPr algn="l">
              <a:lnSpc>
                <a:spcPct val="150000"/>
              </a:lnSpc>
            </a:pPr>
            <a:r>
              <a:rPr lang="en-US" sz="2400" b="1" dirty="0">
                <a:latin typeface="Times New Roman"/>
                <a:ea typeface="Times New Roman"/>
              </a:rPr>
              <a:t>3</a:t>
            </a:r>
            <a:r>
              <a:rPr lang="en-US" sz="2400" dirty="0">
                <a:latin typeface="Times New Roman"/>
                <a:ea typeface="Times New Roman"/>
              </a:rPr>
              <a:t>- Coating (e.g., coating of plate glass with aluminum or silver to produce mirrors).</a:t>
            </a:r>
            <a:r>
              <a:rPr lang="en-US" sz="2400" dirty="0">
                <a:ea typeface="Calibri"/>
                <a:cs typeface="Arial"/>
              </a:rPr>
              <a:t> </a:t>
            </a:r>
            <a:r>
              <a:rPr lang="en-US" sz="2400" dirty="0">
                <a:latin typeface="Times New Roman"/>
                <a:ea typeface="Times New Roman"/>
              </a:rPr>
              <a:t>Glass containers typically receive two surface coatings, one at the hot end, just before annealing and one at the cold end just after annealing.</a:t>
            </a:r>
            <a:r>
              <a:rPr lang="en-US" sz="2400" dirty="0">
                <a:ea typeface="Calibri"/>
                <a:cs typeface="Arial"/>
              </a:rPr>
              <a:t> </a:t>
            </a:r>
            <a:endParaRPr lang="en-US" sz="2400" dirty="0"/>
          </a:p>
        </p:txBody>
      </p:sp>
    </p:spTree>
    <p:extLst>
      <p:ext uri="{BB962C8B-B14F-4D97-AF65-F5344CB8AC3E}">
        <p14:creationId xmlns:p14="http://schemas.microsoft.com/office/powerpoint/2010/main" val="124343138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4027" y="3429000"/>
            <a:ext cx="8928992" cy="28050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l">
              <a:lnSpc>
                <a:spcPct val="150000"/>
              </a:lnSpc>
            </a:pPr>
            <a:r>
              <a:rPr lang="en-US" sz="2400" dirty="0"/>
              <a:t>4- Secondary processing, Sometimes container factories will offer services such as </a:t>
            </a:r>
            <a:r>
              <a:rPr lang="en-US" sz="2400" dirty="0" err="1"/>
              <a:t>labelling</a:t>
            </a:r>
            <a:r>
              <a:rPr lang="en-US" sz="2400" dirty="0"/>
              <a:t>. Several </a:t>
            </a:r>
            <a:r>
              <a:rPr lang="en-US" sz="2400" dirty="0" err="1"/>
              <a:t>labelling</a:t>
            </a:r>
            <a:r>
              <a:rPr lang="en-US" sz="2400" dirty="0"/>
              <a:t> technologies are available. This is screen-printing of the decoration onto the container with a vitreous enamel paint, which is then baked on. An example of this is the original Coca-Cola bottle.</a:t>
            </a:r>
          </a:p>
        </p:txBody>
      </p:sp>
      <p:sp>
        <p:nvSpPr>
          <p:cNvPr id="6" name="Rectangle 5"/>
          <p:cNvSpPr/>
          <p:nvPr/>
        </p:nvSpPr>
        <p:spPr>
          <a:xfrm>
            <a:off x="97938" y="116632"/>
            <a:ext cx="9036496" cy="286232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l">
              <a:lnSpc>
                <a:spcPct val="150000"/>
              </a:lnSpc>
            </a:pPr>
            <a:r>
              <a:rPr lang="en-US" sz="2400" dirty="0">
                <a:solidFill>
                  <a:prstClr val="black"/>
                </a:solidFill>
                <a:latin typeface="Times New Roman"/>
                <a:ea typeface="Times New Roman"/>
              </a:rPr>
              <a:t>At the hot end a very thin layer of tin oxide is applied either using a safe organic compound or inorganic stannic chloride.</a:t>
            </a:r>
            <a:r>
              <a:rPr lang="en-US" sz="2400" dirty="0">
                <a:solidFill>
                  <a:prstClr val="black"/>
                </a:solidFill>
                <a:ea typeface="Calibri"/>
                <a:cs typeface="Arial"/>
              </a:rPr>
              <a:t> </a:t>
            </a:r>
            <a:r>
              <a:rPr lang="en-US" sz="2400" dirty="0">
                <a:solidFill>
                  <a:prstClr val="black"/>
                </a:solidFill>
                <a:latin typeface="Times New Roman"/>
                <a:ea typeface="Times New Roman"/>
              </a:rPr>
              <a:t>At the cold end a layer of typically, polyethylene wax, is applied via a water based emulsion. This makes the glass slippery, protecting it from scratching and stopping containers from sticking together when they are moved on a conveyor.</a:t>
            </a:r>
            <a:endParaRPr lang="en-US" sz="2400" dirty="0">
              <a:solidFill>
                <a:prstClr val="black"/>
              </a:solidFill>
            </a:endParaRPr>
          </a:p>
        </p:txBody>
      </p:sp>
    </p:spTree>
    <p:extLst>
      <p:ext uri="{BB962C8B-B14F-4D97-AF65-F5344CB8AC3E}">
        <p14:creationId xmlns:p14="http://schemas.microsoft.com/office/powerpoint/2010/main" val="25790681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195" y="0"/>
            <a:ext cx="398256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a:t>8- QUALITY CONTROL of Glass </a:t>
            </a:r>
          </a:p>
        </p:txBody>
      </p:sp>
      <p:sp>
        <p:nvSpPr>
          <p:cNvPr id="5" name="Rectangle 4"/>
          <p:cNvSpPr/>
          <p:nvPr/>
        </p:nvSpPr>
        <p:spPr>
          <a:xfrm>
            <a:off x="144794" y="662687"/>
            <a:ext cx="8999206" cy="51938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0">
              <a:lnSpc>
                <a:spcPct val="150000"/>
              </a:lnSpc>
              <a:spcAft>
                <a:spcPts val="0"/>
              </a:spcAft>
            </a:pPr>
            <a:r>
              <a:rPr lang="en-US" sz="2800" dirty="0">
                <a:solidFill>
                  <a:srgbClr val="000000"/>
                </a:solidFill>
                <a:latin typeface="Times New Roman"/>
                <a:ea typeface="Times New Roman"/>
                <a:cs typeface="Arial"/>
              </a:rPr>
              <a:t>Glass containers are 100% inspected; automatic machines, or sometimes persons, inspect every container for a variety of faults</a:t>
            </a:r>
            <a:r>
              <a:rPr lang="en-US" sz="2800" dirty="0" smtClean="0">
                <a:solidFill>
                  <a:srgbClr val="000000"/>
                </a:solidFill>
                <a:latin typeface="Times New Roman"/>
                <a:ea typeface="Times New Roman"/>
                <a:cs typeface="Arial"/>
              </a:rPr>
              <a:t>.</a:t>
            </a:r>
            <a:endParaRPr lang="en-US" sz="2800" dirty="0">
              <a:ea typeface="Calibri"/>
              <a:cs typeface="Arial"/>
            </a:endParaRPr>
          </a:p>
          <a:p>
            <a:pPr algn="just" rtl="0">
              <a:lnSpc>
                <a:spcPct val="150000"/>
              </a:lnSpc>
              <a:spcAft>
                <a:spcPts val="0"/>
              </a:spcAft>
            </a:pPr>
            <a:r>
              <a:rPr lang="en-US" sz="2800" dirty="0">
                <a:latin typeface="Times New Roman"/>
                <a:ea typeface="Times New Roman"/>
                <a:cs typeface="Arial"/>
              </a:rPr>
              <a:t> During the process of melting and shaping of the glass (preparation of mixture, transportation, hot molding), different faults can occur in the glass. Quality of the glass is defined with maximum allowed number of faults and their size. Possible faults: stones, bubbles, </a:t>
            </a:r>
            <a:r>
              <a:rPr lang="en-US" sz="2800" dirty="0" err="1">
                <a:latin typeface="Times New Roman"/>
                <a:ea typeface="Times New Roman"/>
                <a:cs typeface="Arial"/>
              </a:rPr>
              <a:t>vind</a:t>
            </a:r>
            <a:r>
              <a:rPr lang="en-US" sz="2800" dirty="0">
                <a:latin typeface="Times New Roman"/>
                <a:ea typeface="Times New Roman"/>
                <a:cs typeface="Arial"/>
              </a:rPr>
              <a:t>.</a:t>
            </a:r>
            <a:endParaRPr lang="en-US" sz="2800" dirty="0">
              <a:ea typeface="Calibri"/>
              <a:cs typeface="Arial"/>
            </a:endParaRPr>
          </a:p>
        </p:txBody>
      </p:sp>
    </p:spTree>
    <p:extLst>
      <p:ext uri="{BB962C8B-B14F-4D97-AF65-F5344CB8AC3E}">
        <p14:creationId xmlns:p14="http://schemas.microsoft.com/office/powerpoint/2010/main" val="3555096941"/>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332656"/>
            <a:ext cx="5468917" cy="8345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rtl="0">
              <a:lnSpc>
                <a:spcPct val="150000"/>
              </a:lnSpc>
              <a:spcAft>
                <a:spcPts val="0"/>
              </a:spcAft>
            </a:pPr>
            <a:r>
              <a:rPr lang="en-US" sz="3600" b="1" dirty="0">
                <a:latin typeface="Times New Roman"/>
                <a:ea typeface="Times New Roman"/>
                <a:cs typeface="Arial"/>
              </a:rPr>
              <a:t>Tones</a:t>
            </a:r>
            <a:endParaRPr lang="en-US" sz="3600" dirty="0">
              <a:ea typeface="Calibri"/>
              <a:cs typeface="Arial"/>
            </a:endParaRPr>
          </a:p>
        </p:txBody>
      </p:sp>
      <p:sp>
        <p:nvSpPr>
          <p:cNvPr id="5" name="Rectangle 4"/>
          <p:cNvSpPr/>
          <p:nvPr/>
        </p:nvSpPr>
        <p:spPr>
          <a:xfrm>
            <a:off x="277013" y="1340768"/>
            <a:ext cx="8691002" cy="507831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lnSpc>
                <a:spcPct val="150000"/>
              </a:lnSpc>
            </a:pPr>
            <a:r>
              <a:rPr lang="en-US" sz="2400" dirty="0">
                <a:latin typeface="Times New Roman"/>
                <a:ea typeface="Times New Roman"/>
              </a:rPr>
              <a:t> Hard bright dots inside the product, caused by </a:t>
            </a:r>
            <a:r>
              <a:rPr lang="en-US" sz="2400" dirty="0" smtClean="0">
                <a:latin typeface="Times New Roman"/>
                <a:ea typeface="Times New Roman"/>
              </a:rPr>
              <a:t>:</a:t>
            </a:r>
          </a:p>
          <a:p>
            <a:pPr algn="l">
              <a:lnSpc>
                <a:spcPct val="150000"/>
              </a:lnSpc>
            </a:pPr>
            <a:r>
              <a:rPr lang="en-US" sz="2400" dirty="0" smtClean="0">
                <a:latin typeface="Times New Roman"/>
                <a:ea typeface="Times New Roman"/>
              </a:rPr>
              <a:t>irregularities </a:t>
            </a:r>
            <a:r>
              <a:rPr lang="en-US" sz="2400" dirty="0">
                <a:latin typeface="Times New Roman"/>
                <a:ea typeface="Times New Roman"/>
              </a:rPr>
              <a:t>during the preparation of the mixture (white dots), crystallization during the melting process, </a:t>
            </a:r>
            <a:endParaRPr lang="en-US" sz="2400" dirty="0" smtClean="0">
              <a:latin typeface="Times New Roman"/>
              <a:ea typeface="Times New Roman"/>
            </a:endParaRPr>
          </a:p>
          <a:p>
            <a:pPr algn="l">
              <a:lnSpc>
                <a:spcPct val="150000"/>
              </a:lnSpc>
            </a:pPr>
            <a:r>
              <a:rPr lang="en-US" sz="2400" dirty="0" smtClean="0">
                <a:latin typeface="Times New Roman"/>
                <a:ea typeface="Times New Roman"/>
              </a:rPr>
              <a:t>disintegration </a:t>
            </a:r>
            <a:r>
              <a:rPr lang="en-US" sz="2400" dirty="0">
                <a:latin typeface="Times New Roman"/>
                <a:ea typeface="Times New Roman"/>
              </a:rPr>
              <a:t>of fireproof materials from the furnace structure </a:t>
            </a:r>
            <a:r>
              <a:rPr lang="en-US" sz="2400" dirty="0" smtClean="0">
                <a:latin typeface="Times New Roman"/>
                <a:ea typeface="Times New Roman"/>
              </a:rPr>
              <a:t>(white</a:t>
            </a:r>
            <a:r>
              <a:rPr lang="en-US" sz="2400" dirty="0">
                <a:latin typeface="Times New Roman"/>
                <a:ea typeface="Times New Roman"/>
              </a:rPr>
              <a:t>, brown, red dots), </a:t>
            </a:r>
            <a:endParaRPr lang="en-US" sz="2400" dirty="0" smtClean="0">
              <a:latin typeface="Times New Roman"/>
              <a:ea typeface="Times New Roman"/>
            </a:endParaRPr>
          </a:p>
          <a:p>
            <a:pPr algn="l">
              <a:lnSpc>
                <a:spcPct val="150000"/>
              </a:lnSpc>
            </a:pPr>
            <a:r>
              <a:rPr lang="en-US" sz="2400" dirty="0" smtClean="0">
                <a:latin typeface="Times New Roman"/>
                <a:ea typeface="Times New Roman"/>
              </a:rPr>
              <a:t>fall </a:t>
            </a:r>
            <a:r>
              <a:rPr lang="en-US" sz="2400" dirty="0">
                <a:latin typeface="Times New Roman"/>
                <a:ea typeface="Times New Roman"/>
              </a:rPr>
              <a:t>of the agitator shaft into the workspace (dark dots). </a:t>
            </a:r>
            <a:endParaRPr lang="en-US" sz="2400" dirty="0" smtClean="0">
              <a:latin typeface="Times New Roman"/>
              <a:ea typeface="Times New Roman"/>
            </a:endParaRPr>
          </a:p>
          <a:p>
            <a:pPr algn="l">
              <a:lnSpc>
                <a:spcPct val="150000"/>
              </a:lnSpc>
            </a:pPr>
            <a:r>
              <a:rPr lang="en-US" sz="2400" dirty="0" smtClean="0">
                <a:latin typeface="Times New Roman"/>
                <a:ea typeface="Times New Roman"/>
              </a:rPr>
              <a:t>All </a:t>
            </a:r>
            <a:r>
              <a:rPr lang="en-US" sz="2400" dirty="0">
                <a:latin typeface="Times New Roman"/>
                <a:ea typeface="Times New Roman"/>
              </a:rPr>
              <a:t>these faults occur locally on some products. In case of an irregularly melted glass mixture, faults can be noticed on all workspaces and products, accompanied with small bubbles and </a:t>
            </a:r>
            <a:r>
              <a:rPr lang="en-US" sz="2400" dirty="0" err="1">
                <a:latin typeface="Times New Roman"/>
                <a:ea typeface="Times New Roman"/>
              </a:rPr>
              <a:t>vind</a:t>
            </a:r>
            <a:r>
              <a:rPr lang="en-US" sz="2400" dirty="0">
                <a:latin typeface="Times New Roman"/>
                <a:ea typeface="Times New Roman"/>
              </a:rPr>
              <a:t>. </a:t>
            </a:r>
            <a:endParaRPr lang="en-US" sz="2400" dirty="0"/>
          </a:p>
        </p:txBody>
      </p:sp>
    </p:spTree>
    <p:extLst>
      <p:ext uri="{BB962C8B-B14F-4D97-AF65-F5344CB8AC3E}">
        <p14:creationId xmlns:p14="http://schemas.microsoft.com/office/powerpoint/2010/main" val="280267706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3098"/>
            <a:ext cx="1322798" cy="58714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just" rtl="0">
              <a:lnSpc>
                <a:spcPct val="150000"/>
              </a:lnSpc>
              <a:spcAft>
                <a:spcPts val="0"/>
              </a:spcAft>
            </a:pPr>
            <a:r>
              <a:rPr lang="en-US" sz="2400" b="1" dirty="0">
                <a:latin typeface="Times New Roman"/>
                <a:ea typeface="Times New Roman"/>
                <a:cs typeface="Arial"/>
              </a:rPr>
              <a:t>Bubbles </a:t>
            </a:r>
            <a:endParaRPr lang="en-US" sz="2400" dirty="0">
              <a:ea typeface="Calibri"/>
              <a:cs typeface="Arial"/>
            </a:endParaRPr>
          </a:p>
        </p:txBody>
      </p:sp>
      <p:sp>
        <p:nvSpPr>
          <p:cNvPr id="5" name="Rectangle 4"/>
          <p:cNvSpPr/>
          <p:nvPr/>
        </p:nvSpPr>
        <p:spPr>
          <a:xfrm>
            <a:off x="79801" y="1052736"/>
            <a:ext cx="8856984" cy="39111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0">
              <a:lnSpc>
                <a:spcPct val="150000"/>
              </a:lnSpc>
              <a:spcAft>
                <a:spcPts val="0"/>
              </a:spcAft>
            </a:pPr>
            <a:r>
              <a:rPr lang="en-US" sz="2400" dirty="0">
                <a:latin typeface="Times New Roman"/>
                <a:ea typeface="Times New Roman"/>
                <a:cs typeface="Arial"/>
              </a:rPr>
              <a:t>Bubbles can be formed as a result of bad melting of the </a:t>
            </a:r>
            <a:r>
              <a:rPr lang="en-US" sz="2400" dirty="0" smtClean="0">
                <a:latin typeface="Times New Roman"/>
                <a:ea typeface="Times New Roman"/>
                <a:cs typeface="Arial"/>
              </a:rPr>
              <a:t>mixture-</a:t>
            </a:r>
          </a:p>
          <a:p>
            <a:pPr algn="just" rtl="0">
              <a:lnSpc>
                <a:spcPct val="150000"/>
              </a:lnSpc>
              <a:spcAft>
                <a:spcPts val="0"/>
              </a:spcAft>
            </a:pPr>
            <a:endParaRPr lang="en-US" sz="2400" dirty="0">
              <a:latin typeface="Times New Roman"/>
              <a:ea typeface="Times New Roman"/>
              <a:cs typeface="Arial"/>
            </a:endParaRPr>
          </a:p>
          <a:p>
            <a:pPr algn="just" rtl="0">
              <a:lnSpc>
                <a:spcPct val="150000"/>
              </a:lnSpc>
              <a:spcAft>
                <a:spcPts val="0"/>
              </a:spcAft>
            </a:pPr>
            <a:r>
              <a:rPr lang="en-US" sz="2400" dirty="0" smtClean="0">
                <a:latin typeface="Times New Roman"/>
                <a:ea typeface="Times New Roman"/>
                <a:cs typeface="Arial"/>
              </a:rPr>
              <a:t>If </a:t>
            </a:r>
            <a:r>
              <a:rPr lang="en-US" sz="2400" dirty="0">
                <a:latin typeface="Times New Roman"/>
                <a:ea typeface="Times New Roman"/>
                <a:cs typeface="Arial"/>
              </a:rPr>
              <a:t>they are result of bad melting, bubbles occur on all products. They are of small in size and spread throughout whole product. They can also be the result of the </a:t>
            </a:r>
            <a:r>
              <a:rPr lang="en-US" sz="2400" dirty="0" err="1">
                <a:latin typeface="Times New Roman"/>
                <a:ea typeface="Times New Roman"/>
                <a:cs typeface="Arial"/>
              </a:rPr>
              <a:t>reboil</a:t>
            </a:r>
            <a:r>
              <a:rPr lang="en-US" sz="2400" dirty="0">
                <a:latin typeface="Times New Roman"/>
                <a:ea typeface="Times New Roman"/>
                <a:cs typeface="Arial"/>
              </a:rPr>
              <a:t> process. Bubbles are considered as a fault, when their size is over 1mm and they can be found only on one part of the product. </a:t>
            </a:r>
            <a:endParaRPr lang="en-US" sz="2400" dirty="0">
              <a:ea typeface="Calibri"/>
              <a:cs typeface="Arial"/>
            </a:endParaRPr>
          </a:p>
        </p:txBody>
      </p:sp>
    </p:spTree>
    <p:extLst>
      <p:ext uri="{BB962C8B-B14F-4D97-AF65-F5344CB8AC3E}">
        <p14:creationId xmlns:p14="http://schemas.microsoft.com/office/powerpoint/2010/main" val="1910510981"/>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5157" y="332656"/>
            <a:ext cx="1137619" cy="7520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just" rtl="0">
              <a:lnSpc>
                <a:spcPct val="150000"/>
              </a:lnSpc>
              <a:spcAft>
                <a:spcPts val="0"/>
              </a:spcAft>
            </a:pPr>
            <a:r>
              <a:rPr lang="en-US" sz="3200" b="1" dirty="0" err="1">
                <a:latin typeface="Times New Roman"/>
                <a:ea typeface="Times New Roman"/>
                <a:cs typeface="Arial"/>
              </a:rPr>
              <a:t>Vind</a:t>
            </a:r>
            <a:r>
              <a:rPr lang="en-US" sz="3200" b="1" dirty="0">
                <a:latin typeface="Times New Roman"/>
                <a:ea typeface="Times New Roman"/>
                <a:cs typeface="Arial"/>
              </a:rPr>
              <a:t> </a:t>
            </a:r>
            <a:endParaRPr lang="en-US" sz="3200" dirty="0">
              <a:ea typeface="Calibri"/>
              <a:cs typeface="Arial"/>
            </a:endParaRPr>
          </a:p>
        </p:txBody>
      </p:sp>
      <p:sp>
        <p:nvSpPr>
          <p:cNvPr id="5" name="Rectangle 4"/>
          <p:cNvSpPr/>
          <p:nvPr/>
        </p:nvSpPr>
        <p:spPr>
          <a:xfrm>
            <a:off x="379054" y="1258882"/>
            <a:ext cx="8244408" cy="39703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0">
              <a:lnSpc>
                <a:spcPct val="150000"/>
              </a:lnSpc>
              <a:spcAft>
                <a:spcPts val="0"/>
              </a:spcAft>
            </a:pPr>
            <a:r>
              <a:rPr lang="en-US" sz="2400" dirty="0">
                <a:latin typeface="Times New Roman"/>
                <a:ea typeface="Times New Roman"/>
                <a:cs typeface="Arial"/>
              </a:rPr>
              <a:t>Is a line or an area on the product with different angles of refraction. </a:t>
            </a:r>
            <a:endParaRPr lang="en-US" sz="2400" dirty="0">
              <a:ea typeface="Calibri"/>
              <a:cs typeface="Arial"/>
            </a:endParaRPr>
          </a:p>
          <a:p>
            <a:pPr algn="just" rtl="0">
              <a:lnSpc>
                <a:spcPct val="150000"/>
              </a:lnSpc>
              <a:spcAft>
                <a:spcPts val="0"/>
              </a:spcAft>
            </a:pPr>
            <a:r>
              <a:rPr lang="en-US" sz="2400" dirty="0" err="1">
                <a:latin typeface="Times New Roman"/>
                <a:ea typeface="Times New Roman"/>
                <a:cs typeface="Arial"/>
              </a:rPr>
              <a:t>Vind</a:t>
            </a:r>
            <a:r>
              <a:rPr lang="en-US" sz="2400" dirty="0">
                <a:latin typeface="Times New Roman"/>
                <a:ea typeface="Times New Roman"/>
                <a:cs typeface="Arial"/>
              </a:rPr>
              <a:t> faults are caused by: </a:t>
            </a:r>
            <a:endParaRPr lang="en-US" sz="2400" dirty="0">
              <a:ea typeface="Calibri"/>
              <a:cs typeface="Arial"/>
            </a:endParaRPr>
          </a:p>
          <a:p>
            <a:pPr algn="just" rtl="0">
              <a:lnSpc>
                <a:spcPct val="150000"/>
              </a:lnSpc>
              <a:spcAft>
                <a:spcPts val="0"/>
              </a:spcAft>
            </a:pPr>
            <a:r>
              <a:rPr lang="en-US" sz="2400" dirty="0">
                <a:latin typeface="Times New Roman"/>
                <a:ea typeface="Times New Roman"/>
                <a:cs typeface="Arial"/>
              </a:rPr>
              <a:t>● a new furnace- reaction between glass and fireproof materials of the furnace (can happen with old furnaces also), </a:t>
            </a:r>
            <a:endParaRPr lang="en-US" sz="2400" dirty="0">
              <a:ea typeface="Calibri"/>
              <a:cs typeface="Arial"/>
            </a:endParaRPr>
          </a:p>
          <a:p>
            <a:pPr algn="just" rtl="0">
              <a:lnSpc>
                <a:spcPct val="150000"/>
              </a:lnSpc>
              <a:spcAft>
                <a:spcPts val="0"/>
              </a:spcAft>
            </a:pPr>
            <a:r>
              <a:rPr lang="en-US" sz="2400" dirty="0">
                <a:latin typeface="Times New Roman"/>
                <a:ea typeface="Times New Roman"/>
                <a:cs typeface="Arial"/>
              </a:rPr>
              <a:t>● Fault during mixture preparation, </a:t>
            </a:r>
            <a:endParaRPr lang="en-US" sz="2400" dirty="0">
              <a:ea typeface="Calibri"/>
              <a:cs typeface="Arial"/>
            </a:endParaRPr>
          </a:p>
          <a:p>
            <a:pPr algn="just" rtl="0">
              <a:lnSpc>
                <a:spcPct val="150000"/>
              </a:lnSpc>
              <a:spcAft>
                <a:spcPts val="0"/>
              </a:spcAft>
            </a:pPr>
            <a:r>
              <a:rPr lang="en-US" sz="2400" dirty="0">
                <a:latin typeface="Times New Roman"/>
                <a:ea typeface="Times New Roman"/>
                <a:cs typeface="Arial"/>
              </a:rPr>
              <a:t>● Inadequate temperature regime of melting, </a:t>
            </a:r>
            <a:endParaRPr lang="en-US" sz="2400" dirty="0">
              <a:ea typeface="Calibri"/>
              <a:cs typeface="Arial"/>
            </a:endParaRPr>
          </a:p>
        </p:txBody>
      </p:sp>
    </p:spTree>
    <p:extLst>
      <p:ext uri="{BB962C8B-B14F-4D97-AF65-F5344CB8AC3E}">
        <p14:creationId xmlns:p14="http://schemas.microsoft.com/office/powerpoint/2010/main" val="4162931731"/>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476672"/>
            <a:ext cx="1324402" cy="7520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lnSpc>
                <a:spcPct val="150000"/>
              </a:lnSpc>
              <a:spcAft>
                <a:spcPts val="1000"/>
              </a:spcAft>
            </a:pPr>
            <a:r>
              <a:rPr lang="en-US" sz="3200" b="1" dirty="0">
                <a:latin typeface="Times New Roman"/>
                <a:ea typeface="Times New Roman"/>
                <a:cs typeface="Arial"/>
              </a:rPr>
              <a:t>Stones</a:t>
            </a:r>
            <a:endParaRPr lang="en-US" sz="3200" dirty="0">
              <a:ea typeface="Calibri"/>
              <a:cs typeface="Arial"/>
            </a:endParaRPr>
          </a:p>
        </p:txBody>
      </p:sp>
      <p:sp>
        <p:nvSpPr>
          <p:cNvPr id="5" name="Rectangle 4"/>
          <p:cNvSpPr/>
          <p:nvPr/>
        </p:nvSpPr>
        <p:spPr>
          <a:xfrm>
            <a:off x="366019" y="1844824"/>
            <a:ext cx="8064896" cy="390119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lnSpc>
                <a:spcPct val="150000"/>
              </a:lnSpc>
            </a:pPr>
            <a:r>
              <a:rPr lang="en-US" sz="2800" dirty="0">
                <a:latin typeface="Times New Roman"/>
                <a:ea typeface="Times New Roman"/>
                <a:cs typeface="Arial"/>
              </a:rPr>
              <a:t> Foreign inclusions called stones which are pieces of the refractory brick lining of the melting furnace that break off and fall into the pool of molten glass, or more commonly oversized silica granules (sand) that have failed to melt and which subsequently are included in the final product.</a:t>
            </a:r>
            <a:endParaRPr lang="en-US" sz="2800" dirty="0"/>
          </a:p>
        </p:txBody>
      </p:sp>
    </p:spTree>
    <p:extLst>
      <p:ext uri="{BB962C8B-B14F-4D97-AF65-F5344CB8AC3E}">
        <p14:creationId xmlns:p14="http://schemas.microsoft.com/office/powerpoint/2010/main" val="385631933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1922</TotalTime>
  <Words>690</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Maher</cp:lastModifiedBy>
  <cp:revision>121</cp:revision>
  <dcterms:created xsi:type="dcterms:W3CDTF">2018-10-10T07:15:33Z</dcterms:created>
  <dcterms:modified xsi:type="dcterms:W3CDTF">2018-12-27T08:01:09Z</dcterms:modified>
</cp:coreProperties>
</file>