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5C32-2533-4D82-8192-06108AF58F66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3783-EAC5-429A-B904-1B18969E80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Bearing </a:t>
            </a:r>
            <a:r>
              <a:rPr lang="en-US" smtClean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Azimuth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Bearing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Bearing describes the direction of a line; in highway design, we call it “tangent”</a:t>
            </a:r>
          </a:p>
          <a:p>
            <a:pPr eaLnBrk="1" hangingPunct="1"/>
            <a:r>
              <a:rPr lang="en-US" smtClean="0"/>
              <a:t>It cannot be larger than 90</a:t>
            </a:r>
            <a:r>
              <a:rPr lang="en-US" baseline="30000" smtClean="0"/>
              <a:t>o</a:t>
            </a:r>
          </a:p>
          <a:p>
            <a:pPr eaLnBrk="1" hangingPunct="1"/>
            <a:r>
              <a:rPr lang="en-US" smtClean="0"/>
              <a:t>It is measured in relation to the north or south ends and are placed in one of the quadrants (NE, NW, SE, SW)</a:t>
            </a:r>
          </a:p>
          <a:p>
            <a:pPr eaLnBrk="1" hangingPunct="1"/>
            <a:r>
              <a:rPr lang="en-US" smtClean="0"/>
              <a:t>Each line has two bearings, depending on which end of the line is being considered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Bearin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"/>
            <a:ext cx="5943600" cy="58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828800" y="6248400"/>
            <a:ext cx="556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http://www.firstam.com/faf/dimensions/directions.html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V="1">
            <a:off x="4783138" y="423863"/>
            <a:ext cx="1168400" cy="3095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937250" y="239713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True Meridian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6823075" y="814388"/>
            <a:ext cx="2320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Note: Old maps use Magnetic Meridian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can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1438" y="938213"/>
            <a:ext cx="6445250" cy="549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36788" y="295275"/>
            <a:ext cx="444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Azimuth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2236788" y="295275"/>
            <a:ext cx="444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CONVERTING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80988" y="1069975"/>
            <a:ext cx="4922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8000"/>
                </a:solidFill>
              </a:rPr>
              <a:t>Converting Bearing to Azimuth: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80988" y="1812925"/>
            <a:ext cx="70056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North East</a:t>
            </a:r>
            <a:r>
              <a:rPr lang="en-US" sz="2400"/>
              <a:t>: azimuth angle equals bearing Angle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N 76</a:t>
            </a:r>
            <a:r>
              <a:rPr lang="en-US" sz="2400" baseline="30000"/>
              <a:t>o</a:t>
            </a:r>
            <a:r>
              <a:rPr lang="en-US" sz="2400"/>
              <a:t> 30’ E = 76</a:t>
            </a:r>
            <a:r>
              <a:rPr lang="en-US" sz="2400" baseline="30000"/>
              <a:t>o</a:t>
            </a:r>
            <a:r>
              <a:rPr lang="en-US" sz="2400"/>
              <a:t> 30’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280988" y="3035300"/>
            <a:ext cx="82438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South East</a:t>
            </a:r>
            <a:r>
              <a:rPr lang="en-US" sz="2400"/>
              <a:t>: azimuth angle equals 180 minus bearing angle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S 42</a:t>
            </a:r>
            <a:r>
              <a:rPr lang="en-US" sz="2400" baseline="30000"/>
              <a:t>o</a:t>
            </a:r>
            <a:r>
              <a:rPr lang="en-US" sz="2400"/>
              <a:t> 28’ E = 180</a:t>
            </a:r>
            <a:r>
              <a:rPr lang="en-US" sz="2400" baseline="30000"/>
              <a:t>o</a:t>
            </a:r>
            <a:r>
              <a:rPr lang="en-US" sz="2400"/>
              <a:t> – 42</a:t>
            </a:r>
            <a:r>
              <a:rPr lang="en-US" sz="2400" baseline="30000"/>
              <a:t>o</a:t>
            </a:r>
            <a:r>
              <a:rPr lang="en-US" sz="2400"/>
              <a:t> 28’ = 137</a:t>
            </a:r>
            <a:r>
              <a:rPr lang="en-US" sz="2400" baseline="30000"/>
              <a:t>o</a:t>
            </a:r>
            <a:r>
              <a:rPr lang="en-US" sz="2400"/>
              <a:t> 32’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80988" y="4259263"/>
            <a:ext cx="844073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South West</a:t>
            </a:r>
            <a:r>
              <a:rPr lang="en-US" sz="2400"/>
              <a:t>: azimuth angle equals 180 plus bearing angle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S 36</a:t>
            </a:r>
            <a:r>
              <a:rPr lang="en-US" sz="2400" baseline="30000"/>
              <a:t>o</a:t>
            </a:r>
            <a:r>
              <a:rPr lang="en-US" sz="2400"/>
              <a:t> 47’ W = 180</a:t>
            </a:r>
            <a:r>
              <a:rPr lang="en-US" sz="2400" baseline="30000"/>
              <a:t>o</a:t>
            </a:r>
            <a:r>
              <a:rPr lang="en-US" sz="2400"/>
              <a:t> + 36</a:t>
            </a:r>
            <a:r>
              <a:rPr lang="en-US" sz="2400" baseline="30000"/>
              <a:t>o</a:t>
            </a:r>
            <a:r>
              <a:rPr lang="en-US" sz="2400"/>
              <a:t> 47’ = 216</a:t>
            </a:r>
            <a:r>
              <a:rPr lang="en-US" sz="2400" baseline="30000"/>
              <a:t>o</a:t>
            </a:r>
            <a:r>
              <a:rPr lang="en-US" sz="2400"/>
              <a:t> 47’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280988" y="5537200"/>
            <a:ext cx="84407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North West</a:t>
            </a:r>
            <a:r>
              <a:rPr lang="en-US" sz="2400"/>
              <a:t>: azimuth angle equals 360 minus bearing angle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N 62</a:t>
            </a:r>
            <a:r>
              <a:rPr lang="en-US" sz="2400" baseline="30000"/>
              <a:t>o</a:t>
            </a:r>
            <a:r>
              <a:rPr lang="en-US" sz="2400"/>
              <a:t> 56’ W = 360</a:t>
            </a:r>
            <a:r>
              <a:rPr lang="en-US" sz="2400" baseline="30000"/>
              <a:t>o</a:t>
            </a:r>
            <a:r>
              <a:rPr lang="en-US" sz="2400"/>
              <a:t> - 62</a:t>
            </a:r>
            <a:r>
              <a:rPr lang="en-US" sz="2400" baseline="30000"/>
              <a:t>o</a:t>
            </a:r>
            <a:r>
              <a:rPr lang="en-US" sz="2400"/>
              <a:t> 56’ = 297</a:t>
            </a:r>
            <a:r>
              <a:rPr lang="en-US" sz="2400" baseline="30000"/>
              <a:t>o</a:t>
            </a:r>
            <a:r>
              <a:rPr lang="en-US" sz="2400"/>
              <a:t> 04’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236788" y="295275"/>
            <a:ext cx="444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CONVERTING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77813" y="858838"/>
            <a:ext cx="4922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8000"/>
                </a:solidFill>
              </a:rPr>
              <a:t>Converting Azimuth to Bearing: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77813" y="1404938"/>
            <a:ext cx="838517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North East</a:t>
            </a:r>
            <a:r>
              <a:rPr lang="en-US" sz="2400"/>
              <a:t>: the prefix N and the suffix E must be added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76</a:t>
            </a:r>
            <a:r>
              <a:rPr lang="en-US" sz="2400" baseline="30000"/>
              <a:t>o</a:t>
            </a:r>
            <a:r>
              <a:rPr lang="en-US" sz="2400"/>
              <a:t> 30’ = N 76</a:t>
            </a:r>
            <a:r>
              <a:rPr lang="en-US" sz="2400" baseline="30000"/>
              <a:t>o</a:t>
            </a:r>
            <a:r>
              <a:rPr lang="en-US" sz="2400"/>
              <a:t> 30’ 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77813" y="2443163"/>
            <a:ext cx="824388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South East</a:t>
            </a:r>
            <a:r>
              <a:rPr lang="en-US" sz="2400"/>
              <a:t>: the azimuth angle is subtracted from 180</a:t>
            </a:r>
            <a:r>
              <a:rPr lang="en-US" sz="2400" baseline="30000"/>
              <a:t>o</a:t>
            </a:r>
            <a:r>
              <a:rPr lang="en-US" sz="2400"/>
              <a:t> and S and E are added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168</a:t>
            </a:r>
            <a:r>
              <a:rPr lang="en-US" sz="2400" baseline="30000"/>
              <a:t>o</a:t>
            </a:r>
            <a:r>
              <a:rPr lang="en-US" sz="2400"/>
              <a:t> 40’ = 180</a:t>
            </a:r>
            <a:r>
              <a:rPr lang="en-US" sz="2400" baseline="30000"/>
              <a:t>o</a:t>
            </a:r>
            <a:r>
              <a:rPr lang="en-US" sz="2400"/>
              <a:t> – 168</a:t>
            </a:r>
            <a:r>
              <a:rPr lang="en-US" sz="2400" baseline="30000"/>
              <a:t>o</a:t>
            </a:r>
            <a:r>
              <a:rPr lang="en-US" sz="2400"/>
              <a:t> 40’ = S 11</a:t>
            </a:r>
            <a:r>
              <a:rPr lang="en-US" sz="2400" baseline="30000"/>
              <a:t>o</a:t>
            </a:r>
            <a:r>
              <a:rPr lang="en-US" sz="2400"/>
              <a:t> 20’ E</a:t>
            </a: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77813" y="3889375"/>
            <a:ext cx="8243887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South West</a:t>
            </a:r>
            <a:r>
              <a:rPr lang="en-US" sz="2400"/>
              <a:t>: 180</a:t>
            </a:r>
            <a:r>
              <a:rPr lang="en-US" sz="2400" baseline="30000"/>
              <a:t>o</a:t>
            </a:r>
            <a:r>
              <a:rPr lang="en-US" sz="2400"/>
              <a:t> is subtracted from the azimuth angle and S and W are added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195</a:t>
            </a:r>
            <a:r>
              <a:rPr lang="en-US" sz="2400" baseline="30000"/>
              <a:t>o</a:t>
            </a:r>
            <a:r>
              <a:rPr lang="en-US" sz="2400"/>
              <a:t> 22’ = 195</a:t>
            </a:r>
            <a:r>
              <a:rPr lang="en-US" sz="2400" baseline="30000"/>
              <a:t>o</a:t>
            </a:r>
            <a:r>
              <a:rPr lang="en-US" sz="2400"/>
              <a:t> 22’ – 180</a:t>
            </a:r>
            <a:r>
              <a:rPr lang="en-US" sz="2400" baseline="30000"/>
              <a:t>o</a:t>
            </a:r>
            <a:r>
              <a:rPr lang="en-US" sz="2400"/>
              <a:t> = S 15</a:t>
            </a:r>
            <a:r>
              <a:rPr lang="en-US" sz="2400" baseline="30000"/>
              <a:t>o</a:t>
            </a:r>
            <a:r>
              <a:rPr lang="en-US" sz="2400"/>
              <a:t> 22’ W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277813" y="5297488"/>
            <a:ext cx="824388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North West</a:t>
            </a:r>
            <a:r>
              <a:rPr lang="en-US" sz="2400"/>
              <a:t>: the azimuth angle is subtracted from 360</a:t>
            </a:r>
            <a:r>
              <a:rPr lang="en-US" sz="2400" baseline="30000"/>
              <a:t>o</a:t>
            </a:r>
            <a:r>
              <a:rPr lang="en-US" sz="2400"/>
              <a:t> and N and W are added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/>
              <a:t>Ex: 314</a:t>
            </a:r>
            <a:r>
              <a:rPr lang="en-US" sz="2400" baseline="30000"/>
              <a:t>o</a:t>
            </a:r>
            <a:r>
              <a:rPr lang="en-US" sz="2400"/>
              <a:t> 35’ = 360</a:t>
            </a:r>
            <a:r>
              <a:rPr lang="en-US" sz="2400" baseline="30000"/>
              <a:t>o</a:t>
            </a:r>
            <a:r>
              <a:rPr lang="en-US" sz="2400"/>
              <a:t> – 314</a:t>
            </a:r>
            <a:r>
              <a:rPr lang="en-US" sz="2400" baseline="30000"/>
              <a:t>o</a:t>
            </a:r>
            <a:r>
              <a:rPr lang="en-US" sz="2400"/>
              <a:t> 35’ = N 45</a:t>
            </a:r>
            <a:r>
              <a:rPr lang="en-US" sz="2400" baseline="30000"/>
              <a:t>o</a:t>
            </a:r>
            <a:r>
              <a:rPr lang="en-US" sz="2400"/>
              <a:t> 25’ 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057400" y="457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BEARING</a:t>
            </a:r>
          </a:p>
        </p:txBody>
      </p:sp>
      <p:sp>
        <p:nvSpPr>
          <p:cNvPr id="24579" name="Line 6"/>
          <p:cNvSpPr>
            <a:spLocks noChangeShapeType="1"/>
          </p:cNvSpPr>
          <p:nvPr/>
        </p:nvSpPr>
        <p:spPr bwMode="auto">
          <a:xfrm>
            <a:off x="381000" y="32766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 flipV="1">
            <a:off x="3124200" y="2514600"/>
            <a:ext cx="3048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6172200" y="2514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609600" y="4343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 rot="797114">
            <a:off x="417513" y="371475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S 85</a:t>
            </a:r>
            <a:r>
              <a:rPr lang="en-US" baseline="30000"/>
              <a:t>o </a:t>
            </a:r>
            <a:r>
              <a:rPr lang="en-US"/>
              <a:t>10’ 15” E</a:t>
            </a:r>
            <a:endParaRPr lang="en-US" baseline="30000"/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 rot="-1484532">
            <a:off x="3157538" y="281305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N 65</a:t>
            </a:r>
            <a:r>
              <a:rPr lang="en-US" baseline="30000"/>
              <a:t>o </a:t>
            </a:r>
            <a:r>
              <a:rPr lang="en-US"/>
              <a:t>11’ 36” E</a:t>
            </a:r>
            <a:endParaRPr lang="en-US" baseline="30000"/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6400800" y="1981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N 90</a:t>
            </a:r>
            <a:r>
              <a:rPr lang="en-US" baseline="30000"/>
              <a:t>o </a:t>
            </a:r>
            <a:r>
              <a:rPr lang="en-US"/>
              <a:t>0’ 0” E</a:t>
            </a:r>
            <a:endParaRPr lang="en-US" baseline="30000"/>
          </a:p>
        </p:txBody>
      </p:sp>
      <p:sp>
        <p:nvSpPr>
          <p:cNvPr id="24586" name="Line 13"/>
          <p:cNvSpPr>
            <a:spLocks noChangeShapeType="1"/>
          </p:cNvSpPr>
          <p:nvPr/>
        </p:nvSpPr>
        <p:spPr bwMode="auto">
          <a:xfrm flipV="1">
            <a:off x="1279525" y="858838"/>
            <a:ext cx="0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1096963" y="1055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487863" y="3038475"/>
            <a:ext cx="501650" cy="344488"/>
            <a:chOff x="2827" y="2118"/>
            <a:chExt cx="316" cy="217"/>
          </a:xfrm>
        </p:grpSpPr>
        <p:sp>
          <p:nvSpPr>
            <p:cNvPr id="24590" name="Text Box 15"/>
            <p:cNvSpPr txBox="1">
              <a:spLocks noChangeArrowheads="1"/>
            </p:cNvSpPr>
            <p:nvPr/>
          </p:nvSpPr>
          <p:spPr bwMode="auto">
            <a:xfrm>
              <a:off x="2827" y="2118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  <p:sp>
          <p:nvSpPr>
            <p:cNvPr id="24591" name="Text Box 16"/>
            <p:cNvSpPr txBox="1">
              <a:spLocks noChangeArrowheads="1"/>
            </p:cNvSpPr>
            <p:nvPr/>
          </p:nvSpPr>
          <p:spPr bwMode="auto">
            <a:xfrm>
              <a:off x="2868" y="2143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L</a:t>
              </a:r>
            </a:p>
          </p:txBody>
        </p:sp>
      </p:grpSp>
      <p:sp>
        <p:nvSpPr>
          <p:cNvPr id="24589" name="Text Box 18"/>
          <p:cNvSpPr txBox="1">
            <a:spLocks noChangeArrowheads="1"/>
          </p:cNvSpPr>
          <p:nvPr/>
        </p:nvSpPr>
        <p:spPr bwMode="auto">
          <a:xfrm>
            <a:off x="4325938" y="3670300"/>
            <a:ext cx="4349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The center line is always located in the</a:t>
            </a:r>
          </a:p>
          <a:p>
            <a:pPr eaLnBrk="0" hangingPunct="0"/>
            <a:r>
              <a:rPr lang="en-US"/>
              <a:t>middle of the highway, with the exception</a:t>
            </a:r>
          </a:p>
          <a:p>
            <a:pPr eaLnBrk="0" hangingPunct="0"/>
            <a:r>
              <a:rPr lang="en-US"/>
              <a:t>of the PI for horizontal curves.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057400" y="457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BEARING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381000" y="2433638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V="1">
            <a:off x="3124200" y="1671638"/>
            <a:ext cx="3048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6172200" y="16716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09600" y="3500438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 rot="797114">
            <a:off x="417513" y="28717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S 75</a:t>
            </a:r>
            <a:r>
              <a:rPr lang="en-US" baseline="30000"/>
              <a:t>o </a:t>
            </a:r>
            <a:r>
              <a:rPr lang="en-US"/>
              <a:t>10’ 15” E</a:t>
            </a:r>
            <a:endParaRPr lang="en-US" baseline="300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 rot="-1484532">
            <a:off x="3157538" y="197008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N 65</a:t>
            </a:r>
            <a:r>
              <a:rPr lang="en-US" baseline="30000"/>
              <a:t>o </a:t>
            </a:r>
            <a:r>
              <a:rPr lang="en-US"/>
              <a:t>11’ 36” E</a:t>
            </a:r>
            <a:endParaRPr lang="en-US" baseline="300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400800" y="113823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N 90</a:t>
            </a:r>
            <a:r>
              <a:rPr lang="en-US" baseline="30000"/>
              <a:t>o </a:t>
            </a:r>
            <a:r>
              <a:rPr lang="en-US"/>
              <a:t>0’ 0” E</a:t>
            </a:r>
            <a:endParaRPr lang="en-US" baseline="30000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1279525" y="649288"/>
            <a:ext cx="0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096963" y="9445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487863" y="2195513"/>
            <a:ext cx="501650" cy="344487"/>
            <a:chOff x="2827" y="2118"/>
            <a:chExt cx="316" cy="217"/>
          </a:xfrm>
        </p:grpSpPr>
        <p:sp>
          <p:nvSpPr>
            <p:cNvPr id="25619" name="Text Box 13"/>
            <p:cNvSpPr txBox="1">
              <a:spLocks noChangeArrowheads="1"/>
            </p:cNvSpPr>
            <p:nvPr/>
          </p:nvSpPr>
          <p:spPr bwMode="auto">
            <a:xfrm>
              <a:off x="2827" y="2118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  <p:sp>
          <p:nvSpPr>
            <p:cNvPr id="25620" name="Text Box 14"/>
            <p:cNvSpPr txBox="1">
              <a:spLocks noChangeArrowheads="1"/>
            </p:cNvSpPr>
            <p:nvPr/>
          </p:nvSpPr>
          <p:spPr bwMode="auto">
            <a:xfrm>
              <a:off x="2868" y="2143"/>
              <a:ext cx="27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L</a:t>
              </a:r>
            </a:p>
          </p:txBody>
        </p:sp>
      </p:grpSp>
      <p:sp>
        <p:nvSpPr>
          <p:cNvPr id="25613" name="Line 17"/>
          <p:cNvSpPr>
            <a:spLocks noChangeShapeType="1"/>
          </p:cNvSpPr>
          <p:nvPr/>
        </p:nvSpPr>
        <p:spPr bwMode="auto">
          <a:xfrm>
            <a:off x="3108325" y="3109913"/>
            <a:ext cx="1154113" cy="2809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Freeform 18"/>
          <p:cNvSpPr>
            <a:spLocks/>
          </p:cNvSpPr>
          <p:nvPr/>
        </p:nvSpPr>
        <p:spPr bwMode="auto">
          <a:xfrm>
            <a:off x="3952875" y="2870200"/>
            <a:ext cx="103188" cy="381000"/>
          </a:xfrm>
          <a:custGeom>
            <a:avLst/>
            <a:gdLst>
              <a:gd name="T0" fmla="*/ 0 w 65"/>
              <a:gd name="T1" fmla="*/ 0 h 240"/>
              <a:gd name="T2" fmla="*/ 62 w 65"/>
              <a:gd name="T3" fmla="*/ 133 h 240"/>
              <a:gd name="T4" fmla="*/ 18 w 65"/>
              <a:gd name="T5" fmla="*/ 240 h 240"/>
              <a:gd name="T6" fmla="*/ 0 60000 65536"/>
              <a:gd name="T7" fmla="*/ 0 60000 65536"/>
              <a:gd name="T8" fmla="*/ 0 60000 65536"/>
              <a:gd name="T9" fmla="*/ 0 w 65"/>
              <a:gd name="T10" fmla="*/ 0 h 240"/>
              <a:gd name="T11" fmla="*/ 65 w 65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" h="240">
                <a:moveTo>
                  <a:pt x="0" y="0"/>
                </a:moveTo>
                <a:cubicBezTo>
                  <a:pt x="29" y="46"/>
                  <a:pt x="59" y="93"/>
                  <a:pt x="62" y="133"/>
                </a:cubicBezTo>
                <a:cubicBezTo>
                  <a:pt x="65" y="173"/>
                  <a:pt x="41" y="206"/>
                  <a:pt x="1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Text Box 19"/>
          <p:cNvSpPr txBox="1">
            <a:spLocks noChangeArrowheads="1"/>
          </p:cNvSpPr>
          <p:nvPr/>
        </p:nvSpPr>
        <p:spPr bwMode="auto">
          <a:xfrm>
            <a:off x="4176713" y="2855913"/>
            <a:ext cx="465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cs typeface="Arial" charset="0"/>
              </a:rPr>
              <a:t>Δ</a:t>
            </a:r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717550" y="3713163"/>
            <a:ext cx="4065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5617" name="Text Box 21"/>
          <p:cNvSpPr txBox="1">
            <a:spLocks noChangeArrowheads="1"/>
          </p:cNvSpPr>
          <p:nvPr/>
        </p:nvSpPr>
        <p:spPr bwMode="auto">
          <a:xfrm>
            <a:off x="590550" y="3687763"/>
            <a:ext cx="44307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Convert bearing to azimuth: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 75</a:t>
            </a:r>
            <a:r>
              <a:rPr lang="en-US" sz="2000" baseline="30000"/>
              <a:t>o</a:t>
            </a:r>
            <a:r>
              <a:rPr lang="en-US" sz="2000"/>
              <a:t> 10’ 15” E = 104</a:t>
            </a:r>
            <a:r>
              <a:rPr lang="en-US" sz="2000" baseline="30000"/>
              <a:t>o</a:t>
            </a:r>
            <a:r>
              <a:rPr lang="en-US" sz="2000"/>
              <a:t> 49’ 45’’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N 65</a:t>
            </a:r>
            <a:r>
              <a:rPr lang="en-US" sz="2000" baseline="30000"/>
              <a:t>o</a:t>
            </a:r>
            <a:r>
              <a:rPr lang="en-US" sz="2000"/>
              <a:t> 11’ 36” E = 65</a:t>
            </a:r>
            <a:r>
              <a:rPr lang="en-US" sz="2000" baseline="30000"/>
              <a:t>o</a:t>
            </a:r>
            <a:r>
              <a:rPr lang="en-US" sz="2000"/>
              <a:t> 11’ 36”</a:t>
            </a:r>
          </a:p>
        </p:txBody>
      </p:sp>
      <p:sp>
        <p:nvSpPr>
          <p:cNvPr id="25618" name="Text Box 22"/>
          <p:cNvSpPr txBox="1">
            <a:spLocks noChangeArrowheads="1"/>
          </p:cNvSpPr>
          <p:nvPr/>
        </p:nvSpPr>
        <p:spPr bwMode="auto">
          <a:xfrm>
            <a:off x="587375" y="5176838"/>
            <a:ext cx="57673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Compute angle: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cs typeface="Arial" charset="0"/>
              </a:rPr>
              <a:t>Δ</a:t>
            </a:r>
            <a:r>
              <a:rPr lang="en-US" sz="2000">
                <a:cs typeface="Arial" charset="0"/>
              </a:rPr>
              <a:t> = </a:t>
            </a:r>
            <a:r>
              <a:rPr lang="en-US" sz="2000"/>
              <a:t>104</a:t>
            </a:r>
            <a:r>
              <a:rPr lang="en-US" sz="2000" baseline="30000"/>
              <a:t>o</a:t>
            </a:r>
            <a:r>
              <a:rPr lang="en-US" sz="2000"/>
              <a:t> 49’ 45’’ -  65</a:t>
            </a:r>
            <a:r>
              <a:rPr lang="en-US" sz="2000" baseline="30000"/>
              <a:t>o</a:t>
            </a:r>
            <a:r>
              <a:rPr lang="en-US" sz="2000"/>
              <a:t> 11’ 36” = 39</a:t>
            </a:r>
            <a:r>
              <a:rPr lang="en-US" sz="2000" baseline="30000"/>
              <a:t>o</a:t>
            </a:r>
            <a:r>
              <a:rPr lang="en-US" sz="2000"/>
              <a:t> 38’ 09”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cs typeface="Arial" charset="0"/>
              </a:rPr>
              <a:t>Δ</a:t>
            </a:r>
            <a:r>
              <a:rPr lang="en-US" sz="2000">
                <a:cs typeface="Arial" charset="0"/>
              </a:rPr>
              <a:t> = 40</a:t>
            </a:r>
            <a:r>
              <a:rPr lang="en-US" sz="2000" baseline="30000">
                <a:cs typeface="Arial" charset="0"/>
              </a:rPr>
              <a:t>o</a:t>
            </a:r>
            <a:r>
              <a:rPr lang="en-US" sz="2000">
                <a:cs typeface="Arial" charset="0"/>
              </a:rPr>
              <a:t> 38’ 09” L (L for left)</a:t>
            </a:r>
            <a:endParaRPr lang="el-GR" sz="2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460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Bearing and Azimuth</vt:lpstr>
      <vt:lpstr>Bearing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Civil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Bearing &amp; Azimuth</dc:title>
  <dc:creator>dlord</dc:creator>
  <cp:lastModifiedBy>ouda</cp:lastModifiedBy>
  <cp:revision>2</cp:revision>
  <dcterms:created xsi:type="dcterms:W3CDTF">2011-01-31T15:59:55Z</dcterms:created>
  <dcterms:modified xsi:type="dcterms:W3CDTF">2019-01-06T05:32:06Z</dcterms:modified>
</cp:coreProperties>
</file>