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75" r:id="rId3"/>
    <p:sldId id="376" r:id="rId4"/>
    <p:sldId id="378" r:id="rId5"/>
    <p:sldId id="377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90" r:id="rId17"/>
    <p:sldId id="391" r:id="rId18"/>
  </p:sldIdLst>
  <p:sldSz cx="9144000" cy="6858000" type="screen4x3"/>
  <p:notesSz cx="9305925" cy="7019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1" autoAdjust="0"/>
    <p:restoredTop sz="94660"/>
  </p:normalViewPr>
  <p:slideViewPr>
    <p:cSldViewPr>
      <p:cViewPr varScale="1">
        <p:scale>
          <a:sx n="104" d="100"/>
          <a:sy n="104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0" rIns="91541" bIns="45770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9569" y="0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0" rIns="91541" bIns="45770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67851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0" rIns="91541" bIns="45770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9569" y="6667851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0" rIns="91541" bIns="45770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B8D935E8-669C-4778-8E0D-715731B8E4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9569" y="0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7188" y="525463"/>
            <a:ext cx="3511550" cy="2633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277" y="3335124"/>
            <a:ext cx="7441373" cy="3159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67851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9569" y="6667851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602F93C5-DC6A-4234-AB75-F98B82B5114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4C88FE-F347-45B8-B719-D51F2071E698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8E0B3-1A82-4148-AA62-EDCF659553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0B53F-6E0E-401E-B24E-D7C70397D8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FC184-AE9F-4F0B-9AB1-0B3391FE5A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94882F0-07E1-4360-B4E7-D1E7B0967E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71575-07C0-4053-A338-57601B501D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56CA41-1754-453C-8359-47B97260AE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0AD4F-0ED1-4D86-BED1-5608DD333B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834BD-AB5F-4A51-AB63-298660AEA5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086F8-BD8D-41B0-9EB0-73C010CA79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26D7C-8D22-4B73-A73E-976AF0DEB6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75435-4506-41BE-8A42-BCE9C59225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7D8A2-B11A-4065-BFB5-88DC437A9E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5D5410-02E9-410E-9B3E-4C3C532C6FA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/>
              <a:t>BAE 6333 – Fluvial Hydraulics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6400800" cy="1752600"/>
          </a:xfrm>
        </p:spPr>
        <p:txBody>
          <a:bodyPr/>
          <a:lstStyle/>
          <a:p>
            <a:r>
              <a:rPr lang="en-US" dirty="0" err="1"/>
              <a:t>Nonuniform</a:t>
            </a:r>
            <a:r>
              <a:rPr lang="en-US" dirty="0"/>
              <a:t> Flow – </a:t>
            </a:r>
            <a:endParaRPr lang="en-US" dirty="0" smtClean="0"/>
          </a:p>
          <a:p>
            <a:r>
              <a:rPr lang="en-US" dirty="0" smtClean="0"/>
              <a:t>Rapidly Varied Flow</a:t>
            </a:r>
            <a:endParaRPr lang="en-US" dirty="0"/>
          </a:p>
        </p:txBody>
      </p:sp>
      <p:pic>
        <p:nvPicPr>
          <p:cNvPr id="2052" name="Picture 4" descr="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0"/>
            <a:ext cx="4113213" cy="2741613"/>
          </a:xfrm>
          <a:prstGeom prst="rect">
            <a:avLst/>
          </a:prstGeom>
          <a:noFill/>
        </p:spPr>
      </p:pic>
      <p:pic>
        <p:nvPicPr>
          <p:cNvPr id="2053" name="Picture 5" descr="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3810000"/>
            <a:ext cx="4113213" cy="2741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Rapidly Varied Flow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Underflow Gates</a:t>
            </a:r>
          </a:p>
          <a:p>
            <a:pPr lvl="1"/>
            <a:r>
              <a:rPr lang="en-US"/>
              <a:t>Discharge equation based on energy equation before and after the gate: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See Equation 4.38 for gate coefficient (K</a:t>
            </a:r>
            <a:r>
              <a:rPr lang="en-US" baseline="-25000"/>
              <a:t>v</a:t>
            </a:r>
            <a:r>
              <a:rPr lang="en-US"/>
              <a:t>)</a:t>
            </a:r>
          </a:p>
        </p:txBody>
      </p:sp>
      <p:graphicFrame>
        <p:nvGraphicFramePr>
          <p:cNvPr id="295942" name="Object 6"/>
          <p:cNvGraphicFramePr>
            <a:graphicFrameLocks noChangeAspect="1"/>
          </p:cNvGraphicFramePr>
          <p:nvPr/>
        </p:nvGraphicFramePr>
        <p:xfrm>
          <a:off x="1676400" y="3276600"/>
          <a:ext cx="5495925" cy="619125"/>
        </p:xfrm>
        <a:graphic>
          <a:graphicData uri="http://schemas.openxmlformats.org/presentationml/2006/ole">
            <p:oleObj spid="_x0000_s295942" name="Equation" r:id="rId3" imgW="22604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Hydraulic Jump</a:t>
            </a:r>
          </a:p>
        </p:txBody>
      </p:sp>
      <p:sp>
        <p:nvSpPr>
          <p:cNvPr id="297987" name="Rectangle 3"/>
          <p:cNvSpPr>
            <a:spLocks noChangeArrowheads="1"/>
          </p:cNvSpPr>
          <p:nvPr/>
        </p:nvSpPr>
        <p:spPr bwMode="auto">
          <a:xfrm>
            <a:off x="533400" y="1524000"/>
            <a:ext cx="815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Step change in depth from shallow to deep without change in channel cross-section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Jump actually discontinuity in water surface profile (dy/dx = </a:t>
            </a:r>
            <a:r>
              <a:rPr lang="en-US" sz="2800">
                <a:latin typeface="Symbol" pitchFamily="18" charset="2"/>
              </a:rPr>
              <a:t>¥</a:t>
            </a:r>
            <a:r>
              <a:rPr lang="en-US" sz="2800"/>
              <a:t>)</a:t>
            </a:r>
          </a:p>
        </p:txBody>
      </p:sp>
      <p:pic>
        <p:nvPicPr>
          <p:cNvPr id="297988" name="Picture 4" descr="fin32020_102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4038600"/>
            <a:ext cx="8229600" cy="19208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Hydraulic Jump in Rectangular Channel</a:t>
            </a:r>
          </a:p>
        </p:txBody>
      </p:sp>
      <p:sp>
        <p:nvSpPr>
          <p:cNvPr id="299011" name="Rectangle 3"/>
          <p:cNvSpPr>
            <a:spLocks noChangeArrowheads="1"/>
          </p:cNvSpPr>
          <p:nvPr/>
        </p:nvSpPr>
        <p:spPr bwMode="auto">
          <a:xfrm>
            <a:off x="457200" y="1752600"/>
            <a:ext cx="815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Consider a horizontal, rectangular section after a spillway (Note that y = h and V = U):</a:t>
            </a:r>
          </a:p>
        </p:txBody>
      </p:sp>
      <p:pic>
        <p:nvPicPr>
          <p:cNvPr id="299012" name="Picture 4" descr="fin32020_102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2971800"/>
            <a:ext cx="7693025" cy="27654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Hydraulic Jump in Rectangular Channel</a:t>
            </a:r>
          </a:p>
        </p:txBody>
      </p:sp>
      <p:sp>
        <p:nvSpPr>
          <p:cNvPr id="300035" name="Rectangle 3"/>
          <p:cNvSpPr>
            <a:spLocks noChangeArrowheads="1"/>
          </p:cNvSpPr>
          <p:nvPr/>
        </p:nvSpPr>
        <p:spPr bwMode="auto">
          <a:xfrm>
            <a:off x="457200" y="1676400"/>
            <a:ext cx="815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Assume that we can identify two sections (1, 2) where flow is uniform outside the complexities of the jump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Neglect shear stresses (friction) because we are going to take points 1 and 2 close together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Momentum:</a:t>
            </a:r>
          </a:p>
        </p:txBody>
      </p:sp>
      <p:graphicFrame>
        <p:nvGraphicFramePr>
          <p:cNvPr id="300036" name="Object 4"/>
          <p:cNvGraphicFramePr>
            <a:graphicFrameLocks noChangeAspect="1"/>
          </p:cNvGraphicFramePr>
          <p:nvPr>
            <p:ph idx="1"/>
          </p:nvPr>
        </p:nvGraphicFramePr>
        <p:xfrm>
          <a:off x="1447800" y="5656263"/>
          <a:ext cx="6096000" cy="525462"/>
        </p:xfrm>
        <a:graphic>
          <a:graphicData uri="http://schemas.openxmlformats.org/presentationml/2006/ole">
            <p:oleObj spid="_x0000_s300036" name="Equation" r:id="rId3" imgW="25016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ChangeArrowheads="1"/>
          </p:cNvSpPr>
          <p:nvPr/>
        </p:nvSpPr>
        <p:spPr bwMode="auto">
          <a:xfrm>
            <a:off x="457200" y="1676400"/>
            <a:ext cx="815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Pressure forces are assumed hydrostatic (momentum):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Considering conservation of mass: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Considering energy with head loss due to turbulence: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Hydraulic Jump in Rectangular Channel</a:t>
            </a:r>
          </a:p>
        </p:txBody>
      </p:sp>
      <p:graphicFrame>
        <p:nvGraphicFramePr>
          <p:cNvPr id="30106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133600" y="4133850"/>
          <a:ext cx="2971800" cy="538163"/>
        </p:xfrm>
        <a:graphic>
          <a:graphicData uri="http://schemas.openxmlformats.org/presentationml/2006/ole">
            <p:oleObj spid="_x0000_s301060" name="Equation" r:id="rId3" imgW="1193760" imgH="215640" progId="Equation.3">
              <p:embed/>
            </p:oleObj>
          </a:graphicData>
        </a:graphic>
      </p:graphicFrame>
      <p:graphicFrame>
        <p:nvGraphicFramePr>
          <p:cNvPr id="301061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1752600" y="2633663"/>
          <a:ext cx="3617913" cy="1055687"/>
        </p:xfrm>
        <a:graphic>
          <a:graphicData uri="http://schemas.openxmlformats.org/presentationml/2006/ole">
            <p:oleObj spid="_x0000_s301061" name="Equation" r:id="rId4" imgW="1523880" imgH="444240" progId="Equation.3">
              <p:embed/>
            </p:oleObj>
          </a:graphicData>
        </a:graphic>
      </p:graphicFrame>
      <p:graphicFrame>
        <p:nvGraphicFramePr>
          <p:cNvPr id="30106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154363" y="5410200"/>
          <a:ext cx="3203575" cy="1019175"/>
        </p:xfrm>
        <a:graphic>
          <a:graphicData uri="http://schemas.openxmlformats.org/presentationml/2006/ole">
            <p:oleObj spid="_x0000_s301062" name="Equation" r:id="rId5" imgW="139680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ChangeArrowheads="1"/>
          </p:cNvSpPr>
          <p:nvPr/>
        </p:nvSpPr>
        <p:spPr bwMode="auto">
          <a:xfrm>
            <a:off x="685800" y="1676400"/>
            <a:ext cx="815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SOLUTIONS: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Hydraulic Jump in Rectangular Channel</a:t>
            </a:r>
          </a:p>
        </p:txBody>
      </p:sp>
      <p:graphicFrame>
        <p:nvGraphicFramePr>
          <p:cNvPr id="302084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1600200" y="3352800"/>
          <a:ext cx="5068888" cy="2000250"/>
        </p:xfrm>
        <a:graphic>
          <a:graphicData uri="http://schemas.openxmlformats.org/presentationml/2006/ole">
            <p:oleObj spid="_x0000_s302084" name="Equation" r:id="rId3" imgW="2768400" imgH="1091880" progId="Equation.3">
              <p:embed/>
            </p:oleObj>
          </a:graphicData>
        </a:graphic>
      </p:graphicFrame>
      <p:graphicFrame>
        <p:nvGraphicFramePr>
          <p:cNvPr id="302085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2286000" y="2667000"/>
          <a:ext cx="3616325" cy="495300"/>
        </p:xfrm>
        <a:graphic>
          <a:graphicData uri="http://schemas.openxmlformats.org/presentationml/2006/ole">
            <p:oleObj spid="_x0000_s302085" name="Equation" r:id="rId4" imgW="1574640" imgH="215640" progId="Equation.3">
              <p:embed/>
            </p:oleObj>
          </a:graphicData>
        </a:graphic>
      </p:graphicFrame>
      <p:graphicFrame>
        <p:nvGraphicFramePr>
          <p:cNvPr id="302088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3200400" y="5410200"/>
          <a:ext cx="2057400" cy="1004888"/>
        </p:xfrm>
        <a:graphic>
          <a:graphicData uri="http://schemas.openxmlformats.org/presentationml/2006/ole">
            <p:oleObj spid="_x0000_s302088" name="Equation" r:id="rId5" imgW="104112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ChangeArrowheads="1"/>
          </p:cNvSpPr>
          <p:nvPr/>
        </p:nvSpPr>
        <p:spPr bwMode="auto">
          <a:xfrm>
            <a:off x="457200" y="1676400"/>
            <a:ext cx="815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Actual structure of a hydraulic jump depends on the Froude number: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/>
              <a:t>Five Types of Surface and Jump Conditions: 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400"/>
              <a:t>		1.  Standing Wave – Energy Dissipated &lt;5%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400"/>
              <a:t>		2.  Weak Jump – Energy Dissipated 5-15%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400"/>
              <a:t>     3.  Oscillating Jump – Energy Dissipated 15-45%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400"/>
              <a:t>		4.  Steady Jump – Energy Dissipated 45-70%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400"/>
              <a:t>		5.  Strong Jump – Energy Dissipated 70-85%</a:t>
            </a:r>
          </a:p>
          <a:p>
            <a:pPr marL="742950" lvl="1" indent="-285750">
              <a:spcBef>
                <a:spcPct val="20000"/>
              </a:spcBef>
            </a:pPr>
            <a:endParaRPr lang="en-US" sz="2400"/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Hydraulic Jump in Rectangular Channel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Hydraulic Jump in Rectangular Channel</a:t>
            </a:r>
          </a:p>
        </p:txBody>
      </p:sp>
      <p:pic>
        <p:nvPicPr>
          <p:cNvPr id="305155" name="Picture 3" descr="image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47800" y="1752600"/>
            <a:ext cx="6130925" cy="45561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Thus far…And now beyond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Ability to predict flow profile for gradually varied flow – up to h</a:t>
            </a:r>
            <a:r>
              <a:rPr lang="en-US" sz="2800" baseline="-25000"/>
              <a:t>c</a:t>
            </a:r>
          </a:p>
          <a:p>
            <a:r>
              <a:rPr lang="en-US" sz="2800"/>
              <a:t>Rapidly Varied Flow – downstream of critical depth over a short stream length</a:t>
            </a:r>
          </a:p>
          <a:p>
            <a:pPr lvl="1"/>
            <a:r>
              <a:rPr lang="en-US" sz="2400"/>
              <a:t>Supercritical to Subcritical</a:t>
            </a:r>
          </a:p>
          <a:p>
            <a:pPr lvl="1"/>
            <a:r>
              <a:rPr lang="en-US" sz="2400"/>
              <a:t>Subcritical to Supercritical</a:t>
            </a:r>
          </a:p>
          <a:p>
            <a:pPr lvl="1"/>
            <a:endParaRPr lang="en-US" sz="2400"/>
          </a:p>
          <a:p>
            <a:pPr lvl="1"/>
            <a:r>
              <a:rPr lang="en-US" sz="2400"/>
              <a:t>Implicit assumption from before of a hydrostatic pressure distribution is no longer valid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Rapidly Varied Flow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Weirs and Spillways – used to control the discharge in a channel</a:t>
            </a:r>
          </a:p>
        </p:txBody>
      </p:sp>
      <p:pic>
        <p:nvPicPr>
          <p:cNvPr id="284676" name="Picture 4" descr="Fig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895600"/>
            <a:ext cx="3962400" cy="3130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Rapidly Varied Flow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Weirs and Spillways – used to control the discharge in a channel</a:t>
            </a:r>
          </a:p>
          <a:p>
            <a:pPr lvl="1"/>
            <a:r>
              <a:rPr lang="en-US" sz="2400"/>
              <a:t>Discharge equations usually based on energy equations with discharge coefficient (K</a:t>
            </a:r>
            <a:r>
              <a:rPr lang="en-US" sz="2400" baseline="-25000"/>
              <a:t>D</a:t>
            </a:r>
            <a:r>
              <a:rPr lang="en-US" sz="2400"/>
              <a:t>) – See Equation 4.32 (small approach velocity)</a:t>
            </a:r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r>
              <a:rPr lang="en-US" sz="2400"/>
              <a:t>Graf presents empirical relations for:</a:t>
            </a:r>
          </a:p>
          <a:p>
            <a:pPr lvl="2"/>
            <a:r>
              <a:rPr lang="en-US" sz="2000"/>
              <a:t>Sharp-crested weirs</a:t>
            </a:r>
          </a:p>
          <a:p>
            <a:pPr lvl="2"/>
            <a:r>
              <a:rPr lang="en-US" sz="2000"/>
              <a:t>Spillways</a:t>
            </a:r>
          </a:p>
          <a:p>
            <a:pPr lvl="2"/>
            <a:r>
              <a:rPr lang="en-US" sz="2000"/>
              <a:t>Mobile spillways (gate)</a:t>
            </a:r>
          </a:p>
        </p:txBody>
      </p:sp>
      <p:graphicFrame>
        <p:nvGraphicFramePr>
          <p:cNvPr id="286726" name="Object 6"/>
          <p:cNvGraphicFramePr>
            <a:graphicFrameLocks noChangeAspect="1"/>
          </p:cNvGraphicFramePr>
          <p:nvPr/>
        </p:nvGraphicFramePr>
        <p:xfrm>
          <a:off x="2590800" y="3657600"/>
          <a:ext cx="3609975" cy="1052513"/>
        </p:xfrm>
        <a:graphic>
          <a:graphicData uri="http://schemas.openxmlformats.org/presentationml/2006/ole">
            <p:oleObj spid="_x0000_s286726" name="Equation" r:id="rId3" imgW="14857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Rapidly Varied Flow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3048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Hydraulic Drop – M2 or H2 profile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Flow is subcritical upstream of the drop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Critical depth is the smallest possible flow depth for a given discharge: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Because of flow being rapidly varied (not hydrostatic), critical depth (h</a:t>
            </a:r>
            <a:r>
              <a:rPr lang="en-US" sz="1600" baseline="-25000"/>
              <a:t>c</a:t>
            </a:r>
            <a:r>
              <a:rPr lang="en-US" sz="1600"/>
              <a:t>) occurs just upstream of the drop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Depth at section of drop (h</a:t>
            </a:r>
            <a:r>
              <a:rPr lang="en-US" sz="1600" baseline="-25000"/>
              <a:t>b</a:t>
            </a:r>
            <a:r>
              <a:rPr lang="en-US" sz="1600"/>
              <a:t>):</a:t>
            </a:r>
          </a:p>
          <a:p>
            <a:pPr lvl="2">
              <a:lnSpc>
                <a:spcPct val="80000"/>
              </a:lnSpc>
            </a:pPr>
            <a:endParaRPr lang="en-US" sz="1600"/>
          </a:p>
        </p:txBody>
      </p:sp>
      <p:graphicFrame>
        <p:nvGraphicFramePr>
          <p:cNvPr id="285702" name="Object 6"/>
          <p:cNvGraphicFramePr>
            <a:graphicFrameLocks noChangeAspect="1"/>
          </p:cNvGraphicFramePr>
          <p:nvPr/>
        </p:nvGraphicFramePr>
        <p:xfrm>
          <a:off x="1905000" y="5410200"/>
          <a:ext cx="4524375" cy="1184275"/>
        </p:xfrm>
        <a:graphic>
          <a:graphicData uri="http://schemas.openxmlformats.org/presentationml/2006/ole">
            <p:oleObj spid="_x0000_s285702" name="Equation" r:id="rId3" imgW="2527200" imgH="660240" progId="Equation.3">
              <p:embed/>
            </p:oleObj>
          </a:graphicData>
        </a:graphic>
      </p:graphicFrame>
      <p:pic>
        <p:nvPicPr>
          <p:cNvPr id="285703" name="Picture 7" descr="Fig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1371600"/>
            <a:ext cx="5307013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Rapidly Varied Flow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Hydraulic Drop – Broad-Crested Weir:</a:t>
            </a:r>
          </a:p>
          <a:p>
            <a:pPr lvl="1"/>
            <a:r>
              <a:rPr lang="en-US"/>
              <a:t>Weir can be assimilated to a short rectangular channel with a hydraulic drop</a:t>
            </a:r>
          </a:p>
          <a:p>
            <a:pPr lvl="1"/>
            <a:r>
              <a:rPr lang="en-US"/>
              <a:t>Critical depth occurs just upstream of the drop</a:t>
            </a:r>
          </a:p>
          <a:p>
            <a:pPr lvl="1"/>
            <a:r>
              <a:rPr lang="en-US"/>
              <a:t>Discharge equation:</a:t>
            </a:r>
          </a:p>
        </p:txBody>
      </p:sp>
      <p:graphicFrame>
        <p:nvGraphicFramePr>
          <p:cNvPr id="289798" name="Object 6"/>
          <p:cNvGraphicFramePr>
            <a:graphicFrameLocks noChangeAspect="1"/>
          </p:cNvGraphicFramePr>
          <p:nvPr/>
        </p:nvGraphicFramePr>
        <p:xfrm>
          <a:off x="533400" y="4419600"/>
          <a:ext cx="3703638" cy="1176338"/>
        </p:xfrm>
        <a:graphic>
          <a:graphicData uri="http://schemas.openxmlformats.org/presentationml/2006/ole">
            <p:oleObj spid="_x0000_s289798" name="Equation" r:id="rId3" imgW="1523880" imgH="482400" progId="Equation.3">
              <p:embed/>
            </p:oleObj>
          </a:graphicData>
        </a:graphic>
      </p:graphicFrame>
      <p:pic>
        <p:nvPicPr>
          <p:cNvPr id="289799" name="Picture 7" descr="Fig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114800"/>
            <a:ext cx="4038600" cy="2170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Rapidly Varied Flow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733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Hydraulic Drop – Parshall Flume or Venturi canal: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Vertical and/or horizontal constriction (throat) in a channel (rectangular) followed by a progressive enlargement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Geometry must allow for h</a:t>
            </a:r>
            <a:r>
              <a:rPr lang="en-US" sz="2000" baseline="-25000"/>
              <a:t>c</a:t>
            </a:r>
            <a:r>
              <a:rPr lang="en-US" sz="2000"/>
              <a:t> somewhere in throat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Discharge equation: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/>
          </a:p>
        </p:txBody>
      </p:sp>
      <p:graphicFrame>
        <p:nvGraphicFramePr>
          <p:cNvPr id="291846" name="Object 6"/>
          <p:cNvGraphicFramePr>
            <a:graphicFrameLocks noChangeAspect="1"/>
          </p:cNvGraphicFramePr>
          <p:nvPr/>
        </p:nvGraphicFramePr>
        <p:xfrm>
          <a:off x="1524000" y="5410200"/>
          <a:ext cx="1976438" cy="712788"/>
        </p:xfrm>
        <a:graphic>
          <a:graphicData uri="http://schemas.openxmlformats.org/presentationml/2006/ole">
            <p:oleObj spid="_x0000_s291846" name="Equation" r:id="rId3" imgW="812520" imgH="291960" progId="Equation.3">
              <p:embed/>
            </p:oleObj>
          </a:graphicData>
        </a:graphic>
      </p:graphicFrame>
      <p:pic>
        <p:nvPicPr>
          <p:cNvPr id="291847" name="Picture 7" descr="Fig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1600200"/>
            <a:ext cx="4645025" cy="31829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Rapidly Varied Flow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Hydraulic Drop – Parshall Flume or Venturi canal:</a:t>
            </a:r>
          </a:p>
          <a:p>
            <a:pPr lvl="1"/>
            <a:r>
              <a:rPr lang="en-US"/>
              <a:t>Difficulty with this equation is predicting (accurately) the location of h</a:t>
            </a:r>
            <a:r>
              <a:rPr lang="en-US" baseline="-25000"/>
              <a:t>c</a:t>
            </a:r>
          </a:p>
          <a:p>
            <a:pPr lvl="1"/>
            <a:r>
              <a:rPr lang="en-US"/>
              <a:t>Usually expressed as function of upstream flow depth (h</a:t>
            </a:r>
            <a:r>
              <a:rPr lang="en-US" baseline="-25000"/>
              <a:t>1</a:t>
            </a:r>
            <a:r>
              <a:rPr lang="en-US"/>
              <a:t>)</a:t>
            </a:r>
          </a:p>
          <a:p>
            <a:pPr lvl="1">
              <a:buFontTx/>
              <a:buNone/>
            </a:pPr>
            <a:endParaRPr lang="en-US"/>
          </a:p>
        </p:txBody>
      </p:sp>
      <p:graphicFrame>
        <p:nvGraphicFramePr>
          <p:cNvPr id="293892" name="Object 4"/>
          <p:cNvGraphicFramePr>
            <a:graphicFrameLocks noChangeAspect="1"/>
          </p:cNvGraphicFramePr>
          <p:nvPr/>
        </p:nvGraphicFramePr>
        <p:xfrm>
          <a:off x="2843213" y="4506913"/>
          <a:ext cx="3149600" cy="1301750"/>
        </p:xfrm>
        <a:graphic>
          <a:graphicData uri="http://schemas.openxmlformats.org/presentationml/2006/ole">
            <p:oleObj spid="_x0000_s293892" name="Equation" r:id="rId3" imgW="1295280" imgH="53316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Rapidly Varied Flow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Underflow Gates – used for measuring flow in a channel or controlling discharge leaving a reservoir</a:t>
            </a:r>
          </a:p>
          <a:p>
            <a:pPr lvl="1"/>
            <a:r>
              <a:rPr lang="en-US"/>
              <a:t>Usually vary A</a:t>
            </a:r>
            <a:r>
              <a:rPr lang="en-US" baseline="-25000"/>
              <a:t>o</a:t>
            </a:r>
            <a:r>
              <a:rPr lang="en-US"/>
              <a:t> for needs of hydraulic engineer (vary Q)</a:t>
            </a:r>
          </a:p>
          <a:p>
            <a:pPr lvl="1"/>
            <a:r>
              <a:rPr lang="en-US"/>
              <a:t>Most common type is the sluice gate</a:t>
            </a:r>
          </a:p>
        </p:txBody>
      </p:sp>
      <p:pic>
        <p:nvPicPr>
          <p:cNvPr id="294916" name="Picture 4" descr="Fig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638675"/>
            <a:ext cx="4681538" cy="2219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1968</TotalTime>
  <Words>522</Words>
  <Application>Microsoft Office PowerPoint</Application>
  <PresentationFormat>On-screen Show (4:3)</PresentationFormat>
  <Paragraphs>82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Equation</vt:lpstr>
      <vt:lpstr>BAE 6333 – Fluvial Hydraulics</vt:lpstr>
      <vt:lpstr>Thus far…And now beyond</vt:lpstr>
      <vt:lpstr>Rapidly Varied Flow</vt:lpstr>
      <vt:lpstr>Rapidly Varied Flow</vt:lpstr>
      <vt:lpstr>Rapidly Varied Flow</vt:lpstr>
      <vt:lpstr>Rapidly Varied Flow</vt:lpstr>
      <vt:lpstr>Rapidly Varied Flow</vt:lpstr>
      <vt:lpstr>Rapidly Varied Flow</vt:lpstr>
      <vt:lpstr>Rapidly Varied Flow</vt:lpstr>
      <vt:lpstr>Rapidly Varied Flow</vt:lpstr>
      <vt:lpstr>Hydraulic Jump</vt:lpstr>
      <vt:lpstr>Hydraulic Jump in Rectangular Channel</vt:lpstr>
      <vt:lpstr>Hydraulic Jump in Rectangular Channel</vt:lpstr>
      <vt:lpstr>Hydraulic Jump in Rectangular Channel</vt:lpstr>
      <vt:lpstr>Hydraulic Jump in Rectangular Channel</vt:lpstr>
      <vt:lpstr>Hydraulic Jump in Rectangular Channel</vt:lpstr>
      <vt:lpstr>Hydraulic Jump in Rectangular Channel</vt:lpstr>
    </vt:vector>
  </TitlesOfParts>
  <Company>Oklahoma State University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BAE 6333 – Fluvial Hydraulics</dc:title>
  <dc:creator>Garey Fox</dc:creator>
  <cp:lastModifiedBy>patron</cp:lastModifiedBy>
  <cp:revision>294</cp:revision>
  <dcterms:created xsi:type="dcterms:W3CDTF">2008-01-06T02:19:33Z</dcterms:created>
  <dcterms:modified xsi:type="dcterms:W3CDTF">2010-03-04T00:29:24Z</dcterms:modified>
</cp:coreProperties>
</file>