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58" r:id="rId3"/>
    <p:sldId id="367" r:id="rId4"/>
    <p:sldId id="365" r:id="rId5"/>
    <p:sldId id="368" r:id="rId6"/>
    <p:sldId id="370" r:id="rId7"/>
    <p:sldId id="369" r:id="rId8"/>
    <p:sldId id="371" r:id="rId9"/>
  </p:sldIdLst>
  <p:sldSz cx="9144000" cy="6858000" type="screen4x3"/>
  <p:notesSz cx="9305925" cy="7019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85" autoAdjust="0"/>
    <p:restoredTop sz="94660"/>
  </p:normalViewPr>
  <p:slideViewPr>
    <p:cSldViewPr>
      <p:cViewPr varScale="1">
        <p:scale>
          <a:sx n="104" d="100"/>
          <a:sy n="104" d="100"/>
        </p:scale>
        <p:origin x="-1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34252" cy="350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1" tIns="45770" rIns="91541" bIns="45770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9569" y="0"/>
            <a:ext cx="4034252" cy="350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1" tIns="45770" rIns="91541" bIns="45770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67851"/>
            <a:ext cx="4034252" cy="350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1" tIns="45770" rIns="91541" bIns="45770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9569" y="6667851"/>
            <a:ext cx="4034252" cy="350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1" tIns="45770" rIns="91541" bIns="45770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8CEDDC54-7D61-4256-9562-26997A0AA17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34252" cy="350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9" tIns="46640" rIns="93279" bIns="46640" numCol="1" anchor="t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9569" y="0"/>
            <a:ext cx="4034252" cy="350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9" tIns="46640" rIns="93279" bIns="46640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7188" y="525463"/>
            <a:ext cx="3511550" cy="26336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2277" y="3335124"/>
            <a:ext cx="7441373" cy="3159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9" tIns="46640" rIns="93279" bIns="466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67851"/>
            <a:ext cx="4034252" cy="350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9" tIns="46640" rIns="93279" bIns="46640" numCol="1" anchor="b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9569" y="6667851"/>
            <a:ext cx="4034252" cy="350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9" tIns="46640" rIns="93279" bIns="46640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fld id="{7760AEA6-9514-4CFD-9D2A-98678FF595B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884B32-EC08-40A9-A331-13AF94B902F7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F46F75-B46F-4370-959B-99F6316183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49C61C-D564-440E-9DC7-1BC8D8B2D2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6009D7-51A8-42C7-B3C7-30AA0F9EA7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9C3B03-CD8D-44B5-AAEC-E20255A4C9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62DB7-9706-4870-83CF-5DAE60F7D7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59697-6EE8-4C2D-B4EF-71D53E8E38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B62D2D-C433-4C90-8D83-908950F090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D12ADA-AC31-4BB6-A045-B9AFD6CA1E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34E74F-5215-4A2E-99BE-02101329E8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E4AA55-ACD2-4833-8EC2-9575228DE1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8039B7-4CBC-418D-94B7-AE83E7554C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A7404E8-A880-4D06-9D9D-ED7AF6CB4B5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/>
          <a:lstStyle/>
          <a:p>
            <a:r>
              <a:rPr lang="en-US"/>
              <a:t>BAE 6333 – Fluvial Hydraulics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828800"/>
            <a:ext cx="6400800" cy="1752600"/>
          </a:xfrm>
        </p:spPr>
        <p:txBody>
          <a:bodyPr/>
          <a:lstStyle/>
          <a:p>
            <a:r>
              <a:rPr lang="en-US" dirty="0" err="1"/>
              <a:t>Nonuniform</a:t>
            </a:r>
            <a:r>
              <a:rPr lang="en-US" dirty="0"/>
              <a:t> </a:t>
            </a:r>
            <a:r>
              <a:rPr lang="en-US" dirty="0" smtClean="0"/>
              <a:t>Flow</a:t>
            </a:r>
            <a:endParaRPr lang="en-US" dirty="0"/>
          </a:p>
        </p:txBody>
      </p:sp>
      <p:pic>
        <p:nvPicPr>
          <p:cNvPr id="2052" name="Picture 4" descr="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810000"/>
            <a:ext cx="4113213" cy="2741613"/>
          </a:xfrm>
          <a:prstGeom prst="rect">
            <a:avLst/>
          </a:prstGeom>
          <a:noFill/>
        </p:spPr>
      </p:pic>
      <p:pic>
        <p:nvPicPr>
          <p:cNvPr id="2053" name="Picture 5" descr="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3810000"/>
            <a:ext cx="4113213" cy="27416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Computation of Water Surface Profiles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Three forms of this equation:</a:t>
            </a:r>
          </a:p>
        </p:txBody>
      </p:sp>
      <p:graphicFrame>
        <p:nvGraphicFramePr>
          <p:cNvPr id="258052" name="Object 4"/>
          <p:cNvGraphicFramePr>
            <a:graphicFrameLocks noChangeAspect="1"/>
          </p:cNvGraphicFramePr>
          <p:nvPr/>
        </p:nvGraphicFramePr>
        <p:xfrm>
          <a:off x="1447800" y="2362200"/>
          <a:ext cx="6638925" cy="4010025"/>
        </p:xfrm>
        <a:graphic>
          <a:graphicData uri="http://schemas.openxmlformats.org/presentationml/2006/ole">
            <p:oleObj spid="_x0000_s258052" name="Equation" r:id="rId3" imgW="4089240" imgH="246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 natural water courses…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Channel bed varies continuously, so it is common to investigate the position of the water table with respect to a horizontal datum (h+z):</a:t>
            </a:r>
          </a:p>
        </p:txBody>
      </p:sp>
      <p:graphicFrame>
        <p:nvGraphicFramePr>
          <p:cNvPr id="270342" name="Object 6"/>
          <p:cNvGraphicFramePr>
            <a:graphicFrameLocks noChangeAspect="1"/>
          </p:cNvGraphicFramePr>
          <p:nvPr/>
        </p:nvGraphicFramePr>
        <p:xfrm>
          <a:off x="457200" y="3886200"/>
          <a:ext cx="8180388" cy="2384425"/>
        </p:xfrm>
        <a:graphic>
          <a:graphicData uri="http://schemas.openxmlformats.org/presentationml/2006/ole">
            <p:oleObj spid="_x0000_s270342" name="Equation" r:id="rId3" imgW="5054400" imgH="147312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4.C – Graf 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/>
              <a:t>	A small river conveys a discharge of Q = 3 m3/s. The geometry of sections 1 to 6 are reported along with the Manning’s n value. The local head-loss coefficients are estimated to be:</a:t>
            </a:r>
          </a:p>
          <a:p>
            <a:pPr>
              <a:buFontTx/>
              <a:buNone/>
            </a:pPr>
            <a:r>
              <a:rPr lang="en-US" sz="2800"/>
              <a:t>		reach:	1-2	2-3	3-4	4-5	5-6</a:t>
            </a:r>
          </a:p>
          <a:p>
            <a:pPr>
              <a:buFontTx/>
              <a:buNone/>
            </a:pPr>
            <a:r>
              <a:rPr lang="en-US" sz="2800"/>
              <a:t>		K</a:t>
            </a:r>
            <a:r>
              <a:rPr lang="en-US" sz="2800" baseline="-25000"/>
              <a:t>ss</a:t>
            </a:r>
            <a:r>
              <a:rPr lang="en-US" sz="2800"/>
              <a:t>:		0.10	0.30	0.30	0.15	0.10</a:t>
            </a:r>
          </a:p>
          <a:p>
            <a:pPr>
              <a:buFontTx/>
              <a:buNone/>
            </a:pPr>
            <a:r>
              <a:rPr lang="en-US" sz="2800"/>
              <a:t>	Compute the water surface profile in the reach between sections 1 to 6 for h = 401.2 m and h = 402.4 m.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/>
              <a:t>First point…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/>
              <a:t>Geometry of channel is irregular and geometric characteristics can not be given with simple equations...</a:t>
            </a:r>
          </a:p>
        </p:txBody>
      </p:sp>
      <p:pic>
        <p:nvPicPr>
          <p:cNvPr id="272388" name="Picture 4" descr="Figur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895600"/>
            <a:ext cx="3959225" cy="3756025"/>
          </a:xfrm>
          <a:prstGeom prst="rect">
            <a:avLst/>
          </a:prstGeom>
          <a:noFill/>
        </p:spPr>
      </p:pic>
      <p:sp>
        <p:nvSpPr>
          <p:cNvPr id="272389" name="Text Box 5"/>
          <p:cNvSpPr txBox="1">
            <a:spLocks noChangeArrowheads="1"/>
          </p:cNvSpPr>
          <p:nvPr/>
        </p:nvSpPr>
        <p:spPr bwMode="auto">
          <a:xfrm>
            <a:off x="4495800" y="3048000"/>
            <a:ext cx="403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 How do you get A, B, P, and R</a:t>
            </a:r>
            <a:r>
              <a:rPr lang="en-US" baseline="-25000"/>
              <a:t>h</a:t>
            </a:r>
            <a:r>
              <a:rPr lang="en-US"/>
              <a:t>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4436" name="Picture 4" descr="Figur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0"/>
            <a:ext cx="4965700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First Question…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/>
              <a:t>What kind of water-surface profile do we have?</a:t>
            </a:r>
          </a:p>
          <a:p>
            <a:pPr lvl="1"/>
            <a:r>
              <a:rPr lang="en-US"/>
              <a:t>Need h</a:t>
            </a:r>
            <a:r>
              <a:rPr lang="en-US" baseline="-25000"/>
              <a:t>c</a:t>
            </a:r>
            <a:r>
              <a:rPr lang="en-US"/>
              <a:t> and h</a:t>
            </a:r>
            <a:r>
              <a:rPr lang="en-US" baseline="-25000"/>
              <a:t>n</a:t>
            </a:r>
          </a:p>
          <a:p>
            <a:pPr lvl="1"/>
            <a:r>
              <a:rPr lang="en-US"/>
              <a:t>How do we do this for a channel that is changing continuously?</a:t>
            </a:r>
          </a:p>
        </p:txBody>
      </p:sp>
      <p:pic>
        <p:nvPicPr>
          <p:cNvPr id="273412" name="Picture 4" descr="Figur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4267200"/>
            <a:ext cx="6832600" cy="2225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We can now compute the water surface profile…</a:t>
            </a:r>
          </a:p>
        </p:txBody>
      </p:sp>
      <p:graphicFrame>
        <p:nvGraphicFramePr>
          <p:cNvPr id="275460" name="Object 4"/>
          <p:cNvGraphicFramePr>
            <a:graphicFrameLocks noChangeAspect="1"/>
          </p:cNvGraphicFramePr>
          <p:nvPr>
            <p:ph idx="1"/>
          </p:nvPr>
        </p:nvGraphicFramePr>
        <p:xfrm>
          <a:off x="533400" y="2971800"/>
          <a:ext cx="8128000" cy="1603375"/>
        </p:xfrm>
        <a:graphic>
          <a:graphicData uri="http://schemas.openxmlformats.org/presentationml/2006/ole">
            <p:oleObj spid="_x0000_s275460" name="Equation" r:id="rId3" imgW="4889160" imgH="965160" progId="Equation.3">
              <p:embed/>
            </p:oleObj>
          </a:graphicData>
        </a:graphic>
      </p:graphicFrame>
      <p:sp>
        <p:nvSpPr>
          <p:cNvPr id="275462" name="Rectangle 6"/>
          <p:cNvSpPr>
            <a:spLocks noChangeArrowheads="1"/>
          </p:cNvSpPr>
          <p:nvPr/>
        </p:nvSpPr>
        <p:spPr bwMode="auto">
          <a:xfrm>
            <a:off x="457200" y="16764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/>
              <a:t>Graf uses the standard step method…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1904</TotalTime>
  <Words>132</Words>
  <Application>Microsoft Office PowerPoint</Application>
  <PresentationFormat>On-screen Show (4:3)</PresentationFormat>
  <Paragraphs>21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Default Design</vt:lpstr>
      <vt:lpstr>Equation</vt:lpstr>
      <vt:lpstr>BAE 6333 – Fluvial Hydraulics</vt:lpstr>
      <vt:lpstr>Computation of Water Surface Profiles</vt:lpstr>
      <vt:lpstr>For natural water courses…</vt:lpstr>
      <vt:lpstr>Example 4.C – Graf </vt:lpstr>
      <vt:lpstr>First point…</vt:lpstr>
      <vt:lpstr>Slide 6</vt:lpstr>
      <vt:lpstr>First Question…</vt:lpstr>
      <vt:lpstr>We can now compute the water surface profile…</vt:lpstr>
    </vt:vector>
  </TitlesOfParts>
  <Company>Oklahoma State University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BAE 6333 – Fluvial Hydraulics</dc:title>
  <dc:creator>Garey Fox</dc:creator>
  <cp:lastModifiedBy>patron</cp:lastModifiedBy>
  <cp:revision>273</cp:revision>
  <dcterms:created xsi:type="dcterms:W3CDTF">2008-01-06T02:19:33Z</dcterms:created>
  <dcterms:modified xsi:type="dcterms:W3CDTF">2010-03-04T00:28:45Z</dcterms:modified>
</cp:coreProperties>
</file>