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0" r:id="rId3"/>
    <p:sldId id="298" r:id="rId4"/>
    <p:sldId id="287" r:id="rId5"/>
    <p:sldId id="288" r:id="rId6"/>
    <p:sldId id="289" r:id="rId7"/>
    <p:sldId id="301" r:id="rId8"/>
    <p:sldId id="302" r:id="rId9"/>
    <p:sldId id="290" r:id="rId10"/>
    <p:sldId id="291" r:id="rId11"/>
    <p:sldId id="303" r:id="rId12"/>
    <p:sldId id="292" r:id="rId13"/>
    <p:sldId id="293" r:id="rId14"/>
    <p:sldId id="294" r:id="rId15"/>
    <p:sldId id="295" r:id="rId16"/>
    <p:sldId id="304" r:id="rId17"/>
    <p:sldId id="310" r:id="rId18"/>
    <p:sldId id="305" r:id="rId19"/>
    <p:sldId id="296" r:id="rId20"/>
    <p:sldId id="297" r:id="rId21"/>
    <p:sldId id="300" r:id="rId22"/>
    <p:sldId id="30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  <a:srgbClr val="FF6600"/>
    <a:srgbClr val="00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3115" autoAdjust="0"/>
  </p:normalViewPr>
  <p:slideViewPr>
    <p:cSldViewPr>
      <p:cViewPr>
        <p:scale>
          <a:sx n="66" d="100"/>
          <a:sy n="66" d="100"/>
        </p:scale>
        <p:origin x="-204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670">
              <a:defRPr sz="1200"/>
            </a:lvl1pPr>
          </a:lstStyle>
          <a:p>
            <a:endParaRPr lang="en-US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/>
            </a:lvl1pPr>
          </a:lstStyle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670">
              <a:defRPr sz="1200"/>
            </a:lvl1pPr>
          </a:lstStyle>
          <a:p>
            <a:endParaRPr lang="en-US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/>
            </a:lvl1pPr>
          </a:lstStyle>
          <a:p>
            <a:fld id="{B82B202C-A8E1-47BD-BD38-575A535B5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2939D-16C2-4FFD-BF05-81CCC3667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3A9F8-292C-46A2-B168-1D3F97808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6ACFF-6BFA-48BF-BE53-38682FBA3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C60E-AA0C-409B-B509-DAC070531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B2817-A2A2-4B6C-8469-19DBAD05E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52FFD-57DC-4303-9155-3F6842E95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0188-1D31-4A41-A465-9FF3720D2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F33F-5065-481E-AA13-17F3F4E3C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AD703-1F47-4F3A-95AE-033B8DE93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44009-BDE7-4D88-8768-BB2F15546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D48F-772E-4120-9E28-DE68D01F2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>
                <a:gamma/>
                <a:shade val="46275"/>
                <a:invGamma/>
              </a:srgbClr>
            </a:gs>
            <a:gs pos="50000">
              <a:srgbClr val="66CCFF"/>
            </a:gs>
            <a:gs pos="100000">
              <a:srgbClr val="66CC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F591EC-842A-4E6D-86C3-A170691D31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1470025"/>
          </a:xfrm>
        </p:spPr>
        <p:txBody>
          <a:bodyPr/>
          <a:lstStyle/>
          <a:p>
            <a:r>
              <a:rPr lang="en-US" b="1" dirty="0" smtClean="0"/>
              <a:t>Design of Stable Channels</a:t>
            </a:r>
            <a:br>
              <a:rPr lang="en-US" b="1" dirty="0" smtClean="0"/>
            </a:br>
            <a:r>
              <a:rPr lang="en-US" b="1" dirty="0" smtClean="0"/>
              <a:t>CH-4</a:t>
            </a:r>
            <a:endParaRPr lang="en-US" b="1" dirty="0"/>
          </a:p>
        </p:txBody>
      </p:sp>
      <p:pic>
        <p:nvPicPr>
          <p:cNvPr id="2056" name="Picture 8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4113213" cy="2741613"/>
          </a:xfrm>
          <a:prstGeom prst="rect">
            <a:avLst/>
          </a:prstGeom>
          <a:noFill/>
        </p:spPr>
      </p:pic>
      <p:pic>
        <p:nvPicPr>
          <p:cNvPr id="2057" name="Picture 9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4113213" cy="2741613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914400"/>
          </a:xfrm>
        </p:spPr>
        <p:txBody>
          <a:bodyPr/>
          <a:lstStyle/>
          <a:p>
            <a:r>
              <a:rPr lang="en-US" b="1" dirty="0" smtClean="0"/>
              <a:t>Riprap-Lined Channels</a:t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4.16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763">
              <a:lnSpc>
                <a:spcPct val="90000"/>
              </a:lnSpc>
              <a:buNone/>
            </a:pPr>
            <a:r>
              <a:rPr lang="en-US" dirty="0" smtClean="0"/>
              <a:t>Determine the </a:t>
            </a:r>
            <a:r>
              <a:rPr lang="en-US" i="1" dirty="0" smtClean="0"/>
              <a:t>d</a:t>
            </a:r>
            <a:r>
              <a:rPr lang="en-US" i="1" baseline="-25000" dirty="0" smtClean="0"/>
              <a:t>50</a:t>
            </a:r>
            <a:r>
              <a:rPr lang="en-US" dirty="0" smtClean="0"/>
              <a:t> riprap size required to convey 115 </a:t>
            </a:r>
            <a:r>
              <a:rPr lang="en-US" dirty="0" err="1" smtClean="0"/>
              <a:t>cfs</a:t>
            </a:r>
            <a:r>
              <a:rPr lang="en-US" dirty="0" smtClean="0"/>
              <a:t> down a 10% slope in a rectangular channel 18 ft wide. Riprap is for the bottom and use the SCS procedure.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4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6826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 - </a:t>
            </a:r>
            <a:r>
              <a:rPr lang="en-US" dirty="0" smtClean="0"/>
              <a:t>CSU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CSU Procedure (Simons and </a:t>
            </a:r>
            <a:r>
              <a:rPr lang="en-US" dirty="0" err="1" smtClean="0"/>
              <a:t>Senturk</a:t>
            </a:r>
            <a:r>
              <a:rPr lang="en-US" dirty="0" smtClean="0"/>
              <a:t>, 1977, 1992):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Safety Factor (SF) concept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SF = ratio of resisting forces (moments) to driving forces (moments)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SF = 1 (Point of incipient motion)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Recommend SF &gt; 1.5 to account for variability in particle sizes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 - </a:t>
            </a:r>
            <a:r>
              <a:rPr lang="en-US" dirty="0" smtClean="0"/>
              <a:t>CSU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CSU Procedure (Simons and </a:t>
            </a:r>
            <a:r>
              <a:rPr lang="en-US" dirty="0" err="1" smtClean="0"/>
              <a:t>Senturk</a:t>
            </a:r>
            <a:r>
              <a:rPr lang="en-US" dirty="0" smtClean="0"/>
              <a:t>, 1977, 1992):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Consider forces acting on a channel bed sloped at an angle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565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43" y="3454400"/>
            <a:ext cx="5257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 - </a:t>
            </a:r>
            <a:r>
              <a:rPr lang="en-US" dirty="0" smtClean="0"/>
              <a:t>CSU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CSU Procedure (Simons and </a:t>
            </a:r>
            <a:r>
              <a:rPr lang="en-US" dirty="0" err="1" smtClean="0"/>
              <a:t>Senturk</a:t>
            </a:r>
            <a:r>
              <a:rPr lang="en-US" dirty="0" smtClean="0"/>
              <a:t>, 1977, 1992):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25700" y="2667000"/>
          <a:ext cx="3146425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10" name="Equation" r:id="rId3" imgW="1485900" imgH="889000" progId="Equation.3">
                  <p:embed/>
                </p:oleObj>
              </mc:Choice>
              <mc:Fallback>
                <p:oleObj name="Equation" r:id="rId3" imgW="1485900" imgH="889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667000"/>
                        <a:ext cx="3146425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4.17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763">
              <a:lnSpc>
                <a:spcPct val="90000"/>
              </a:lnSpc>
              <a:buNone/>
            </a:pPr>
            <a:r>
              <a:rPr lang="en-US" dirty="0" smtClean="0"/>
              <a:t>Determine the </a:t>
            </a:r>
            <a:r>
              <a:rPr lang="en-US" i="1" dirty="0" smtClean="0"/>
              <a:t>d</a:t>
            </a:r>
            <a:r>
              <a:rPr lang="en-US" i="1" baseline="-25000" dirty="0" smtClean="0"/>
              <a:t>50</a:t>
            </a:r>
            <a:r>
              <a:rPr lang="en-US" dirty="0" smtClean="0"/>
              <a:t> riprap size required to convey 115 </a:t>
            </a:r>
            <a:r>
              <a:rPr lang="en-US" dirty="0" err="1" smtClean="0"/>
              <a:t>cfs</a:t>
            </a:r>
            <a:r>
              <a:rPr lang="en-US" dirty="0" smtClean="0"/>
              <a:t> down a 10% slope in a rectangular channel 18 ft wide. Riprap is for the bottom (neglect stability problems associated with the side slopes). Assume a specific gravity of sediment of 2.65 with </a:t>
            </a:r>
            <a:r>
              <a:rPr lang="en-US" i="1" dirty="0" smtClean="0">
                <a:latin typeface="Symbol" pitchFamily="18" charset="2"/>
              </a:rPr>
              <a:t>j</a:t>
            </a:r>
            <a:r>
              <a:rPr lang="en-US" dirty="0" smtClean="0"/>
              <a:t> = 42</a:t>
            </a:r>
            <a:r>
              <a:rPr lang="en-US" baseline="30000" dirty="0" smtClean="0"/>
              <a:t>o</a:t>
            </a:r>
            <a:r>
              <a:rPr lang="en-US" dirty="0" smtClean="0"/>
              <a:t>. Design for a safety factor of 1.5.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6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8269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62570" cy="55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7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6200" cy="62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Bank Stability 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CSU Procedure - Stevens and Simons (1971) and Simons and </a:t>
            </a:r>
            <a:r>
              <a:rPr lang="en-US" dirty="0" err="1" smtClean="0"/>
              <a:t>Senturk</a:t>
            </a:r>
            <a:r>
              <a:rPr lang="en-US" dirty="0" smtClean="0"/>
              <a:t> (1977, 1992):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Difference from bed is that drag forces are not aligned with the down slope gravitational forces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Equations assume that the ratio of lift to drag forces is 0.5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Channel Protection</a:t>
            </a:r>
            <a:endParaRPr lang="en-US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In cases where vegetation is not suitable, riprap is often used to stabilize channels…</a:t>
            </a:r>
          </a:p>
          <a:p>
            <a:pPr lvl="1"/>
            <a:r>
              <a:rPr lang="en-US" dirty="0" smtClean="0"/>
              <a:t>Riprap = rough, angular rocks of varying size</a:t>
            </a:r>
          </a:p>
          <a:p>
            <a:r>
              <a:rPr lang="en-US" dirty="0" smtClean="0"/>
              <a:t>Place riprap on surfaces that are well compacted and stable</a:t>
            </a:r>
          </a:p>
          <a:p>
            <a:pPr lvl="1"/>
            <a:r>
              <a:rPr lang="en-US" dirty="0" smtClean="0"/>
              <a:t>Toe protection for channel bank riprap</a:t>
            </a:r>
          </a:p>
          <a:p>
            <a:r>
              <a:rPr lang="en-US" dirty="0" smtClean="0"/>
              <a:t>Design of riprap…</a:t>
            </a:r>
          </a:p>
          <a:p>
            <a:pPr lvl="1"/>
            <a:r>
              <a:rPr lang="en-US" dirty="0" smtClean="0"/>
              <a:t>Select rock size large enough so that the force attempting to overturn the rocks is less than the gravitational force acting on the rocks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Bank Stability 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2133600" y="1371600"/>
          <a:ext cx="40068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57" name="Equation" r:id="rId3" imgW="1892300" imgH="2133600" progId="Equation.3">
                  <p:embed/>
                </p:oleObj>
              </mc:Choice>
              <mc:Fallback>
                <p:oleObj name="Equation" r:id="rId3" imgW="1892300" imgH="213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4006850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4.19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763">
              <a:lnSpc>
                <a:spcPct val="90000"/>
              </a:lnSpc>
              <a:buNone/>
            </a:pPr>
            <a:r>
              <a:rPr lang="en-US" dirty="0" smtClean="0"/>
              <a:t>Determine the d</a:t>
            </a:r>
            <a:r>
              <a:rPr lang="en-US" baseline="-25000" dirty="0" smtClean="0"/>
              <a:t>50</a:t>
            </a:r>
            <a:r>
              <a:rPr lang="en-US" dirty="0" smtClean="0"/>
              <a:t> riprap size that will be stable on the bed and channel side slopes with </a:t>
            </a:r>
            <a:r>
              <a:rPr lang="en-US" i="1" dirty="0" smtClean="0"/>
              <a:t>m</a:t>
            </a:r>
            <a:r>
              <a:rPr lang="en-US" dirty="0" smtClean="0"/>
              <a:t> = 2.5 in a trapezoidal channel (18 ft bottom width). The channel needs to convey 115 </a:t>
            </a:r>
            <a:r>
              <a:rPr lang="en-US" dirty="0" err="1" smtClean="0"/>
              <a:t>cfs</a:t>
            </a:r>
            <a:r>
              <a:rPr lang="en-US" dirty="0" smtClean="0"/>
              <a:t> down a 10% slope. Assume a specific gravity of sediment of 2.65 with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 = 42</a:t>
            </a:r>
            <a:r>
              <a:rPr lang="en-US" baseline="30000" dirty="0" smtClean="0"/>
              <a:t>o</a:t>
            </a:r>
            <a:r>
              <a:rPr lang="en-US" dirty="0" smtClean="0"/>
              <a:t>. Design for a safety factor of 1.5.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387120" cy="65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Channel Protection</a:t>
            </a:r>
            <a:endParaRPr lang="en-US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Gradation of riprap:</a:t>
            </a:r>
          </a:p>
          <a:p>
            <a:pPr lvl="1"/>
            <a:r>
              <a:rPr lang="en-US" dirty="0" smtClean="0"/>
              <a:t>Select particle size distribution such that voids between the larger particles are filled with smaller particles</a:t>
            </a:r>
          </a:p>
          <a:p>
            <a:pPr lvl="1"/>
            <a:r>
              <a:rPr lang="en-US" dirty="0" smtClean="0"/>
              <a:t>Suggested gradation by Simons and </a:t>
            </a:r>
            <a:r>
              <a:rPr lang="en-US" dirty="0" err="1" smtClean="0"/>
              <a:t>Senturk</a:t>
            </a:r>
            <a:r>
              <a:rPr lang="en-US" dirty="0" smtClean="0"/>
              <a:t> (1977, 1992):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572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Finer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2d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Design procedures: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Federal Highway Administration (FHA)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SCS Procedure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CSU Procedure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 - FHA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FHA: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a maximum stable depth of flow given by the following equation (</a:t>
            </a:r>
            <a:r>
              <a:rPr lang="en-US" i="1" dirty="0" smtClean="0"/>
              <a:t>d</a:t>
            </a:r>
            <a:r>
              <a:rPr lang="en-US" i="1" baseline="-25000" dirty="0" smtClean="0"/>
              <a:t>50</a:t>
            </a:r>
            <a:r>
              <a:rPr lang="en-US" dirty="0" smtClean="0"/>
              <a:t> and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max</a:t>
            </a:r>
            <a:r>
              <a:rPr lang="en-US" dirty="0" smtClean="0"/>
              <a:t> in ft, and </a:t>
            </a:r>
            <a:r>
              <a:rPr lang="en-US" i="1" dirty="0" smtClean="0">
                <a:latin typeface="Symbol" pitchFamily="18" charset="2"/>
              </a:rPr>
              <a:t>g</a:t>
            </a:r>
            <a:r>
              <a:rPr lang="en-US" dirty="0" smtClean="0"/>
              <a:t> = 62.4 lb/ft</a:t>
            </a:r>
            <a:r>
              <a:rPr lang="en-US" baseline="30000" dirty="0" smtClean="0"/>
              <a:t>3</a:t>
            </a:r>
            <a:r>
              <a:rPr lang="en-US" dirty="0" smtClean="0"/>
              <a:t>):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Velocity of flow given by Manning’s equation with n given by…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3200400"/>
          <a:ext cx="1828800" cy="103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16" name="Equation" r:id="rId3" imgW="901700" imgH="508000" progId="Equation.3">
                  <p:embed/>
                </p:oleObj>
              </mc:Choice>
              <mc:Fallback>
                <p:oleObj name="Equation" r:id="rId3" imgW="9017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1828800" cy="1030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2819400" y="5257800"/>
          <a:ext cx="27305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17" name="Equation" r:id="rId5" imgW="1346200" imgH="711200" progId="Equation.3">
                  <p:embed/>
                </p:oleObj>
              </mc:Choice>
              <mc:Fallback>
                <p:oleObj name="Equation" r:id="rId5" imgW="1346200" imgH="71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2730500" cy="144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Example- 4.15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4763">
              <a:lnSpc>
                <a:spcPct val="90000"/>
              </a:lnSpc>
              <a:buNone/>
            </a:pPr>
            <a:r>
              <a:rPr lang="en-US" dirty="0" smtClean="0"/>
              <a:t>Determine the </a:t>
            </a:r>
            <a:r>
              <a:rPr lang="en-US" i="1" dirty="0" smtClean="0"/>
              <a:t>d</a:t>
            </a:r>
            <a:r>
              <a:rPr lang="en-US" i="1" baseline="-25000" dirty="0" smtClean="0"/>
              <a:t>50</a:t>
            </a:r>
            <a:r>
              <a:rPr lang="en-US" dirty="0" smtClean="0"/>
              <a:t> riprap size required to convey 115 </a:t>
            </a:r>
            <a:r>
              <a:rPr lang="en-US" dirty="0" err="1" smtClean="0"/>
              <a:t>cfs</a:t>
            </a:r>
            <a:r>
              <a:rPr lang="en-US" dirty="0" smtClean="0"/>
              <a:t> down a 10% slope in a rectangular channel 18 ft wide. Riprap is for the bottom and use the FHA procedure.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2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82098" cy="624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7865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Sloping Bed - SCS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SCS: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Also uses a maximum stable depth of flow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Equation (</a:t>
            </a:r>
            <a:r>
              <a:rPr lang="en-US" i="1" dirty="0" smtClean="0"/>
              <a:t>d</a:t>
            </a:r>
            <a:r>
              <a:rPr lang="en-US" i="1" baseline="-25000" dirty="0" smtClean="0"/>
              <a:t>75</a:t>
            </a:r>
            <a:r>
              <a:rPr lang="en-US" dirty="0" smtClean="0"/>
              <a:t> and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max</a:t>
            </a:r>
            <a:r>
              <a:rPr lang="en-US" dirty="0" smtClean="0"/>
              <a:t> in ft):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Velocity of flow given by Manning’s equation with n given by…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1800" y="2971800"/>
          <a:ext cx="2085975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2" name="Equation" r:id="rId3" imgW="1028700" imgH="1028700" progId="Equation.3">
                  <p:embed/>
                </p:oleObj>
              </mc:Choice>
              <mc:Fallback>
                <p:oleObj name="Equation" r:id="rId3" imgW="1028700" imgH="1028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2085975" cy="208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3127375" y="5956300"/>
          <a:ext cx="1984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3" name="Equation" r:id="rId5" imgW="977476" imgH="253890" progId="Equation.3">
                  <p:embed/>
                </p:oleObj>
              </mc:Choice>
              <mc:Fallback>
                <p:oleObj name="Equation" r:id="rId5" imgW="977476" imgH="25389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956300"/>
                        <a:ext cx="1984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571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Design of Stable Channels CH-4</vt:lpstr>
      <vt:lpstr>Providing Channel Protection</vt:lpstr>
      <vt:lpstr>Providing Channel Protection</vt:lpstr>
      <vt:lpstr>Sloping Bed</vt:lpstr>
      <vt:lpstr>Sloping Bed - FHA</vt:lpstr>
      <vt:lpstr>Example- 4.15</vt:lpstr>
      <vt:lpstr>PowerPoint Presentation</vt:lpstr>
      <vt:lpstr>PowerPoint Presentation</vt:lpstr>
      <vt:lpstr>Sloping Bed - SCS</vt:lpstr>
      <vt:lpstr>Example – 4.16</vt:lpstr>
      <vt:lpstr>PowerPoint Presentation</vt:lpstr>
      <vt:lpstr>Sloping Bed - CSU</vt:lpstr>
      <vt:lpstr>Sloping Bed - CSU</vt:lpstr>
      <vt:lpstr>Sloping Bed - CSU</vt:lpstr>
      <vt:lpstr>Example – 4.17</vt:lpstr>
      <vt:lpstr>PowerPoint Presentation</vt:lpstr>
      <vt:lpstr>PowerPoint Presentation</vt:lpstr>
      <vt:lpstr>PowerPoint Presentation</vt:lpstr>
      <vt:lpstr>Channel Bank Stability </vt:lpstr>
      <vt:lpstr>Channel Bank Stability </vt:lpstr>
      <vt:lpstr>Example – 4.19</vt:lpstr>
      <vt:lpstr>PowerPoint Presentation</vt:lpstr>
    </vt:vector>
  </TitlesOfParts>
  <Company>Dr. Garey Fox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 Introduction</dc:title>
  <dc:creator>Garey Fox </dc:creator>
  <cp:lastModifiedBy>Abdul-Sahib Al-Madhhachi</cp:lastModifiedBy>
  <cp:revision>916</cp:revision>
  <dcterms:created xsi:type="dcterms:W3CDTF">2006-07-19T15:04:02Z</dcterms:created>
  <dcterms:modified xsi:type="dcterms:W3CDTF">2018-12-01T12:31:06Z</dcterms:modified>
</cp:coreProperties>
</file>