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80" r:id="rId3"/>
    <p:sldId id="281" r:id="rId4"/>
    <p:sldId id="290" r:id="rId5"/>
    <p:sldId id="282" r:id="rId6"/>
    <p:sldId id="288" r:id="rId7"/>
    <p:sldId id="283" r:id="rId8"/>
    <p:sldId id="289" r:id="rId9"/>
    <p:sldId id="284" r:id="rId10"/>
    <p:sldId id="285" r:id="rId11"/>
    <p:sldId id="286" r:id="rId12"/>
    <p:sldId id="287" r:id="rId13"/>
  </p:sldIdLst>
  <p:sldSz cx="9144000" cy="6858000" type="screen4x3"/>
  <p:notesSz cx="9283700" cy="6997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9CCFF"/>
    <a:srgbClr val="FF6600"/>
    <a:srgbClr val="00FFCC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3115" autoAdjust="0"/>
  </p:normalViewPr>
  <p:slideViewPr>
    <p:cSldViewPr>
      <p:cViewPr>
        <p:scale>
          <a:sx n="66" d="100"/>
          <a:sy n="66" d="100"/>
        </p:scale>
        <p:origin x="-145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2656" cy="34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8939" y="0"/>
            <a:ext cx="4022656" cy="34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521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47098"/>
            <a:ext cx="4022656" cy="34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521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8939" y="6647098"/>
            <a:ext cx="4022656" cy="34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B82B202C-A8E1-47BD-BD38-575A535B53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2194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2939D-16C2-4FFD-BF05-81CCC3667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3A9F8-292C-46A2-B168-1D3F97808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6ACFF-6BFA-48BF-BE53-38682FBA31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AC60E-AA0C-409B-B509-DAC070531A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B2817-A2A2-4B6C-8469-19DBAD05E3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52FFD-57DC-4303-9155-3F6842E959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10188-1D31-4A41-A465-9FF3720D27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3F33F-5065-481E-AA13-17F3F4E3C4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AD703-1F47-4F3A-95AE-033B8DE939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44009-BDE7-4D88-8768-BB2F155466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0D48F-772E-4120-9E28-DE68D01F2D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>
                <a:gamma/>
                <a:shade val="46275"/>
                <a:invGamma/>
              </a:srgbClr>
            </a:gs>
            <a:gs pos="50000">
              <a:srgbClr val="66CCFF"/>
            </a:gs>
            <a:gs pos="100000">
              <a:srgbClr val="66CCFF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F591EC-842A-4E6D-86C3-A170691D31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382000" cy="1698625"/>
          </a:xfrm>
        </p:spPr>
        <p:txBody>
          <a:bodyPr/>
          <a:lstStyle/>
          <a:p>
            <a:r>
              <a:rPr lang="en-US" b="1" dirty="0" smtClean="0"/>
              <a:t>Design of Stable Channels</a:t>
            </a:r>
            <a:br>
              <a:rPr lang="en-US" b="1" dirty="0" smtClean="0"/>
            </a:br>
            <a:r>
              <a:rPr lang="en-US" b="1" dirty="0" smtClean="0"/>
              <a:t>CH-4</a:t>
            </a:r>
            <a:endParaRPr lang="en-US" b="1" dirty="0"/>
          </a:p>
        </p:txBody>
      </p:sp>
      <p:pic>
        <p:nvPicPr>
          <p:cNvPr id="2056" name="Picture 8" descr="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0"/>
            <a:ext cx="4113213" cy="2741613"/>
          </a:xfrm>
          <a:prstGeom prst="rect">
            <a:avLst/>
          </a:prstGeom>
          <a:noFill/>
        </p:spPr>
      </p:pic>
      <p:pic>
        <p:nvPicPr>
          <p:cNvPr id="2057" name="Picture 9" descr="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810000"/>
            <a:ext cx="4113213" cy="2741613"/>
          </a:xfrm>
          <a:prstGeom prst="rect">
            <a:avLst/>
          </a:prstGeom>
          <a:noFill/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2438400"/>
            <a:ext cx="6400800" cy="838200"/>
          </a:xfrm>
        </p:spPr>
        <p:txBody>
          <a:bodyPr/>
          <a:lstStyle/>
          <a:p>
            <a:r>
              <a:rPr lang="en-US" b="1" dirty="0" smtClean="0"/>
              <a:t>Grass-Lined Channels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Design </a:t>
            </a:r>
            <a:r>
              <a:rPr lang="en-US" sz="4000" dirty="0"/>
              <a:t>Procedure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z="2800" dirty="0"/>
              <a:t>Stage 1</a:t>
            </a:r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	Assume an n value and determine value of </a:t>
            </a:r>
            <a:r>
              <a:rPr lang="en-US" sz="2400" dirty="0" err="1" smtClean="0"/>
              <a:t>UR</a:t>
            </a:r>
            <a:r>
              <a:rPr lang="en-US" sz="2400" baseline="-25000" dirty="0" err="1" smtClean="0"/>
              <a:t>h</a:t>
            </a:r>
            <a:endParaRPr lang="en-US" sz="2400" baseline="-25000" dirty="0"/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The lower bound </a:t>
            </a:r>
            <a:r>
              <a:rPr lang="en-US" sz="2400" dirty="0" err="1"/>
              <a:t>retardance</a:t>
            </a:r>
            <a:r>
              <a:rPr lang="en-US" sz="2400" dirty="0"/>
              <a:t> of the channel is specified based on the type of grass</a:t>
            </a:r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Select maximum permissible velocity and compute the value of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h</a:t>
            </a:r>
            <a:endParaRPr lang="en-US" sz="2400" baseline="-25000" dirty="0"/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Use Manning’s equation and the assumed value of n to compute a </a:t>
            </a:r>
            <a:r>
              <a:rPr lang="en-US" sz="2400" dirty="0" err="1" smtClean="0"/>
              <a:t>UR</a:t>
            </a:r>
            <a:r>
              <a:rPr lang="en-US" sz="2400" baseline="-25000" dirty="0" err="1" smtClean="0"/>
              <a:t>h</a:t>
            </a:r>
            <a:endParaRPr lang="en-US" sz="2400" dirty="0"/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Repeat steps 1-4 until the values of </a:t>
            </a:r>
            <a:r>
              <a:rPr lang="en-US" sz="2400" dirty="0" err="1" smtClean="0"/>
              <a:t>UR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/>
              <a:t>agree</a:t>
            </a:r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Determine A from the design flow and maximum permissible velocity</a:t>
            </a:r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Determine the channel proportions for the calculated values of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/>
              <a:t>and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Design </a:t>
            </a:r>
            <a:r>
              <a:rPr lang="en-US" sz="4000" dirty="0"/>
              <a:t>Procedure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z="2800" dirty="0"/>
              <a:t>Stage 2</a:t>
            </a:r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	Assume a depth of flow for the channel identified in Stage 1 of the design and compute A and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h</a:t>
            </a:r>
            <a:endParaRPr lang="en-US" sz="2400" b="1" dirty="0"/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Compute the average velocity, </a:t>
            </a:r>
            <a:r>
              <a:rPr lang="en-US" sz="2400" dirty="0" smtClean="0"/>
              <a:t>U </a:t>
            </a:r>
            <a:r>
              <a:rPr lang="en-US" sz="2400" dirty="0"/>
              <a:t>= Q/A</a:t>
            </a:r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Compute </a:t>
            </a:r>
            <a:r>
              <a:rPr lang="en-US" sz="2400" dirty="0" err="1" smtClean="0"/>
              <a:t>UR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/>
              <a:t>using steps 1 and 2</a:t>
            </a:r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Use the results of step 3 to determine n using the upper bound </a:t>
            </a:r>
            <a:r>
              <a:rPr lang="en-US" sz="2400" dirty="0" err="1"/>
              <a:t>retardance</a:t>
            </a:r>
            <a:endParaRPr lang="en-US" sz="2400" dirty="0"/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Use the n from step 4,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 </a:t>
            </a:r>
            <a:r>
              <a:rPr lang="en-US" sz="2400" dirty="0"/>
              <a:t>from step 1, and the Manning equation to compute </a:t>
            </a:r>
            <a:r>
              <a:rPr lang="en-US" sz="2400" dirty="0" smtClean="0"/>
              <a:t>U</a:t>
            </a:r>
            <a:endParaRPr lang="en-US" sz="2400" dirty="0"/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Repeat steps 1 through 5 until values of </a:t>
            </a:r>
            <a:r>
              <a:rPr lang="en-US" sz="2400" dirty="0" smtClean="0"/>
              <a:t>U </a:t>
            </a:r>
            <a:r>
              <a:rPr lang="en-US" sz="2400" dirty="0"/>
              <a:t>in steps 2 and 5 are approximately equal</a:t>
            </a:r>
          </a:p>
          <a:p>
            <a:pPr marL="838200" lvl="1" indent="-381000">
              <a:lnSpc>
                <a:spcPct val="80000"/>
              </a:lnSpc>
              <a:buFontTx/>
              <a:buAutoNum type="arabicPeriod"/>
            </a:pPr>
            <a:r>
              <a:rPr lang="en-US" sz="2400" dirty="0"/>
              <a:t>Add the appropriate </a:t>
            </a:r>
            <a:r>
              <a:rPr lang="en-US" sz="2400" dirty="0" smtClean="0"/>
              <a:t>freeboard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Design a triangular grass-lined channel to handle an intermittent flow of 0.7 m</a:t>
            </a:r>
            <a:r>
              <a:rPr lang="en-US" baseline="30000" dirty="0"/>
              <a:t>3</a:t>
            </a:r>
            <a:r>
              <a:rPr lang="en-US" dirty="0"/>
              <a:t>/s.  The channel is to be excavated in an easily erodible soil 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i="1" baseline="-25000" dirty="0" smtClean="0"/>
              <a:t>50</a:t>
            </a:r>
            <a:r>
              <a:rPr lang="en-US" dirty="0" smtClean="0"/>
              <a:t> = 1 mm, </a:t>
            </a:r>
            <a:r>
              <a:rPr lang="en-US" i="1" dirty="0" smtClean="0">
                <a:latin typeface="Symbol" pitchFamily="18" charset="2"/>
              </a:rPr>
              <a:t>j</a:t>
            </a:r>
            <a:r>
              <a:rPr lang="en-US" dirty="0" smtClean="0"/>
              <a:t> = 35</a:t>
            </a:r>
            <a:r>
              <a:rPr lang="en-US" baseline="30000" dirty="0" smtClean="0"/>
              <a:t>o</a:t>
            </a:r>
            <a:r>
              <a:rPr lang="en-US" dirty="0" smtClean="0"/>
              <a:t>) on </a:t>
            </a:r>
            <a:r>
              <a:rPr lang="en-US" dirty="0"/>
              <a:t>a longitudinal slope of </a:t>
            </a:r>
            <a:r>
              <a:rPr lang="en-US" dirty="0" smtClean="0"/>
              <a:t>2%, </a:t>
            </a:r>
            <a:r>
              <a:rPr lang="en-US" dirty="0"/>
              <a:t>and lined with Bermuda.  During the early stages of the channel development, the height of the grass will be maintained at 4 cm; during the latter stages of development, the Bermuda will be at a height of 30 cm.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Providing Channel Protection</a:t>
            </a:r>
            <a:endParaRPr lang="en-US" dirty="0"/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For bare soil channels, allowable shear stress is small –</a:t>
            </a:r>
          </a:p>
          <a:p>
            <a:pPr lvl="1"/>
            <a:r>
              <a:rPr lang="en-US" sz="2000" dirty="0" smtClean="0"/>
              <a:t>Results in channels that are wide with shallow flows</a:t>
            </a:r>
          </a:p>
          <a:p>
            <a:r>
              <a:rPr lang="en-US" sz="2000" dirty="0" smtClean="0"/>
              <a:t>If the channel can be protected from erosion, then allowable velocities can be increased – Vegetation!</a:t>
            </a:r>
          </a:p>
          <a:p>
            <a:r>
              <a:rPr lang="en-US" sz="2000" dirty="0" smtClean="0"/>
              <a:t>Grass-lined channels are common </a:t>
            </a:r>
            <a:r>
              <a:rPr lang="en-US" sz="2000" dirty="0"/>
              <a:t>in urban areas to transmit storm water</a:t>
            </a:r>
          </a:p>
          <a:p>
            <a:pPr lvl="1"/>
            <a:r>
              <a:rPr lang="en-US" sz="2000" dirty="0"/>
              <a:t>Usually preferred to concrete lined channels</a:t>
            </a:r>
          </a:p>
          <a:p>
            <a:pPr lvl="1"/>
            <a:r>
              <a:rPr lang="en-US" sz="2000" dirty="0"/>
              <a:t>Design is different because these channels cannot withstand lengthy inundation and wetness</a:t>
            </a:r>
          </a:p>
          <a:p>
            <a:r>
              <a:rPr lang="en-US" sz="2000" dirty="0" smtClean="0"/>
              <a:t>Channel </a:t>
            </a:r>
            <a:r>
              <a:rPr lang="en-US" sz="2000" dirty="0"/>
              <a:t>Roughness – Manning’s n becomes a strong function of </a:t>
            </a:r>
            <a:r>
              <a:rPr lang="en-US" sz="2000" dirty="0" smtClean="0"/>
              <a:t>U,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h</a:t>
            </a:r>
            <a:r>
              <a:rPr lang="en-US" sz="2000" dirty="0" smtClean="0"/>
              <a:t>, </a:t>
            </a:r>
            <a:r>
              <a:rPr lang="en-US" sz="2000" dirty="0"/>
              <a:t>and vegetation </a:t>
            </a:r>
            <a:r>
              <a:rPr lang="en-US" sz="2000" dirty="0" smtClean="0"/>
              <a:t>type (height)</a:t>
            </a:r>
          </a:p>
          <a:p>
            <a:pPr lvl="1"/>
            <a:r>
              <a:rPr lang="en-US" sz="2000" dirty="0" smtClean="0"/>
              <a:t>Experimental work has shown that Manning’s n can be related to </a:t>
            </a:r>
            <a:r>
              <a:rPr lang="en-US" sz="2000" dirty="0" err="1" smtClean="0"/>
              <a:t>UR</a:t>
            </a:r>
            <a:r>
              <a:rPr lang="en-US" sz="2000" baseline="-25000" dirty="0" err="1" smtClean="0"/>
              <a:t>h</a:t>
            </a:r>
            <a:endParaRPr lang="en-US" sz="2000" baseline="-250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3276600" cy="1143000"/>
          </a:xfrm>
        </p:spPr>
        <p:txBody>
          <a:bodyPr/>
          <a:lstStyle/>
          <a:p>
            <a:r>
              <a:rPr lang="en-US" sz="4000" dirty="0" smtClean="0"/>
              <a:t>Retardance Classes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(SCS, 1969)</a:t>
            </a:r>
            <a:endParaRPr lang="en-US" sz="4000" dirty="0"/>
          </a:p>
        </p:txBody>
      </p:sp>
      <p:pic>
        <p:nvPicPr>
          <p:cNvPr id="513028" name="Picture 4" descr="fig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81000"/>
            <a:ext cx="5786438" cy="616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 to Selection of Vegetal Retardance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005436"/>
            <a:ext cx="4286250" cy="3938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Manning’s n-</a:t>
            </a:r>
            <a:r>
              <a:rPr lang="en-US" dirty="0" err="1" smtClean="0"/>
              <a:t>UR</a:t>
            </a:r>
            <a:r>
              <a:rPr lang="en-US" baseline="-25000" dirty="0" err="1" smtClean="0"/>
              <a:t>h</a:t>
            </a:r>
            <a:r>
              <a:rPr lang="en-US" dirty="0" smtClean="0"/>
              <a:t> Relationship</a:t>
            </a:r>
            <a:endParaRPr lang="en-US" dirty="0"/>
          </a:p>
        </p:txBody>
      </p:sp>
      <p:pic>
        <p:nvPicPr>
          <p:cNvPr id="514052" name="Picture 4" descr="figur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60500"/>
            <a:ext cx="8248650" cy="539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Manning’s n-</a:t>
            </a:r>
            <a:r>
              <a:rPr lang="en-US" dirty="0" err="1" smtClean="0"/>
              <a:t>UR</a:t>
            </a:r>
            <a:r>
              <a:rPr lang="en-US" baseline="-25000" dirty="0" err="1" smtClean="0"/>
              <a:t>h</a:t>
            </a:r>
            <a:r>
              <a:rPr lang="en-US" dirty="0" smtClean="0"/>
              <a:t>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Temple et al. (1987) developed the following approximation for the Manning’s n–</a:t>
            </a:r>
            <a:r>
              <a:rPr lang="en-US" dirty="0" err="1" smtClean="0"/>
              <a:t>UR</a:t>
            </a:r>
            <a:r>
              <a:rPr lang="en-US" baseline="-25000" dirty="0" err="1" smtClean="0"/>
              <a:t>h</a:t>
            </a:r>
            <a:r>
              <a:rPr lang="en-US" dirty="0" smtClean="0"/>
              <a:t> relationships:</a:t>
            </a:r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87400" y="3276600"/>
          <a:ext cx="7594600" cy="508000"/>
        </p:xfrm>
        <a:graphic>
          <a:graphicData uri="http://schemas.openxmlformats.org/presentationml/2006/ole">
            <p:oleObj spid="_x0000_s534531" name="Equation" r:id="rId3" imgW="3797300" imgH="254000" progId="Equation.3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4191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Retardance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10.000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7.643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5.601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4.436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2.876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Permissible Velocities</a:t>
            </a:r>
            <a:endParaRPr lang="en-US" dirty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505200" cy="4525963"/>
          </a:xfrm>
        </p:spPr>
        <p:txBody>
          <a:bodyPr/>
          <a:lstStyle/>
          <a:p>
            <a:pPr lvl="1"/>
            <a:r>
              <a:rPr lang="en-US" dirty="0" smtClean="0"/>
              <a:t>Suggested </a:t>
            </a:r>
            <a:r>
              <a:rPr lang="en-US" dirty="0"/>
              <a:t>by SCS based on channel slope and erodibility of soil </a:t>
            </a:r>
          </a:p>
        </p:txBody>
      </p:sp>
      <p:pic>
        <p:nvPicPr>
          <p:cNvPr id="515076" name="Picture 4" descr="figur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524000"/>
            <a:ext cx="5943600" cy="4860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Permissible Velocities</a:t>
            </a:r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7087" y="1205224"/>
            <a:ext cx="4989514" cy="550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Freeboard Requirement</a:t>
            </a:r>
            <a:endParaRPr lang="en-US" dirty="0"/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Freeboard </a:t>
            </a:r>
            <a:r>
              <a:rPr lang="en-US" dirty="0"/>
              <a:t>requirement (should be at least 30 cm):</a:t>
            </a:r>
          </a:p>
        </p:txBody>
      </p:sp>
      <p:graphicFrame>
        <p:nvGraphicFramePr>
          <p:cNvPr id="516102" name="Object 6"/>
          <p:cNvGraphicFramePr>
            <a:graphicFrameLocks noChangeAspect="1"/>
          </p:cNvGraphicFramePr>
          <p:nvPr/>
        </p:nvGraphicFramePr>
        <p:xfrm>
          <a:off x="2895600" y="2819400"/>
          <a:ext cx="2025650" cy="974725"/>
        </p:xfrm>
        <a:graphic>
          <a:graphicData uri="http://schemas.openxmlformats.org/presentationml/2006/ole">
            <p:oleObj spid="_x0000_s516103" name="Equation" r:id="rId3" imgW="926698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189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Equation</vt:lpstr>
      <vt:lpstr>Design of Stable Channels CH-4</vt:lpstr>
      <vt:lpstr>Providing Channel Protection</vt:lpstr>
      <vt:lpstr>Retardance Classes  (SCS, 1969)</vt:lpstr>
      <vt:lpstr>Guide to Selection of Vegetal Retardance</vt:lpstr>
      <vt:lpstr>Manning’s n-URh Relationship</vt:lpstr>
      <vt:lpstr>Manning’s n-URh Relationship</vt:lpstr>
      <vt:lpstr>Maximum Permissible Velocities</vt:lpstr>
      <vt:lpstr>Maximum Permissible Velocities</vt:lpstr>
      <vt:lpstr>Freeboard Requirement</vt:lpstr>
      <vt:lpstr>Design Procedure</vt:lpstr>
      <vt:lpstr>Design Procedure</vt:lpstr>
      <vt:lpstr>Example</vt:lpstr>
    </vt:vector>
  </TitlesOfParts>
  <Company>Dr. Garey Fox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 Introduction</dc:title>
  <dc:creator>Garey Fox </dc:creator>
  <cp:lastModifiedBy>computer</cp:lastModifiedBy>
  <cp:revision>894</cp:revision>
  <dcterms:created xsi:type="dcterms:W3CDTF">2006-07-19T15:04:02Z</dcterms:created>
  <dcterms:modified xsi:type="dcterms:W3CDTF">2014-10-28T09:45:48Z</dcterms:modified>
</cp:coreProperties>
</file>