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7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0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A621139-27F1-4536-A1C4-3D582E7A2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7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05E094E6-117E-4487-87F6-6C9B35D2B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90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9D760-9CDE-4C5B-81B1-109FD336EA48}" type="slidenum">
              <a:rPr lang="en-US"/>
              <a:pPr/>
              <a:t>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1B0CA-8705-484C-B908-92FF51E2250B}" type="slidenum">
              <a:rPr lang="en-US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827C22-3B69-47FB-B14E-38F3198581B8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AEF81-FC31-4F0F-808E-92BA54019D88}" type="slidenum">
              <a:rPr lang="en-US"/>
              <a:pPr/>
              <a:t>13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87778-84D2-4E69-854A-CD50B78CD830}" type="slidenum">
              <a:rPr lang="en-US"/>
              <a:pPr/>
              <a:t>14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AC4A8-0E23-438C-A54B-377C0DBCB1F5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BB8A0B-6F86-41D2-A47D-D6F596D927DA}" type="slidenum">
              <a:rPr lang="en-US"/>
              <a:pPr/>
              <a:t>16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32B8B-C897-4574-AAF0-022ADAFDBFC5}" type="slidenum">
              <a:rPr lang="en-US"/>
              <a:pPr/>
              <a:t>18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2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4FBC4-3214-4D0A-9D85-F3FF88F993AE}" type="slidenum">
              <a:rPr lang="en-US"/>
              <a:pPr/>
              <a:t>3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EC14D-F6C5-4E0E-A366-F9E4A033AB41}" type="slidenum">
              <a:rPr lang="en-US"/>
              <a:pPr/>
              <a:t>4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7C1ACB-E96F-4F07-AB61-D891729521CD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A3B84B-51C4-478C-BCA6-6F01C31FB6C2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CBC36-C57D-4E93-9C2E-D909C25E12A2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D9911-69E7-4BD2-BCFE-BD8B185DFB50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414B38-6EFF-4B97-BBC2-5C09CEB92222}" type="slidenum">
              <a:rPr lang="en-US"/>
              <a:pPr/>
              <a:t>10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D93E7-29AF-4AE1-A547-A864DB3EE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4E8AD-140B-4B4B-8E47-922D8AAA6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88EB0-73DD-48D6-9721-119940D7A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27323-07C9-45FF-8C9E-E460C45A1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CD73E-02B4-4DA6-B79B-5059105C7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7F87-4907-47F8-AE9C-A47A46919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BC9C3-55AC-4A3C-B326-EFA71C783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E25CD-FD1A-4078-93FA-2A489E47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C869-8E44-402B-98C6-B1A4E6465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48C98-1F18-4E1C-B448-D80AAE33B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C910D-D030-45D9-82EA-BD26A5528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0E85BFF-04EA-466C-919B-6EF93BCFB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River Mechanics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6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Introduction/Open-Channel Flow</a:t>
            </a:r>
          </a:p>
        </p:txBody>
      </p:sp>
      <p:pic>
        <p:nvPicPr>
          <p:cNvPr id="2052" name="Picture 4" descr="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0"/>
            <a:ext cx="4113213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810000"/>
            <a:ext cx="4113213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Types of Flow in Open-Channels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Flow depth, D</a:t>
            </a:r>
            <a:r>
              <a:rPr lang="en-US" sz="2800" baseline="-25000" smtClean="0"/>
              <a:t>h</a:t>
            </a:r>
            <a:r>
              <a:rPr lang="en-US" sz="2800" smtClean="0"/>
              <a:t>, varies as a function of space and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1-D – D</a:t>
            </a:r>
            <a:r>
              <a:rPr lang="en-US" sz="2400" baseline="-25000" smtClean="0"/>
              <a:t>h</a:t>
            </a:r>
            <a:r>
              <a:rPr lang="en-US" sz="2400" smtClean="0"/>
              <a:t>=</a:t>
            </a:r>
            <a:r>
              <a:rPr lang="en-US" sz="2400" i="1" smtClean="0"/>
              <a:t>f</a:t>
            </a:r>
            <a:r>
              <a:rPr lang="en-US" sz="2400" smtClean="0"/>
              <a:t>(x,t)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Steady vs. Unsteady: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Steady – average velocity of flow, U, point velocity, u, and flow depth, h or D</a:t>
            </a:r>
            <a:r>
              <a:rPr lang="en-US" sz="2400" baseline="-25000" smtClean="0"/>
              <a:t>h</a:t>
            </a:r>
            <a:r>
              <a:rPr lang="en-US" sz="2400" smtClean="0"/>
              <a:t>, do not change with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Discharge remains constant, IF, there is no lateral inflow or outflow: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	Q = UA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Open-channel flow rarely steady; however, temporal variations are often “sufficiently slow”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Types of Flow in Open-Channels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Uniform vs. Non-uniform: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Uniform – flow depth, D</a:t>
            </a:r>
            <a:r>
              <a:rPr lang="en-US" sz="2000" baseline="-25000" smtClean="0"/>
              <a:t>h</a:t>
            </a:r>
            <a:r>
              <a:rPr lang="en-US" sz="2000" smtClean="0"/>
              <a:t>, and other parameters remain the same at all cross-sections (S</a:t>
            </a:r>
            <a:r>
              <a:rPr lang="en-US" sz="2000" baseline="-25000" smtClean="0"/>
              <a:t>f</a:t>
            </a:r>
            <a:r>
              <a:rPr lang="en-US" sz="2000" smtClean="0"/>
              <a:t> = S</a:t>
            </a:r>
            <a:r>
              <a:rPr lang="en-US" sz="2000" baseline="-25000" smtClean="0"/>
              <a:t>w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Non-uniform also called “varied flow”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Varied flow can be accelerated (dU/dx&gt;0) or decelerated (dU/dx&lt;0)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NOTE that uniform (non-uniform) flow can be steady or unsteady</a:t>
            </a:r>
          </a:p>
        </p:txBody>
      </p:sp>
      <p:pic>
        <p:nvPicPr>
          <p:cNvPr id="12292" name="Picture 4" descr="fin32020_1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219200"/>
            <a:ext cx="4651375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Varied Flow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Gradually Varied Flow – depth as well as other parameters vary slowly from one section to another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Assume that over small sections that flow is quasi-uniform with constant U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Rapidly Varied Flow – depth as well as other parameters change abruptly over a short distance (hydraulic jump)</a:t>
            </a:r>
          </a:p>
        </p:txBody>
      </p:sp>
      <p:pic>
        <p:nvPicPr>
          <p:cNvPr id="13316" name="Picture 4" descr="fin32020_1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549525"/>
            <a:ext cx="533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fin32020_10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749800"/>
            <a:ext cx="502920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Regimes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Three types of forces: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Inertia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Gravity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Friction (Viscosity and Roughness)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Interplay of these forces gives rise to set of dimensionless numbers (U</a:t>
            </a:r>
            <a:r>
              <a:rPr lang="en-US" sz="2800" baseline="-25000" smtClean="0"/>
              <a:t>c</a:t>
            </a:r>
            <a:r>
              <a:rPr lang="en-US" sz="2800" smtClean="0"/>
              <a:t> = characteristic velocity, U</a:t>
            </a:r>
            <a:r>
              <a:rPr lang="en-US" sz="2800" baseline="-25000" smtClean="0"/>
              <a:t>c</a:t>
            </a:r>
            <a:r>
              <a:rPr lang="en-US" sz="2800" smtClean="0"/>
              <a:t> = U; L</a:t>
            </a:r>
            <a:r>
              <a:rPr lang="en-US" sz="2800" baseline="-25000" smtClean="0"/>
              <a:t>c</a:t>
            </a:r>
            <a:r>
              <a:rPr lang="en-US" sz="2800" smtClean="0"/>
              <a:t> = characteristic length, L</a:t>
            </a:r>
            <a:r>
              <a:rPr lang="en-US" sz="2800" baseline="-25000" smtClean="0"/>
              <a:t>c</a:t>
            </a:r>
            <a:r>
              <a:rPr lang="en-US" sz="2800" smtClean="0"/>
              <a:t> = R</a:t>
            </a:r>
            <a:r>
              <a:rPr lang="en-US" sz="2800" baseline="-25000" smtClean="0"/>
              <a:t>h</a:t>
            </a:r>
            <a:r>
              <a:rPr lang="en-US" sz="2800" smtClean="0"/>
              <a:t> or D</a:t>
            </a:r>
            <a:r>
              <a:rPr lang="en-US" sz="2800" baseline="-25000" smtClean="0"/>
              <a:t>h</a:t>
            </a:r>
            <a:r>
              <a:rPr lang="en-US" sz="2800" smtClean="0"/>
              <a:t>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Fr = U</a:t>
            </a:r>
            <a:r>
              <a:rPr lang="en-US" sz="2400" baseline="-25000" smtClean="0"/>
              <a:t>c</a:t>
            </a:r>
            <a:r>
              <a:rPr lang="en-US" sz="2400" smtClean="0"/>
              <a:t>/ (gL</a:t>
            </a:r>
            <a:r>
              <a:rPr lang="en-US" sz="2400" baseline="-25000" smtClean="0"/>
              <a:t>c</a:t>
            </a:r>
            <a:r>
              <a:rPr lang="en-US" sz="2400" smtClean="0"/>
              <a:t>)</a:t>
            </a:r>
            <a:r>
              <a:rPr lang="en-US" sz="2400" baseline="30000" smtClean="0"/>
              <a:t>1/2</a:t>
            </a:r>
            <a:r>
              <a:rPr lang="en-US" sz="2400" smtClean="0"/>
              <a:t> = U/(gD</a:t>
            </a:r>
            <a:r>
              <a:rPr lang="en-US" sz="2400" baseline="-25000" smtClean="0"/>
              <a:t>h</a:t>
            </a:r>
            <a:r>
              <a:rPr lang="en-US" sz="2400" smtClean="0"/>
              <a:t>)</a:t>
            </a:r>
            <a:r>
              <a:rPr lang="en-US" sz="2400" baseline="30000" smtClean="0"/>
              <a:t> 1/2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 = U</a:t>
            </a:r>
            <a:r>
              <a:rPr lang="en-US" sz="2400" baseline="-25000" smtClean="0"/>
              <a:t>c</a:t>
            </a:r>
            <a:r>
              <a:rPr lang="en-US" sz="2400" smtClean="0"/>
              <a:t>L</a:t>
            </a:r>
            <a:r>
              <a:rPr lang="en-US" sz="2400" baseline="-25000" smtClean="0"/>
              <a:t>c</a:t>
            </a:r>
            <a:r>
              <a:rPr lang="en-US" sz="2400" smtClean="0"/>
              <a:t>/</a:t>
            </a:r>
            <a:r>
              <a:rPr lang="en-US" sz="2400" smtClean="0">
                <a:latin typeface="Symbol" pitchFamily="18" charset="2"/>
              </a:rPr>
              <a:t>n </a:t>
            </a:r>
            <a:r>
              <a:rPr lang="en-US" sz="2400" smtClean="0"/>
              <a:t>= 4R</a:t>
            </a:r>
            <a:r>
              <a:rPr lang="en-US" sz="2400" baseline="-25000" smtClean="0"/>
              <a:t>h</a:t>
            </a:r>
            <a:r>
              <a:rPr lang="en-US" sz="2400" smtClean="0"/>
              <a:t>U/</a:t>
            </a:r>
            <a:r>
              <a:rPr lang="en-US" sz="2400" smtClean="0">
                <a:latin typeface="Symbol" pitchFamily="18" charset="2"/>
              </a:rPr>
              <a:t>n</a:t>
            </a:r>
            <a:r>
              <a:rPr lang="en-US" sz="2400" smtClean="0"/>
              <a:t> or Re’ = R</a:t>
            </a:r>
            <a:r>
              <a:rPr lang="en-US" sz="2400" baseline="-25000" smtClean="0"/>
              <a:t>h</a:t>
            </a:r>
            <a:r>
              <a:rPr lang="en-US" sz="2400" smtClean="0"/>
              <a:t>U/</a:t>
            </a:r>
            <a:r>
              <a:rPr lang="en-US" sz="2400" smtClean="0">
                <a:latin typeface="Symbol" pitchFamily="18" charset="2"/>
              </a:rPr>
              <a:t>n</a:t>
            </a:r>
            <a:r>
              <a:rPr lang="en-US" sz="2400" smtClean="0"/>
              <a:t> </a:t>
            </a:r>
            <a:endParaRPr lang="en-US" sz="2400" smtClean="0">
              <a:latin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Relative Roughness = k</a:t>
            </a:r>
            <a:r>
              <a:rPr lang="en-US" sz="2400" baseline="-25000" smtClean="0"/>
              <a:t>s</a:t>
            </a:r>
            <a:r>
              <a:rPr lang="en-US" sz="2400" smtClean="0"/>
              <a:t>/L</a:t>
            </a:r>
            <a:r>
              <a:rPr lang="en-US" sz="2400" baseline="-25000" smtClean="0"/>
              <a:t>c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 – Laminar/Transition/Turbulent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Pipe Flow – Critical Re = 2000</a:t>
            </a:r>
          </a:p>
          <a:p>
            <a:pPr eaLnBrk="1" hangingPunct="1"/>
            <a:r>
              <a:rPr lang="en-US" smtClean="0"/>
              <a:t>Open-Channel Flow:</a:t>
            </a:r>
          </a:p>
          <a:p>
            <a:pPr lvl="1" eaLnBrk="1" hangingPunct="1"/>
            <a:r>
              <a:rPr lang="en-US" smtClean="0"/>
              <a:t>Laminar – Re’ &lt; 500</a:t>
            </a:r>
          </a:p>
          <a:p>
            <a:pPr lvl="1" eaLnBrk="1" hangingPunct="1"/>
            <a:r>
              <a:rPr lang="en-US" smtClean="0"/>
              <a:t>Transition – 500 &lt; Re’ &lt; 2000</a:t>
            </a:r>
          </a:p>
          <a:p>
            <a:pPr lvl="1" eaLnBrk="1" hangingPunct="1"/>
            <a:r>
              <a:rPr lang="en-US" smtClean="0"/>
              <a:t>Turbulent – Re’ &gt; 2000</a:t>
            </a:r>
          </a:p>
          <a:p>
            <a:pPr eaLnBrk="1" hangingPunct="1"/>
            <a:r>
              <a:rPr lang="en-US" smtClean="0"/>
              <a:t>Open-channel flow is almost always TURBULENT!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 – Subcritical or Supercritical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Open-Channel Flow:</a:t>
            </a:r>
          </a:p>
          <a:p>
            <a:pPr lvl="1" eaLnBrk="1" hangingPunct="1"/>
            <a:r>
              <a:rPr lang="en-US" smtClean="0"/>
              <a:t>Subcritical (fluvial) Flow – Fr &lt; 1 (Disturbance waves can not be transferred upstream against flow)</a:t>
            </a:r>
          </a:p>
          <a:p>
            <a:pPr lvl="1" eaLnBrk="1" hangingPunct="1"/>
            <a:r>
              <a:rPr lang="en-US" smtClean="0"/>
              <a:t>Critical Flow – Fr = 1</a:t>
            </a:r>
          </a:p>
          <a:p>
            <a:pPr lvl="1" eaLnBrk="1" hangingPunct="1"/>
            <a:r>
              <a:rPr lang="en-US" smtClean="0"/>
              <a:t>Supercritical (Torrential) Flow – Fr &gt;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Distribution of Velocity in Channel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Point velocities, u(x,y,z,t) at walls and bed are zero (no-slip boundary condition)</a:t>
            </a:r>
          </a:p>
          <a:p>
            <a:pPr eaLnBrk="1" hangingPunct="1"/>
            <a:r>
              <a:rPr lang="en-US" smtClean="0"/>
              <a:t>Velocities, u(x,y,z,t), increases as move to water surface </a:t>
            </a:r>
          </a:p>
          <a:p>
            <a:pPr lvl="1" eaLnBrk="1" hangingPunct="1"/>
            <a:r>
              <a:rPr lang="en-US" smtClean="0"/>
              <a:t>Maximum velocity just below the water surface</a:t>
            </a:r>
          </a:p>
          <a:p>
            <a:pPr lvl="1" eaLnBrk="1" hangingPunct="1"/>
            <a:r>
              <a:rPr lang="en-US" smtClean="0"/>
              <a:t>Velocity profile approximately logarithmic</a:t>
            </a:r>
          </a:p>
        </p:txBody>
      </p:sp>
      <p:pic>
        <p:nvPicPr>
          <p:cNvPr id="17412" name="Picture 4" descr="fin32020_1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892675"/>
            <a:ext cx="5334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425" y="301625"/>
            <a:ext cx="6403975" cy="62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steady flow…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Point velocities – u(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Three-dimensional flow – see Figure 1.6</a:t>
            </a:r>
          </a:p>
          <a:p>
            <a:pPr lvl="1" eaLnBrk="1" hangingPunct="1"/>
            <a:r>
              <a:rPr lang="en-US" dirty="0" smtClean="0"/>
              <a:t>If B &gt; 5h, flow can be assumed two-dimensional, u(</a:t>
            </a:r>
            <a:r>
              <a:rPr lang="en-US" dirty="0" err="1" smtClean="0"/>
              <a:t>x,z</a:t>
            </a:r>
            <a:r>
              <a:rPr lang="en-US" dirty="0" smtClean="0"/>
              <a:t>), except for close to walls and bed – see Figure 1.6</a:t>
            </a:r>
          </a:p>
          <a:p>
            <a:pPr lvl="1" eaLnBrk="1" hangingPunct="1"/>
            <a:r>
              <a:rPr lang="en-US" dirty="0" smtClean="0"/>
              <a:t>One-dimensional flow, U(x) – simplified case where average velocity, U(x) is integration of point velocities</a:t>
            </a:r>
          </a:p>
          <a:p>
            <a:pPr lvl="2" eaLnBrk="1" hangingPunct="1"/>
            <a:r>
              <a:rPr lang="en-US" dirty="0" smtClean="0"/>
              <a:t>Simplest: U = u</a:t>
            </a:r>
            <a:r>
              <a:rPr lang="en-US" baseline="-25000" dirty="0" smtClean="0"/>
              <a:t>0.4</a:t>
            </a:r>
          </a:p>
          <a:p>
            <a:pPr lvl="2" eaLnBrk="1" hangingPunct="1"/>
            <a:r>
              <a:rPr lang="en-US" dirty="0" smtClean="0"/>
              <a:t>USGS:</a:t>
            </a:r>
          </a:p>
          <a:p>
            <a:pPr lvl="3" eaLnBrk="1" hangingPunct="1"/>
            <a:r>
              <a:rPr lang="en-US" dirty="0" smtClean="0"/>
              <a:t>U = 0.5 (u</a:t>
            </a:r>
            <a:r>
              <a:rPr lang="en-US" baseline="-25000" dirty="0" smtClean="0"/>
              <a:t>0.2</a:t>
            </a:r>
            <a:r>
              <a:rPr lang="en-US" dirty="0" smtClean="0"/>
              <a:t> + u</a:t>
            </a:r>
            <a:r>
              <a:rPr lang="en-US" baseline="-25000" dirty="0" smtClean="0"/>
              <a:t>0.8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Sediment Transport as an “Impossible Field”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Albert Einstein – Informed his son (Hans Albert) to chose research fields in which success was not impossible</a:t>
            </a:r>
          </a:p>
          <a:p>
            <a:pPr lvl="1" eaLnBrk="1" hangingPunct="1"/>
            <a:r>
              <a:rPr lang="en-US" smtClean="0"/>
              <a:t>Hans chose “sediment transport” to prove his father wrong!</a:t>
            </a:r>
          </a:p>
          <a:p>
            <a:pPr lvl="1" eaLnBrk="1" hangingPunct="1"/>
            <a:r>
              <a:rPr lang="en-US" smtClean="0"/>
              <a:t>Graf (author of one of the reference books) was a Ph.D. student of Hans Albert 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Sediment Transport as an “Impossible Field”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“Innovation and compromise in formulating sediment transport by rivers” – Ettema and Mutel (2004)</a:t>
            </a:r>
          </a:p>
          <a:p>
            <a:pPr lvl="1" eaLnBrk="1" hangingPunct="1"/>
            <a:r>
              <a:rPr lang="en-US" smtClean="0"/>
              <a:t>Innovative – emerging concepts of turburlent flow and probability theory</a:t>
            </a:r>
          </a:p>
          <a:p>
            <a:pPr lvl="1" eaLnBrk="1" hangingPunct="1"/>
            <a:r>
              <a:rPr lang="en-US" smtClean="0"/>
              <a:t>Compromise – simplifying assumptions and empiricism</a:t>
            </a:r>
          </a:p>
          <a:p>
            <a:pPr eaLnBrk="1" hangingPunct="1"/>
            <a:r>
              <a:rPr lang="en-US" smtClean="0"/>
              <a:t>Uncertainties of 100% or more are common for predicting rates of sediment transport in natural rivers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Channels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Channel – flowing transport system where free surface is subject of atmospheric pressure</a:t>
            </a:r>
          </a:p>
          <a:p>
            <a:pPr lvl="1" eaLnBrk="1" hangingPunct="1"/>
            <a:r>
              <a:rPr lang="en-US" sz="2400" smtClean="0"/>
              <a:t>Two types of channels:</a:t>
            </a:r>
          </a:p>
          <a:p>
            <a:pPr lvl="2" eaLnBrk="1" hangingPunct="1"/>
            <a:r>
              <a:rPr lang="en-US" sz="2000" smtClean="0"/>
              <a:t>Natural Channels</a:t>
            </a:r>
          </a:p>
          <a:p>
            <a:pPr lvl="3" eaLnBrk="1" hangingPunct="1"/>
            <a:r>
              <a:rPr lang="en-US" sz="1800" smtClean="0"/>
              <a:t>Gullies, Rivers, Streams</a:t>
            </a:r>
          </a:p>
          <a:p>
            <a:pPr lvl="3" eaLnBrk="1" hangingPunct="1"/>
            <a:r>
              <a:rPr lang="en-US" sz="1800" smtClean="0"/>
              <a:t>Geometry and Hydraulics are Irregular</a:t>
            </a:r>
          </a:p>
          <a:p>
            <a:pPr lvl="3" eaLnBrk="1" hangingPunct="1"/>
            <a:r>
              <a:rPr lang="en-US" sz="1800" smtClean="0"/>
              <a:t>Application of hydraulic theory gives approximate results</a:t>
            </a:r>
          </a:p>
          <a:p>
            <a:pPr lvl="2" eaLnBrk="1" hangingPunct="1"/>
            <a:r>
              <a:rPr lang="en-US" sz="2000" smtClean="0"/>
              <a:t>Artificial Channels</a:t>
            </a:r>
          </a:p>
          <a:p>
            <a:pPr lvl="3" eaLnBrk="1" hangingPunct="1"/>
            <a:r>
              <a:rPr lang="en-US" sz="1800" smtClean="0"/>
              <a:t>Irrigation and drainage canals or closed channels where flow does not fill the entire cross-section</a:t>
            </a:r>
          </a:p>
          <a:p>
            <a:pPr lvl="3" eaLnBrk="1" hangingPunct="1"/>
            <a:r>
              <a:rPr lang="en-US" sz="1800" smtClean="0"/>
              <a:t>Geometry and Hydraulics are regular</a:t>
            </a:r>
          </a:p>
          <a:p>
            <a:pPr lvl="3" eaLnBrk="1" hangingPunct="1"/>
            <a:r>
              <a:rPr lang="en-US" sz="1800" smtClean="0"/>
              <a:t>Application of hydraulic theory gives reasonably realistic results</a:t>
            </a:r>
          </a:p>
        </p:txBody>
      </p:sp>
      <p:pic>
        <p:nvPicPr>
          <p:cNvPr id="5124" name="Picture 4" descr="Fig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257800"/>
            <a:ext cx="5307013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Channels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smtClean="0"/>
              <a:t>Prismatic Channels – a channel whose cross-section does not vary and the longitudinal slope and roughness remains constant</a:t>
            </a:r>
          </a:p>
          <a:p>
            <a:pPr lvl="3" eaLnBrk="1" hangingPunct="1"/>
            <a:r>
              <a:rPr lang="en-US" smtClean="0"/>
              <a:t>NOTE that the flow depth may vary</a:t>
            </a:r>
          </a:p>
          <a:p>
            <a:pPr lvl="3" eaLnBrk="1" hangingPunct="1">
              <a:buFontTx/>
              <a:buNone/>
            </a:pPr>
            <a:endParaRPr lang="en-US" smtClean="0"/>
          </a:p>
        </p:txBody>
      </p:sp>
      <p:pic>
        <p:nvPicPr>
          <p:cNvPr id="6148" name="Picture 4" descr="Fig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276600"/>
            <a:ext cx="5764213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Geometric Elements of a Channel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27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Wetted Area, A – area of the cross-section occupied by water (or liquid)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Wetted Perimeter, P – length of the line of contact between the liquid and the bed and walls of the channel (not free-surface)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Hydraulic Radius, R</a:t>
            </a:r>
            <a:r>
              <a:rPr lang="en-US" sz="2800" baseline="-25000" smtClean="0"/>
              <a:t>h</a:t>
            </a:r>
            <a:r>
              <a:rPr lang="en-US" sz="2800" smtClean="0"/>
              <a:t> – ratio of A to 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	R</a:t>
            </a:r>
            <a:r>
              <a:rPr lang="en-US" sz="2800" baseline="-25000" smtClean="0"/>
              <a:t>h</a:t>
            </a:r>
            <a:r>
              <a:rPr lang="en-US" sz="2800" smtClean="0"/>
              <a:t> = A/P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Top Width, B – width at the free-surface</a:t>
            </a:r>
          </a:p>
        </p:txBody>
      </p:sp>
      <p:pic>
        <p:nvPicPr>
          <p:cNvPr id="7172" name="Picture 4" descr="Fig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608513"/>
            <a:ext cx="47244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Geometric Elements of a Channel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Hydraulic Depth, D</a:t>
            </a:r>
            <a:r>
              <a:rPr lang="en-US" sz="2800" baseline="-25000" smtClean="0"/>
              <a:t>h</a:t>
            </a:r>
            <a:r>
              <a:rPr lang="en-US" sz="2800" smtClean="0"/>
              <a:t> – ratio of the area to the top width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	D</a:t>
            </a:r>
            <a:r>
              <a:rPr lang="en-US" sz="2800" baseline="-25000" smtClean="0"/>
              <a:t>h</a:t>
            </a:r>
            <a:r>
              <a:rPr lang="en-US" sz="2800" smtClean="0"/>
              <a:t> = A/B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See table on next slide for geometric elements of different types of channels!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  <p:pic>
        <p:nvPicPr>
          <p:cNvPr id="8196" name="Picture 4" descr="Fig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657600"/>
            <a:ext cx="6096000" cy="290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163"/>
            <a:ext cx="8534400" cy="679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Longitudinal Slopes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Slope of the bed, S</a:t>
            </a:r>
            <a:r>
              <a:rPr lang="en-US" sz="2400" baseline="-25000" smtClean="0"/>
              <a:t>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Remember that the bed can be immobile (fixed) or mobile (movable)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Slope of the water surface (piezometric), S</a:t>
            </a:r>
            <a:r>
              <a:rPr lang="en-US" sz="2400" baseline="-25000" smtClean="0"/>
              <a:t>w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Graf refers to slopes that are “weak” – if the bed angle (</a:t>
            </a:r>
            <a:r>
              <a:rPr lang="en-US" sz="2400" smtClean="0">
                <a:latin typeface="Symbol" pitchFamily="18" charset="2"/>
              </a:rPr>
              <a:t>a</a:t>
            </a:r>
            <a:r>
              <a:rPr lang="en-US" sz="2400" smtClean="0"/>
              <a:t>) is less than 10</a:t>
            </a:r>
            <a:r>
              <a:rPr lang="en-US" sz="2400" baseline="30000" smtClean="0"/>
              <a:t>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tan (</a:t>
            </a:r>
            <a:r>
              <a:rPr lang="en-US" sz="2000" smtClean="0">
                <a:latin typeface="Symbol" pitchFamily="18" charset="2"/>
              </a:rPr>
              <a:t>a</a:t>
            </a:r>
            <a:r>
              <a:rPr lang="en-US" sz="2000" smtClean="0"/>
              <a:t>) = sin (</a:t>
            </a:r>
            <a:r>
              <a:rPr lang="en-US" sz="2000" smtClean="0">
                <a:latin typeface="Symbol" pitchFamily="18" charset="2"/>
              </a:rPr>
              <a:t>a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</a:t>
            </a:r>
            <a:r>
              <a:rPr lang="en-US" sz="2000" baseline="-25000" smtClean="0"/>
              <a:t>f</a:t>
            </a:r>
            <a:r>
              <a:rPr lang="en-US" sz="2000" smtClean="0"/>
              <a:t> = sin (</a:t>
            </a:r>
            <a:r>
              <a:rPr lang="en-US" sz="2000" smtClean="0">
                <a:latin typeface="Symbol" pitchFamily="18" charset="2"/>
              </a:rPr>
              <a:t>a</a:t>
            </a:r>
            <a:r>
              <a:rPr lang="en-US" sz="2000" smtClean="0"/>
              <a:t>)</a:t>
            </a:r>
          </a:p>
        </p:txBody>
      </p:sp>
      <p:pic>
        <p:nvPicPr>
          <p:cNvPr id="10244" name="Picture 4" descr="Fig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960813"/>
            <a:ext cx="5486400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835</Words>
  <Application>Microsoft Office PowerPoint</Application>
  <PresentationFormat>On-screen Show (4:3)</PresentationFormat>
  <Paragraphs>117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River Mechanics CH-1</vt:lpstr>
      <vt:lpstr>Sediment Transport as an “Impossible Field”</vt:lpstr>
      <vt:lpstr>Sediment Transport as an “Impossible Field”</vt:lpstr>
      <vt:lpstr>Types of Channels</vt:lpstr>
      <vt:lpstr>Types of Channels</vt:lpstr>
      <vt:lpstr>Geometric Elements of a Channel</vt:lpstr>
      <vt:lpstr>Geometric Elements of a Channel</vt:lpstr>
      <vt:lpstr>PowerPoint Presentation</vt:lpstr>
      <vt:lpstr>Two Longitudinal Slopes</vt:lpstr>
      <vt:lpstr>Types of Flow in Open-Channels</vt:lpstr>
      <vt:lpstr>Types of Flow in Open-Channels</vt:lpstr>
      <vt:lpstr>Types of Varied Flow</vt:lpstr>
      <vt:lpstr>Flow Regimes</vt:lpstr>
      <vt:lpstr>Re – Laminar/Transition/Turbulent</vt:lpstr>
      <vt:lpstr>Fr – Subcritical or Supercritical</vt:lpstr>
      <vt:lpstr>Distribution of Velocity in Channel</vt:lpstr>
      <vt:lpstr>PowerPoint Presentation</vt:lpstr>
      <vt:lpstr>Consider steady flow…</vt:lpstr>
    </vt:vector>
  </TitlesOfParts>
  <Company>Oklahoma State University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BAE 6333 – Fluvial Hydraulics</dc:title>
  <dc:creator>Garey Fox</dc:creator>
  <cp:lastModifiedBy>Abdul-Sahib Al-Madhhachi</cp:lastModifiedBy>
  <cp:revision>27</cp:revision>
  <dcterms:created xsi:type="dcterms:W3CDTF">2008-01-06T02:19:33Z</dcterms:created>
  <dcterms:modified xsi:type="dcterms:W3CDTF">2018-10-03T16:13:39Z</dcterms:modified>
</cp:coreProperties>
</file>