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72" r:id="rId2"/>
    <p:sldId id="256" r:id="rId3"/>
    <p:sldId id="257" r:id="rId4"/>
    <p:sldId id="258" r:id="rId5"/>
    <p:sldId id="270" r:id="rId6"/>
    <p:sldId id="262" r:id="rId7"/>
    <p:sldId id="271" r:id="rId8"/>
    <p:sldId id="259" r:id="rId9"/>
    <p:sldId id="263" r:id="rId10"/>
    <p:sldId id="260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22" autoAdjust="0"/>
    <p:restoredTop sz="86408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ar-IQ" sz="24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F5EC6049-B49B-4D06-90FD-31321DEAE5AC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1272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/>
              <a:endParaRPr lang="ar-IQ" sz="2400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ar-IQ" sz="2400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/>
              <a:endParaRPr lang="ar-IQ" sz="2400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ar-IQ" sz="2400"/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ar-IQ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ar-IQ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AD131-6102-4694-8648-3B45A5ACD8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8ADD-AAF2-45F7-ABEF-646049BE87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3EDC5-80CB-4252-8AC8-7148F6BDCE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38465-8319-4909-AC2C-AE4359E889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494CC-27CA-4190-B9BF-B856F1EA2D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4A0FC-35E4-49A1-8A0A-908B5B02C9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ED02A-E67F-4D03-9649-F928A862E7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E23A9-D59C-40AB-8342-85C7040796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79881-0A23-4B68-B245-291C06311C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A41A9-2CB3-4DB6-995B-D03906F8A2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itchFamily="34" charset="0"/>
              </a:defRPr>
            </a:lvl1pPr>
          </a:lstStyle>
          <a:p>
            <a:fld id="{FB9B30EC-6FA5-4262-9419-A55B4929C27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47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ar-IQ"/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ar-IQ" sz="2400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ar-IQ" sz="2400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ar-IQ" sz="2400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ar-IQ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505200"/>
            <a:ext cx="7848600" cy="2667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 smtClean="0"/>
              <a:t>Manufacturing </a:t>
            </a:r>
            <a:r>
              <a:rPr lang="en-US" altLang="en-US" sz="8000" dirty="0"/>
              <a:t>process </a:t>
            </a:r>
            <a:r>
              <a:rPr lang="en-US" altLang="en-US" sz="8000" dirty="0" smtClean="0"/>
              <a:t>15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925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Metal Forming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Rolling</a:t>
            </a:r>
          </a:p>
          <a:p>
            <a:r>
              <a:rPr lang="en-US"/>
              <a:t>Wire Drawing</a:t>
            </a:r>
          </a:p>
          <a:p>
            <a:r>
              <a:rPr lang="en-US"/>
              <a:t>Forging</a:t>
            </a:r>
          </a:p>
          <a:p>
            <a:r>
              <a:rPr lang="en-US"/>
              <a:t>Extrusion</a:t>
            </a:r>
          </a:p>
          <a:p>
            <a:r>
              <a:rPr lang="en-US"/>
              <a:t>Bending</a:t>
            </a:r>
          </a:p>
          <a:p>
            <a:r>
              <a:rPr lang="en-US"/>
              <a:t>Drawing and Stretching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Metal Cutting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Shearing</a:t>
            </a:r>
          </a:p>
          <a:p>
            <a:pPr>
              <a:lnSpc>
                <a:spcPct val="90000"/>
              </a:lnSpc>
            </a:pPr>
            <a:r>
              <a:rPr lang="en-US"/>
              <a:t>Turning</a:t>
            </a:r>
          </a:p>
          <a:p>
            <a:pPr>
              <a:lnSpc>
                <a:spcPct val="90000"/>
              </a:lnSpc>
            </a:pPr>
            <a:r>
              <a:rPr lang="en-US"/>
              <a:t>Drilling</a:t>
            </a:r>
          </a:p>
          <a:p>
            <a:pPr>
              <a:lnSpc>
                <a:spcPct val="90000"/>
              </a:lnSpc>
            </a:pPr>
            <a:r>
              <a:rPr lang="en-US"/>
              <a:t>Shaping and Planing</a:t>
            </a:r>
          </a:p>
          <a:p>
            <a:pPr>
              <a:lnSpc>
                <a:spcPct val="90000"/>
              </a:lnSpc>
            </a:pPr>
            <a:r>
              <a:rPr lang="en-US"/>
              <a:t>Milling</a:t>
            </a:r>
          </a:p>
          <a:p>
            <a:pPr>
              <a:lnSpc>
                <a:spcPct val="90000"/>
              </a:lnSpc>
            </a:pPr>
            <a:r>
              <a:rPr lang="en-US"/>
              <a:t>Broaching</a:t>
            </a:r>
          </a:p>
          <a:p>
            <a:pPr>
              <a:lnSpc>
                <a:spcPct val="90000"/>
              </a:lnSpc>
            </a:pPr>
            <a:r>
              <a:rPr lang="en-US"/>
              <a:t>Sawing – Filing</a:t>
            </a:r>
          </a:p>
          <a:p>
            <a:pPr>
              <a:lnSpc>
                <a:spcPct val="90000"/>
              </a:lnSpc>
            </a:pPr>
            <a:r>
              <a:rPr lang="en-US"/>
              <a:t>Grinding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Welding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Electric Arc</a:t>
            </a:r>
          </a:p>
          <a:p>
            <a:r>
              <a:rPr lang="en-US"/>
              <a:t>Resistance Welding</a:t>
            </a:r>
          </a:p>
          <a:p>
            <a:r>
              <a:rPr lang="en-US"/>
              <a:t>Beam Welding</a:t>
            </a:r>
          </a:p>
          <a:p>
            <a:r>
              <a:rPr lang="en-US"/>
              <a:t>Thermit Welding</a:t>
            </a:r>
          </a:p>
          <a:p>
            <a:r>
              <a:rPr lang="en-US"/>
              <a:t>Pressure Welding</a:t>
            </a:r>
          </a:p>
          <a:p>
            <a:r>
              <a:rPr lang="en-US"/>
              <a:t>Gas Welding</a:t>
            </a:r>
          </a:p>
          <a:p>
            <a:r>
              <a:rPr lang="en-US"/>
              <a:t>Brazing and Soldering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Assembly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Welding</a:t>
            </a:r>
          </a:p>
          <a:p>
            <a:r>
              <a:rPr lang="en-US"/>
              <a:t>Gluing</a:t>
            </a:r>
          </a:p>
          <a:p>
            <a:r>
              <a:rPr lang="en-US"/>
              <a:t>Riveting</a:t>
            </a:r>
          </a:p>
          <a:p>
            <a:r>
              <a:rPr lang="en-US"/>
              <a:t>Screwing</a:t>
            </a:r>
          </a:p>
          <a:p>
            <a:r>
              <a:rPr lang="en-US"/>
              <a:t>Force fitting</a:t>
            </a:r>
          </a:p>
          <a:p>
            <a:r>
              <a:rPr lang="en-US"/>
              <a:t>Batch or continuous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Finishing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Honing and lapping</a:t>
            </a:r>
          </a:p>
          <a:p>
            <a:r>
              <a:rPr lang="en-US"/>
              <a:t>Polishing, buffing, brushing, tumbling</a:t>
            </a:r>
          </a:p>
          <a:p>
            <a:r>
              <a:rPr lang="en-US"/>
              <a:t>Surface cleaning and coating</a:t>
            </a:r>
          </a:p>
          <a:p>
            <a:r>
              <a:rPr lang="en-US"/>
              <a:t>Painting</a:t>
            </a:r>
          </a:p>
          <a:p>
            <a:r>
              <a:rPr lang="en-US"/>
              <a:t>Plating</a:t>
            </a:r>
          </a:p>
          <a:p>
            <a:r>
              <a:rPr lang="en-US"/>
              <a:t>Metallizing and Chromating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Costing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Direct Material</a:t>
            </a:r>
          </a:p>
          <a:p>
            <a:r>
              <a:rPr lang="en-US"/>
              <a:t>Direct Labor</a:t>
            </a:r>
          </a:p>
          <a:p>
            <a:r>
              <a:rPr lang="en-US"/>
              <a:t>Overhead</a:t>
            </a:r>
          </a:p>
          <a:p>
            <a:r>
              <a:rPr lang="en-US"/>
              <a:t>Using a planning sheet</a:t>
            </a:r>
          </a:p>
          <a:p>
            <a:r>
              <a:rPr lang="en-US"/>
              <a:t>Other costs???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Cost and Breakeven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Total cost = FC   +   VC  x  # units</a:t>
            </a:r>
          </a:p>
          <a:p>
            <a:r>
              <a:rPr lang="en-US"/>
              <a:t>Fixed costs:  Machines, Jigs and Fixtures, Buildings</a:t>
            </a:r>
          </a:p>
          <a:p>
            <a:r>
              <a:rPr lang="en-US"/>
              <a:t>Variables costs: labor, materials</a:t>
            </a:r>
          </a:p>
          <a:p>
            <a:r>
              <a:rPr lang="en-US"/>
              <a:t>Compare 2 processes, see example on page 51-52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/>
              <a:t>Manufacturing Engineering</a:t>
            </a:r>
            <a:br>
              <a:rPr lang="en-US" sz="4400"/>
            </a:br>
            <a:endParaRPr lang="en-US" sz="4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6962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Objectives: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/>
              <a:t>Create product structure charts, BOM’s and routing sheets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/>
              <a:t>Determine appropriate manufacturing process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/>
              <a:t>Evaluate product cost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Structure Chart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“What goes into what”</a:t>
            </a:r>
          </a:p>
          <a:p>
            <a:r>
              <a:rPr lang="en-US"/>
              <a:t>The product is comprised of sub-assemblies, sub-subassemblies, components and raw materials</a:t>
            </a:r>
          </a:p>
          <a:p>
            <a:r>
              <a:rPr lang="en-US"/>
              <a:t>Lines represent processes or operations required to go to the next level</a:t>
            </a:r>
          </a:p>
          <a:p>
            <a:r>
              <a:rPr lang="en-US"/>
              <a:t>Figure 3.1 on p. 46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Bill of Materials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Number and name of each part</a:t>
            </a:r>
          </a:p>
          <a:p>
            <a:r>
              <a:rPr lang="en-US"/>
              <a:t>Source of each part</a:t>
            </a:r>
          </a:p>
          <a:p>
            <a:r>
              <a:rPr lang="en-US"/>
              <a:t>Title – number and name of completed product</a:t>
            </a:r>
          </a:p>
          <a:p>
            <a:r>
              <a:rPr lang="en-US"/>
              <a:t>Separate BOM for subassemblies</a:t>
            </a:r>
          </a:p>
          <a:p>
            <a:r>
              <a:rPr lang="en-US"/>
              <a:t>Example, Figure 3.2 and 3.28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Route Sheet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Set of instructions to the plant showing how to manufacture the product</a:t>
            </a:r>
          </a:p>
          <a:p>
            <a:r>
              <a:rPr lang="en-US"/>
              <a:t>Machine</a:t>
            </a:r>
          </a:p>
          <a:p>
            <a:r>
              <a:rPr lang="en-US"/>
              <a:t>Time </a:t>
            </a:r>
          </a:p>
          <a:p>
            <a:r>
              <a:rPr lang="en-US"/>
              <a:t>Operation description</a:t>
            </a:r>
          </a:p>
          <a:p>
            <a:r>
              <a:rPr lang="en-US"/>
              <a:t>Fig. 3.9 and 3.30 (example)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Manufacturing Processes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Refining and Alloying</a:t>
            </a:r>
          </a:p>
          <a:p>
            <a:r>
              <a:rPr lang="en-US"/>
              <a:t>Casting</a:t>
            </a:r>
          </a:p>
          <a:p>
            <a:r>
              <a:rPr lang="en-US"/>
              <a:t>Metal Forming</a:t>
            </a:r>
          </a:p>
          <a:p>
            <a:r>
              <a:rPr lang="en-US"/>
              <a:t>Metal Cutting</a:t>
            </a:r>
          </a:p>
          <a:p>
            <a:r>
              <a:rPr lang="en-US"/>
              <a:t>Welding</a:t>
            </a:r>
          </a:p>
          <a:p>
            <a:r>
              <a:rPr lang="en-US"/>
              <a:t>Assembly</a:t>
            </a:r>
          </a:p>
          <a:p>
            <a:r>
              <a:rPr lang="en-US"/>
              <a:t>Finishing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the Cost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Fixed Costs – not dependent on number of parts made</a:t>
            </a:r>
          </a:p>
          <a:p>
            <a:pPr lvl="1"/>
            <a:r>
              <a:rPr lang="en-US"/>
              <a:t>Purchase cost of machines, installing, space</a:t>
            </a:r>
          </a:p>
          <a:p>
            <a:r>
              <a:rPr lang="en-US"/>
              <a:t>Variable Costs – are dependent on # of parts</a:t>
            </a:r>
          </a:p>
          <a:p>
            <a:pPr lvl="1"/>
            <a:r>
              <a:rPr lang="en-US"/>
              <a:t>Operator’s, running the machine, material</a:t>
            </a:r>
          </a:p>
          <a:p>
            <a:r>
              <a:rPr lang="en-US"/>
              <a:t>Cost Estimating (page 70)</a:t>
            </a:r>
          </a:p>
          <a:p>
            <a:pPr lvl="1"/>
            <a:r>
              <a:rPr lang="en-US"/>
              <a:t>Direct material and labor, overhead</a:t>
            </a:r>
          </a:p>
          <a:p>
            <a:pPr lvl="1"/>
            <a:r>
              <a:rPr lang="en-US"/>
              <a:t>Overhead factor - % of direct labor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Refining and Alloying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Properties often tested for in metals:</a:t>
            </a:r>
          </a:p>
          <a:p>
            <a:pPr lvl="1"/>
            <a:r>
              <a:rPr lang="en-US"/>
              <a:t>Tensile strength</a:t>
            </a:r>
          </a:p>
          <a:p>
            <a:pPr lvl="1"/>
            <a:r>
              <a:rPr lang="en-US"/>
              <a:t>Hardness</a:t>
            </a:r>
          </a:p>
          <a:p>
            <a:pPr lvl="1"/>
            <a:r>
              <a:rPr lang="en-US"/>
              <a:t>Impact resistance </a:t>
            </a:r>
          </a:p>
          <a:p>
            <a:pPr lvl="1"/>
            <a:r>
              <a:rPr lang="en-US"/>
              <a:t>Malleability</a:t>
            </a:r>
          </a:p>
          <a:p>
            <a:pPr lvl="1"/>
            <a:r>
              <a:rPr lang="en-US"/>
              <a:t>Fatigue Resistance</a:t>
            </a:r>
          </a:p>
          <a:p>
            <a:pPr lvl="1"/>
            <a:r>
              <a:rPr lang="en-US"/>
              <a:t>Corrosion Resistance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Casting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Process of forming objects by pouring liquid material into a mold and letting it solidify</a:t>
            </a:r>
          </a:p>
          <a:p>
            <a:r>
              <a:rPr lang="en-US"/>
              <a:t>See Sand Cast mold and parts</a:t>
            </a:r>
          </a:p>
          <a:p>
            <a:r>
              <a:rPr lang="en-US"/>
              <a:t>Small quantities</a:t>
            </a:r>
          </a:p>
          <a:p>
            <a:r>
              <a:rPr lang="en-US"/>
              <a:t>Specialized methods for large quantities, examples are die casting, centrifugal casting and pressed casting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76</TotalTime>
  <Words>385</Words>
  <Application>Microsoft PowerPoint</Application>
  <PresentationFormat>On-screen Show (4:3)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Quadrant</vt:lpstr>
      <vt:lpstr>  Manufacturing process 15</vt:lpstr>
      <vt:lpstr>Manufacturing Engineering </vt:lpstr>
      <vt:lpstr>Product Structure Chart</vt:lpstr>
      <vt:lpstr>Bill of Materials</vt:lpstr>
      <vt:lpstr>Route Sheet</vt:lpstr>
      <vt:lpstr>Manufacturing Processes</vt:lpstr>
      <vt:lpstr>Evaluating the Cost</vt:lpstr>
      <vt:lpstr>Refining and Alloying</vt:lpstr>
      <vt:lpstr>Casting</vt:lpstr>
      <vt:lpstr>Metal Forming</vt:lpstr>
      <vt:lpstr>Metal Cutting</vt:lpstr>
      <vt:lpstr>Welding</vt:lpstr>
      <vt:lpstr>Assembly</vt:lpstr>
      <vt:lpstr>Finishing</vt:lpstr>
      <vt:lpstr>Product Costing</vt:lpstr>
      <vt:lpstr>Evaluating Cost and Breakeven</vt:lpstr>
    </vt:vector>
  </TitlesOfParts>
  <Company>College Of Engineering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Manufacturing Engineering</dc:title>
  <dc:creator>sfreeman</dc:creator>
  <cp:lastModifiedBy>wave</cp:lastModifiedBy>
  <cp:revision>5</cp:revision>
  <dcterms:created xsi:type="dcterms:W3CDTF">2003-09-14T23:09:46Z</dcterms:created>
  <dcterms:modified xsi:type="dcterms:W3CDTF">2019-01-12T17:30:43Z</dcterms:modified>
</cp:coreProperties>
</file>