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C:\TEMP\methods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52400" y="33528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 smtClean="0"/>
              <a:t>Manufacturing </a:t>
            </a:r>
            <a:r>
              <a:rPr lang="en-US" altLang="en-US" sz="8000" dirty="0"/>
              <a:t>process </a:t>
            </a:r>
            <a:r>
              <a:rPr lang="en-US" altLang="en-US" sz="8000" dirty="0" smtClean="0"/>
              <a:t>4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rgbClr val="FFFF00"/>
                </a:solidFill>
              </a:rPr>
              <a:t>Manufacturing a Product: General Considerations</a:t>
            </a:r>
            <a:endParaRPr lang="en-US" sz="1600">
              <a:solidFill>
                <a:srgbClr val="FFFF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2057400"/>
            <a:ext cx="6172200" cy="4114800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en-US" sz="2800">
                <a:solidFill>
                  <a:srgbClr val="FFFF00"/>
                </a:solidFill>
              </a:rPr>
              <a:t>Material Selection </a:t>
            </a:r>
          </a:p>
          <a:p>
            <a:pPr>
              <a:spcBef>
                <a:spcPct val="40000"/>
              </a:spcBef>
            </a:pPr>
            <a:r>
              <a:rPr lang="en-US" sz="2800">
                <a:solidFill>
                  <a:srgbClr val="FFFF00"/>
                </a:solidFill>
              </a:rPr>
              <a:t>Processing Methods</a:t>
            </a:r>
          </a:p>
          <a:p>
            <a:pPr>
              <a:spcBef>
                <a:spcPct val="40000"/>
              </a:spcBef>
            </a:pPr>
            <a:r>
              <a:rPr lang="en-US" sz="2800">
                <a:solidFill>
                  <a:srgbClr val="FFFF00"/>
                </a:solidFill>
              </a:rPr>
              <a:t>Final Shape and Appearance</a:t>
            </a:r>
          </a:p>
          <a:p>
            <a:pPr>
              <a:spcBef>
                <a:spcPct val="40000"/>
              </a:spcBef>
            </a:pPr>
            <a:r>
              <a:rPr lang="en-US" sz="2800">
                <a:solidFill>
                  <a:srgbClr val="FFFF00"/>
                </a:solidFill>
              </a:rPr>
              <a:t>Dimensional and Surface Finish</a:t>
            </a:r>
          </a:p>
          <a:p>
            <a:pPr>
              <a:spcBef>
                <a:spcPct val="40000"/>
              </a:spcBef>
            </a:pPr>
            <a:r>
              <a:rPr lang="en-US" sz="2800">
                <a:solidFill>
                  <a:srgbClr val="FFFF00"/>
                </a:solidFill>
              </a:rPr>
              <a:t>Economics of Tooling</a:t>
            </a:r>
          </a:p>
          <a:p>
            <a:pPr>
              <a:spcBef>
                <a:spcPct val="40000"/>
              </a:spcBef>
            </a:pPr>
            <a:r>
              <a:rPr lang="en-US" sz="2800">
                <a:solidFill>
                  <a:srgbClr val="FFFF00"/>
                </a:solidFill>
              </a:rPr>
              <a:t>Design Requirements           </a:t>
            </a:r>
          </a:p>
          <a:p>
            <a:pPr>
              <a:spcBef>
                <a:spcPct val="40000"/>
              </a:spcBef>
            </a:pPr>
            <a:r>
              <a:rPr lang="en-US" sz="2800">
                <a:solidFill>
                  <a:srgbClr val="FFFF00"/>
                </a:solidFill>
              </a:rPr>
              <a:t>Safety and Environmental Concerns</a:t>
            </a:r>
            <a:r>
              <a:rPr lang="en-US" sz="2800"/>
              <a:t> 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1676400" y="1676400"/>
            <a:ext cx="58674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Choosing Methods of Production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2971800" cy="533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Use a Selection Chart</a:t>
            </a:r>
            <a:endParaRPr lang="en-US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990600" y="1143000"/>
            <a:ext cx="73152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pic>
        <p:nvPicPr>
          <p:cNvPr id="30725" name="Picture 5" descr="C:\TEMP\methods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914400" y="1905000"/>
            <a:ext cx="7504113" cy="4605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838200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Manufacturing Processes for Metals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534400" cy="4572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  <a:buClr>
                <a:srgbClr val="FFFF00"/>
              </a:buClr>
            </a:pPr>
            <a:r>
              <a:rPr lang="en-US" sz="2800" b="1">
                <a:solidFill>
                  <a:srgbClr val="FF9900"/>
                </a:solidFill>
              </a:rPr>
              <a:t>Casting:</a:t>
            </a:r>
            <a:r>
              <a:rPr lang="en-US" sz="2400">
                <a:solidFill>
                  <a:srgbClr val="FFFF00"/>
                </a:solidFill>
              </a:rPr>
              <a:t> expendable mold and permanent mold.</a:t>
            </a:r>
          </a:p>
          <a:p>
            <a:pPr>
              <a:spcBef>
                <a:spcPct val="50000"/>
              </a:spcBef>
              <a:buClr>
                <a:srgbClr val="FFFF00"/>
              </a:buClr>
            </a:pPr>
            <a:r>
              <a:rPr lang="en-US" sz="2800" b="1">
                <a:solidFill>
                  <a:srgbClr val="FF9900"/>
                </a:solidFill>
              </a:rPr>
              <a:t>Forming and Shaping:</a:t>
            </a:r>
            <a:r>
              <a:rPr lang="en-US" sz="2400">
                <a:solidFill>
                  <a:srgbClr val="FFFF00"/>
                </a:solidFill>
              </a:rPr>
              <a:t> rolling, forging, extrusion, drawing, sheet forming, powder metallurgy, molding </a:t>
            </a:r>
          </a:p>
          <a:p>
            <a:pPr>
              <a:spcBef>
                <a:spcPct val="50000"/>
              </a:spcBef>
              <a:buClr>
                <a:srgbClr val="FFFF00"/>
              </a:buClr>
            </a:pPr>
            <a:r>
              <a:rPr lang="en-US" sz="2800" b="1">
                <a:solidFill>
                  <a:srgbClr val="FF9900"/>
                </a:solidFill>
              </a:rPr>
              <a:t>Machining:</a:t>
            </a:r>
            <a:r>
              <a:rPr lang="en-US" sz="2400">
                <a:solidFill>
                  <a:srgbClr val="FFFF00"/>
                </a:solidFill>
              </a:rPr>
              <a:t> turning, boring, drilling, milling, planing, shaping, broaching, grinding, ultrasonic machining, chemical machining, electrical discharge machining (EDM), electrochemical machining, high-energy beam machining </a:t>
            </a:r>
          </a:p>
          <a:p>
            <a:pPr>
              <a:spcBef>
                <a:spcPct val="50000"/>
              </a:spcBef>
              <a:buClr>
                <a:srgbClr val="FFFF00"/>
              </a:buClr>
            </a:pPr>
            <a:r>
              <a:rPr lang="en-US" sz="2800" b="1">
                <a:solidFill>
                  <a:srgbClr val="FF9900"/>
                </a:solidFill>
              </a:rPr>
              <a:t>Joining:</a:t>
            </a:r>
            <a:r>
              <a:rPr lang="en-US" sz="2400">
                <a:solidFill>
                  <a:srgbClr val="FFFF00"/>
                </a:solidFill>
              </a:rPr>
              <a:t> welding, brazing, soldering, diffusion bonding, adhesive bonding, mechanical joining </a:t>
            </a:r>
          </a:p>
          <a:p>
            <a:pPr>
              <a:spcBef>
                <a:spcPct val="50000"/>
              </a:spcBef>
              <a:buClr>
                <a:srgbClr val="FFFF00"/>
              </a:buClr>
            </a:pPr>
            <a:r>
              <a:rPr lang="en-US" sz="2800" b="1">
                <a:solidFill>
                  <a:srgbClr val="FF9900"/>
                </a:solidFill>
              </a:rPr>
              <a:t>Finishing</a:t>
            </a:r>
            <a:r>
              <a:rPr lang="en-US" sz="2800">
                <a:solidFill>
                  <a:srgbClr val="FF9900"/>
                </a:solidFill>
              </a:rPr>
              <a:t>:</a:t>
            </a:r>
            <a:r>
              <a:rPr lang="en-US" sz="2400">
                <a:solidFill>
                  <a:srgbClr val="FFFF00"/>
                </a:solidFill>
              </a:rPr>
              <a:t> honing, lapping, polishing, burnishing, deburring, surface treating, coating, plating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457200" y="1066800"/>
            <a:ext cx="80010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152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Wingdings</vt:lpstr>
      <vt:lpstr>Calibri</vt:lpstr>
      <vt:lpstr>Office Theme</vt:lpstr>
      <vt:lpstr>  Manufacturing process 4 </vt:lpstr>
      <vt:lpstr>Manufacturing a Product: General Considerations</vt:lpstr>
      <vt:lpstr>Choosing Methods of Production</vt:lpstr>
      <vt:lpstr>Manufacturing Processes for Metals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35</cp:revision>
  <dcterms:created xsi:type="dcterms:W3CDTF">2008-09-15T15:36:12Z</dcterms:created>
  <dcterms:modified xsi:type="dcterms:W3CDTF">2019-01-12T16:50:04Z</dcterms:modified>
</cp:coreProperties>
</file>