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1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r>
              <a:rPr lang="en-US" sz="6000">
                <a:solidFill>
                  <a:srgbClr val="FFFF00"/>
                </a:solidFill>
              </a:rPr>
              <a:t>Materials</a:t>
            </a:r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981200" y="2286000"/>
            <a:ext cx="5029200" cy="1066800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381000" y="3810000"/>
          <a:ext cx="2624138" cy="684213"/>
        </p:xfrm>
        <a:graphic>
          <a:graphicData uri="http://schemas.openxmlformats.org/presentationml/2006/ole">
            <p:oleObj spid="_x0000_s16386" name="Clip" r:id="rId3" imgW="6544800" imgH="1706400" progId="MS_ClipArt_Gallery.2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3733800" y="4267200"/>
          <a:ext cx="1746250" cy="1833563"/>
        </p:xfrm>
        <a:graphic>
          <a:graphicData uri="http://schemas.openxmlformats.org/presentationml/2006/ole">
            <p:oleObj spid="_x0000_s16387" name="Clip" r:id="rId4" imgW="2903040" imgH="3047760" progId="MS_ClipArt_Gallery.2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6248400" y="3657600"/>
          <a:ext cx="2660650" cy="1543050"/>
        </p:xfrm>
        <a:graphic>
          <a:graphicData uri="http://schemas.openxmlformats.org/presentationml/2006/ole">
            <p:oleObj spid="_x0000_s16388" name="Clip" r:id="rId5" imgW="5317920" imgH="3085560" progId="MS_ClipArt_Gallery.2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6400800" y="228600"/>
          <a:ext cx="1417638" cy="1754188"/>
        </p:xfrm>
        <a:graphic>
          <a:graphicData uri="http://schemas.openxmlformats.org/presentationml/2006/ole">
            <p:oleObj spid="_x0000_s16389" name="Clip" r:id="rId6" imgW="2826720" imgH="3497040" progId="MS_ClipArt_Gallery.2">
              <p:embed/>
            </p:oleObj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1066800" y="381000"/>
          <a:ext cx="2286000" cy="1277938"/>
        </p:xfrm>
        <a:graphic>
          <a:graphicData uri="http://schemas.openxmlformats.org/presentationml/2006/ole">
            <p:oleObj spid="_x0000_s16390" name="Clip" r:id="rId7" imgW="5714640" imgH="319212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z="4800">
                <a:solidFill>
                  <a:srgbClr val="FFFF00"/>
                </a:solidFill>
              </a:rPr>
              <a:t>Properties of Materials</a:t>
            </a:r>
            <a:r>
              <a:rPr lang="en-US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305800" cy="41148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ct val="4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Mechanical Properties</a:t>
            </a:r>
            <a:r>
              <a:rPr lang="en-US" sz="2800">
                <a:solidFill>
                  <a:srgbClr val="FFFF00"/>
                </a:solidFill>
              </a:rPr>
              <a:t>: strength, toughness, ductility, hardness, elasticity, fatigue, creep. </a:t>
            </a:r>
          </a:p>
          <a:p>
            <a:pPr marL="0" indent="0">
              <a:spcBef>
                <a:spcPct val="4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Behavior Under Loading</a:t>
            </a:r>
            <a:r>
              <a:rPr lang="en-US" sz="2800">
                <a:solidFill>
                  <a:srgbClr val="FFFF00"/>
                </a:solidFill>
              </a:rPr>
              <a:t>: tension, compression, bending, torsion, shear.</a:t>
            </a:r>
          </a:p>
          <a:p>
            <a:pPr marL="0" indent="0">
              <a:spcBef>
                <a:spcPct val="4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Physical Properties</a:t>
            </a:r>
            <a:r>
              <a:rPr lang="en-US" sz="2800">
                <a:solidFill>
                  <a:srgbClr val="FFFF00"/>
                </a:solidFill>
              </a:rPr>
              <a:t>: density, specific heat, thermal expansion, thermal conductivity, melting point, electrical and magnetic properties.</a:t>
            </a:r>
          </a:p>
          <a:p>
            <a:pPr marL="0" indent="0">
              <a:spcBef>
                <a:spcPct val="4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Chemical Properties</a:t>
            </a:r>
            <a:r>
              <a:rPr lang="en-US" sz="2800">
                <a:solidFill>
                  <a:srgbClr val="FFFF00"/>
                </a:solidFill>
              </a:rPr>
              <a:t>: oxidation, corrosion, degradation, toxicity, flammability.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828800" y="1143000"/>
            <a:ext cx="5562600" cy="0"/>
          </a:xfrm>
          <a:prstGeom prst="line">
            <a:avLst/>
          </a:prstGeom>
          <a:noFill/>
          <a:ln w="222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z="4800">
                <a:solidFill>
                  <a:srgbClr val="FFFF00"/>
                </a:solidFill>
              </a:rPr>
              <a:t>Types of Materials</a:t>
            </a:r>
            <a:endParaRPr lang="en-US" sz="5400">
              <a:solidFill>
                <a:srgbClr val="FFFF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534400" cy="5181600"/>
          </a:xfrm>
        </p:spPr>
        <p:txBody>
          <a:bodyPr/>
          <a:lstStyle/>
          <a:p>
            <a:pPr marL="0" indent="0"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Ferrous Metals</a:t>
            </a:r>
            <a:r>
              <a:rPr lang="en-US" sz="2800">
                <a:solidFill>
                  <a:srgbClr val="FFFF00"/>
                </a:solidFill>
              </a:rPr>
              <a:t>: iron and steel. 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Nonferrous Metals and Alloys</a:t>
            </a:r>
            <a:r>
              <a:rPr lang="en-US" sz="2800">
                <a:solidFill>
                  <a:srgbClr val="FFFF00"/>
                </a:solidFill>
              </a:rPr>
              <a:t>: aluminum, magnesium, copper, nickel, titanium, superalloys, beryllium, zirconium, low-melting alloys, precious metals.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Plastics</a:t>
            </a:r>
            <a:r>
              <a:rPr lang="en-US" sz="2800">
                <a:solidFill>
                  <a:srgbClr val="FFFF00"/>
                </a:solidFill>
              </a:rPr>
              <a:t>: thermoplastics, thermosets, elastomers.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Ceramics</a:t>
            </a:r>
            <a:r>
              <a:rPr lang="en-US" sz="2800">
                <a:solidFill>
                  <a:srgbClr val="FFFF00"/>
                </a:solidFill>
              </a:rPr>
              <a:t>: glass, graphite, diamond. 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9900"/>
                </a:solidFill>
              </a:rPr>
              <a:t>Composite materials</a:t>
            </a:r>
            <a:r>
              <a:rPr lang="en-US" sz="2800">
                <a:solidFill>
                  <a:srgbClr val="FFFF00"/>
                </a:solidFill>
              </a:rPr>
              <a:t>: reinforced plastics, metal-matrix and ceramic-matrix composites, honeycomb structures. 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362200" y="1066800"/>
            <a:ext cx="4572000" cy="0"/>
          </a:xfrm>
          <a:prstGeom prst="line">
            <a:avLst/>
          </a:prstGeom>
          <a:noFill/>
          <a:ln w="222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153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Wingdings</vt:lpstr>
      <vt:lpstr>Calibri</vt:lpstr>
      <vt:lpstr>Office Theme</vt:lpstr>
      <vt:lpstr>Microsoft Clip Gallery</vt:lpstr>
      <vt:lpstr>  Manufacturing process 1 </vt:lpstr>
      <vt:lpstr>Materials</vt:lpstr>
      <vt:lpstr>Properties of Materials </vt:lpstr>
      <vt:lpstr>Types of Materials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29</cp:revision>
  <dcterms:created xsi:type="dcterms:W3CDTF">2008-09-15T15:36:12Z</dcterms:created>
  <dcterms:modified xsi:type="dcterms:W3CDTF">2019-01-12T16:47:47Z</dcterms:modified>
</cp:coreProperties>
</file>