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8" r:id="rId2"/>
    <p:sldId id="269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97EC4-700C-4372-90C4-57B8AE74B3C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EF9DAF-CA2D-4AD8-ABB9-DCCF3D76FC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2F7B1-E9BC-4B70-A41F-AE228B8ACA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BF0B3-0A07-4F7A-9CF0-67739514A6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A3D49-B578-4904-894E-0D92E84311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F659B-9D38-482E-A6BE-F61CCE8F2D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D14F-2D7B-4BEF-8103-881E4397F4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5916C-5AA7-4CA7-BB5B-0AAACF578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AEB01-712C-4492-B4D6-4CD8EB8B1C9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DDB3E-3759-47FA-A008-45F669FFAC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5E677-84AB-47FB-AD04-A49C5D4F3F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37735B-D011-427A-8806-8CAAE28A7D3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Quasicrystals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hyperlink" Target="Chapter_3a_Geometry_of_Crystals.p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3352800"/>
            <a:ext cx="7848600" cy="2667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ar-IQ" sz="8000" dirty="0" smtClean="0"/>
              <a:t> </a:t>
            </a:r>
            <a:r>
              <a:rPr lang="en-US" altLang="en-US" sz="8000" dirty="0"/>
              <a:t>Engineering </a:t>
            </a:r>
            <a:r>
              <a:rPr lang="en-US" altLang="en-US" sz="8000" dirty="0" smtClean="0"/>
              <a:t>Materials </a:t>
            </a:r>
            <a:r>
              <a:rPr lang="en-US" altLang="en-US" sz="8000" dirty="0" smtClean="0"/>
              <a:t>30</a:t>
            </a:r>
            <a:r>
              <a:rPr lang="en-US" sz="8000" dirty="0" smtClean="0"/>
              <a:t> </a:t>
            </a:r>
            <a:endParaRPr lang="en-US" sz="80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05200" y="990600"/>
            <a:ext cx="5334000" cy="1752600"/>
          </a:xfrm>
        </p:spPr>
        <p:txBody>
          <a:bodyPr>
            <a:normAutofit fontScale="85000" lnSpcReduction="20000"/>
          </a:bodyPr>
          <a:lstStyle/>
          <a:p>
            <a:r>
              <a:rPr lang="ar-IQ" dirty="0" smtClean="0"/>
              <a:t>الجامعة المستنصرية</a:t>
            </a:r>
          </a:p>
          <a:p>
            <a:r>
              <a:rPr lang="ar-IQ" dirty="0" smtClean="0"/>
              <a:t>كلية الهندسة – قسم الهندسة الميكانيكية</a:t>
            </a:r>
          </a:p>
          <a:p>
            <a:r>
              <a:rPr lang="ar-IQ" smtClean="0"/>
              <a:t>مادة موا </a:t>
            </a:r>
            <a:r>
              <a:rPr lang="ar-IQ" dirty="0" smtClean="0"/>
              <a:t>هندسية</a:t>
            </a:r>
          </a:p>
          <a:p>
            <a:r>
              <a:rPr lang="ar-IQ" dirty="0" smtClean="0"/>
              <a:t>د. ناظم مجبل فالح</a:t>
            </a:r>
            <a:endParaRPr lang="ar-IQ" dirty="0"/>
          </a:p>
        </p:txBody>
      </p:sp>
      <p:pic>
        <p:nvPicPr>
          <p:cNvPr id="5" name="Picture 4" descr="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38200"/>
            <a:ext cx="1905000" cy="189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49275" y="228600"/>
            <a:ext cx="18129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>
                <a:latin typeface="Times New Roman" pitchFamily="18" charset="0"/>
              </a:rPr>
              <a:t>METAL</a:t>
            </a:r>
          </a:p>
          <a:p>
            <a:pPr algn="r"/>
            <a:r>
              <a:rPr lang="en-US" sz="1400">
                <a:latin typeface="Times New Roman" pitchFamily="18" charset="0"/>
              </a:rPr>
              <a:t>SEMI-METAL</a:t>
            </a:r>
          </a:p>
          <a:p>
            <a:pPr algn="r"/>
            <a:r>
              <a:rPr lang="en-US" sz="1600">
                <a:latin typeface="Times New Roman" pitchFamily="18" charset="0"/>
              </a:rPr>
              <a:t>SEMI-CONDUCTOR</a:t>
            </a:r>
          </a:p>
          <a:p>
            <a:pPr algn="r"/>
            <a:r>
              <a:rPr lang="en-US" sz="1600">
                <a:latin typeface="Times New Roman" pitchFamily="18" charset="0"/>
              </a:rPr>
              <a:t>INSULATOR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676400" y="1785938"/>
            <a:ext cx="685800" cy="392112"/>
          </a:xfrm>
          <a:prstGeom prst="rect">
            <a:avLst/>
          </a:prstGeom>
          <a:solidFill>
            <a:srgbClr val="CCFFFF"/>
          </a:solidFill>
          <a:ln w="25400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GAS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590800" y="550863"/>
            <a:ext cx="1828800" cy="304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1">
                <a:latin typeface="Times New Roman" pitchFamily="18" charset="0"/>
              </a:rPr>
              <a:t>BAND STRUCTURE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81000" y="2790825"/>
            <a:ext cx="1752600" cy="376238"/>
          </a:xfrm>
          <a:prstGeom prst="rect">
            <a:avLst/>
          </a:prstGeom>
          <a:gradFill rotWithShape="0">
            <a:gsLst>
              <a:gs pos="0">
                <a:srgbClr val="5DF1D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AMORPHOUS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800600" y="468313"/>
            <a:ext cx="1219200" cy="392112"/>
          </a:xfrm>
          <a:prstGeom prst="rect">
            <a:avLst/>
          </a:prstGeom>
          <a:solidFill>
            <a:schemeClr val="hlink"/>
          </a:solidFill>
          <a:ln w="2540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ATOMIC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572000" y="1127125"/>
            <a:ext cx="1828800" cy="304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1">
                <a:latin typeface="Times New Roman" pitchFamily="18" charset="0"/>
              </a:rPr>
              <a:t>STATE / VISCOSITY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581400" y="1785938"/>
            <a:ext cx="990600" cy="392112"/>
          </a:xfrm>
          <a:prstGeom prst="rect">
            <a:avLst/>
          </a:prstGeom>
          <a:solidFill>
            <a:srgbClr val="CCFFFF"/>
          </a:solidFill>
          <a:ln w="25400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SOLID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715000" y="1785938"/>
            <a:ext cx="1143000" cy="392112"/>
          </a:xfrm>
          <a:prstGeom prst="rect">
            <a:avLst/>
          </a:prstGeom>
          <a:solidFill>
            <a:srgbClr val="CCFFFF"/>
          </a:solidFill>
          <a:ln w="25400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LIQUID</a:t>
            </a:r>
          </a:p>
        </p:txBody>
      </p:sp>
      <p:sp>
        <p:nvSpPr>
          <p:cNvPr id="19467" name="Text Box 11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2286000" y="2789238"/>
            <a:ext cx="2209800" cy="376237"/>
          </a:xfrm>
          <a:prstGeom prst="rect">
            <a:avLst/>
          </a:prstGeom>
          <a:gradFill rotWithShape="0">
            <a:gsLst>
              <a:gs pos="0">
                <a:srgbClr val="5DF1D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QUASICRYSTALS</a:t>
            </a:r>
          </a:p>
        </p:txBody>
      </p:sp>
      <p:sp>
        <p:nvSpPr>
          <p:cNvPr id="19468" name="Text Box 12">
            <a:hlinkClick r:id="rId4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6858000" y="2708275"/>
            <a:ext cx="1447800" cy="376238"/>
          </a:xfrm>
          <a:prstGeom prst="rect">
            <a:avLst/>
          </a:prstGeom>
          <a:gradFill rotWithShape="0">
            <a:gsLst>
              <a:gs pos="0">
                <a:srgbClr val="5DF1D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CRYSTALS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800600" y="2774950"/>
            <a:ext cx="1600200" cy="527050"/>
          </a:xfrm>
          <a:prstGeom prst="rect">
            <a:avLst/>
          </a:prstGeom>
          <a:solidFill>
            <a:srgbClr val="BCEEDC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RATIONAL APPROXIMANTS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505200" y="2281238"/>
            <a:ext cx="1143000" cy="2127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1">
                <a:latin typeface="Times New Roman" pitchFamily="18" charset="0"/>
              </a:rPr>
              <a:t>STRUCTURE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762000" y="3733800"/>
            <a:ext cx="3124200" cy="376238"/>
          </a:xfrm>
          <a:prstGeom prst="rect">
            <a:avLst/>
          </a:prstGeom>
          <a:gradFill rotWithShape="0">
            <a:gsLst>
              <a:gs pos="0">
                <a:srgbClr val="A0D8FE"/>
              </a:gs>
              <a:gs pos="50000">
                <a:schemeClr val="bg1"/>
              </a:gs>
              <a:gs pos="100000">
                <a:srgbClr val="A0D8FE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NANO-QUASICRYSTALS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5257800" y="3733800"/>
            <a:ext cx="2133600" cy="376238"/>
          </a:xfrm>
          <a:prstGeom prst="rect">
            <a:avLst/>
          </a:prstGeom>
          <a:gradFill rotWithShape="0">
            <a:gsLst>
              <a:gs pos="0">
                <a:srgbClr val="A0D8FE"/>
              </a:gs>
              <a:gs pos="50000">
                <a:schemeClr val="bg1"/>
              </a:gs>
              <a:gs pos="100000">
                <a:srgbClr val="A0D8FE"/>
              </a:gs>
            </a:gsLst>
            <a:lin ang="0" scaled="1"/>
          </a:gra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NANOCRYSTALS</a:t>
            </a:r>
          </a:p>
        </p:txBody>
      </p:sp>
      <p:cxnSp>
        <p:nvCxnSpPr>
          <p:cNvPr id="19473" name="AutoShape 17"/>
          <p:cNvCxnSpPr>
            <a:cxnSpLocks noChangeShapeType="1"/>
            <a:stCxn id="19462" idx="2"/>
            <a:endCxn id="19463" idx="0"/>
          </p:cNvCxnSpPr>
          <p:nvPr/>
        </p:nvCxnSpPr>
        <p:spPr bwMode="auto">
          <a:xfrm>
            <a:off x="5410200" y="873125"/>
            <a:ext cx="76200" cy="254000"/>
          </a:xfrm>
          <a:prstGeom prst="straightConnector1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</p:spPr>
      </p:cxnSp>
      <p:cxnSp>
        <p:nvCxnSpPr>
          <p:cNvPr id="19474" name="AutoShape 18"/>
          <p:cNvCxnSpPr>
            <a:cxnSpLocks noChangeShapeType="1"/>
            <a:stCxn id="19462" idx="1"/>
            <a:endCxn id="19460" idx="3"/>
          </p:cNvCxnSpPr>
          <p:nvPr/>
        </p:nvCxnSpPr>
        <p:spPr bwMode="auto">
          <a:xfrm flipH="1">
            <a:off x="4419600" y="665163"/>
            <a:ext cx="368300" cy="38100"/>
          </a:xfrm>
          <a:prstGeom prst="straightConnector1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</p:spPr>
      </p:cxnSp>
      <p:cxnSp>
        <p:nvCxnSpPr>
          <p:cNvPr id="19475" name="AutoShape 19"/>
          <p:cNvCxnSpPr>
            <a:cxnSpLocks noChangeShapeType="1"/>
            <a:stCxn id="19460" idx="1"/>
            <a:endCxn id="19458" idx="3"/>
          </p:cNvCxnSpPr>
          <p:nvPr/>
        </p:nvCxnSpPr>
        <p:spPr bwMode="auto">
          <a:xfrm flipH="1" flipV="1">
            <a:off x="2362200" y="701675"/>
            <a:ext cx="228600" cy="1588"/>
          </a:xfrm>
          <a:prstGeom prst="straightConnector1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</p:spPr>
      </p:cxnSp>
      <p:cxnSp>
        <p:nvCxnSpPr>
          <p:cNvPr id="19476" name="AutoShape 20"/>
          <p:cNvCxnSpPr>
            <a:cxnSpLocks noChangeShapeType="1"/>
            <a:stCxn id="19463" idx="2"/>
            <a:endCxn id="19459" idx="0"/>
          </p:cNvCxnSpPr>
          <p:nvPr/>
        </p:nvCxnSpPr>
        <p:spPr bwMode="auto">
          <a:xfrm flipH="1">
            <a:off x="2019300" y="1457325"/>
            <a:ext cx="3467100" cy="315913"/>
          </a:xfrm>
          <a:prstGeom prst="straightConnector1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</p:spPr>
      </p:cxnSp>
      <p:cxnSp>
        <p:nvCxnSpPr>
          <p:cNvPr id="19477" name="AutoShape 21"/>
          <p:cNvCxnSpPr>
            <a:cxnSpLocks noChangeShapeType="1"/>
            <a:stCxn id="19463" idx="2"/>
            <a:endCxn id="19464" idx="0"/>
          </p:cNvCxnSpPr>
          <p:nvPr/>
        </p:nvCxnSpPr>
        <p:spPr bwMode="auto">
          <a:xfrm flipH="1">
            <a:off x="4076700" y="1457325"/>
            <a:ext cx="1409700" cy="315913"/>
          </a:xfrm>
          <a:prstGeom prst="straightConnector1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</p:cxnSp>
      <p:cxnSp>
        <p:nvCxnSpPr>
          <p:cNvPr id="19478" name="AutoShape 22"/>
          <p:cNvCxnSpPr>
            <a:cxnSpLocks noChangeShapeType="1"/>
            <a:stCxn id="19463" idx="2"/>
            <a:endCxn id="19465" idx="0"/>
          </p:cNvCxnSpPr>
          <p:nvPr/>
        </p:nvCxnSpPr>
        <p:spPr bwMode="auto">
          <a:xfrm>
            <a:off x="5486400" y="1457325"/>
            <a:ext cx="800100" cy="315913"/>
          </a:xfrm>
          <a:prstGeom prst="straightConnector1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</p:spPr>
      </p:cxnSp>
      <p:cxnSp>
        <p:nvCxnSpPr>
          <p:cNvPr id="19479" name="AutoShape 23"/>
          <p:cNvCxnSpPr>
            <a:cxnSpLocks noChangeShapeType="1"/>
            <a:stCxn id="19470" idx="2"/>
            <a:endCxn id="19461" idx="0"/>
          </p:cNvCxnSpPr>
          <p:nvPr/>
        </p:nvCxnSpPr>
        <p:spPr bwMode="auto">
          <a:xfrm flipH="1">
            <a:off x="1257300" y="2511425"/>
            <a:ext cx="2819400" cy="279400"/>
          </a:xfrm>
          <a:prstGeom prst="straightConnector1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</p:cxnSp>
      <p:cxnSp>
        <p:nvCxnSpPr>
          <p:cNvPr id="19480" name="AutoShape 24"/>
          <p:cNvCxnSpPr>
            <a:cxnSpLocks noChangeShapeType="1"/>
            <a:stCxn id="19470" idx="2"/>
            <a:endCxn id="19467" idx="0"/>
          </p:cNvCxnSpPr>
          <p:nvPr/>
        </p:nvCxnSpPr>
        <p:spPr bwMode="auto">
          <a:xfrm flipH="1">
            <a:off x="3390900" y="2511425"/>
            <a:ext cx="685800" cy="263525"/>
          </a:xfrm>
          <a:prstGeom prst="straightConnector1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</p:cxnSp>
      <p:cxnSp>
        <p:nvCxnSpPr>
          <p:cNvPr id="19481" name="AutoShape 25"/>
          <p:cNvCxnSpPr>
            <a:cxnSpLocks noChangeShapeType="1"/>
            <a:stCxn id="19470" idx="2"/>
            <a:endCxn id="19468" idx="0"/>
          </p:cNvCxnSpPr>
          <p:nvPr/>
        </p:nvCxnSpPr>
        <p:spPr bwMode="auto">
          <a:xfrm>
            <a:off x="4076700" y="2511425"/>
            <a:ext cx="3505200" cy="196850"/>
          </a:xfrm>
          <a:prstGeom prst="straightConnector1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</p:cxnSp>
      <p:cxnSp>
        <p:nvCxnSpPr>
          <p:cNvPr id="19482" name="AutoShape 26"/>
          <p:cNvCxnSpPr>
            <a:cxnSpLocks noChangeShapeType="1"/>
            <a:stCxn id="19470" idx="2"/>
            <a:endCxn id="19469" idx="0"/>
          </p:cNvCxnSpPr>
          <p:nvPr/>
        </p:nvCxnSpPr>
        <p:spPr bwMode="auto">
          <a:xfrm>
            <a:off x="4076700" y="2511425"/>
            <a:ext cx="1524000" cy="263525"/>
          </a:xfrm>
          <a:prstGeom prst="straightConnector1">
            <a:avLst/>
          </a:prstGeom>
          <a:noFill/>
          <a:ln w="9525">
            <a:solidFill>
              <a:srgbClr val="FF6600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19483" name="AutoShape 27"/>
          <p:cNvCxnSpPr>
            <a:cxnSpLocks noChangeShapeType="1"/>
            <a:stCxn id="19461" idx="2"/>
            <a:endCxn id="19471" idx="0"/>
          </p:cNvCxnSpPr>
          <p:nvPr/>
        </p:nvCxnSpPr>
        <p:spPr bwMode="auto">
          <a:xfrm>
            <a:off x="1257300" y="3167063"/>
            <a:ext cx="1066800" cy="566737"/>
          </a:xfrm>
          <a:prstGeom prst="straightConnector1">
            <a:avLst/>
          </a:prstGeom>
          <a:noFill/>
          <a:ln w="12700">
            <a:solidFill>
              <a:srgbClr val="FF6600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19484" name="AutoShape 28"/>
          <p:cNvCxnSpPr>
            <a:cxnSpLocks noChangeShapeType="1"/>
            <a:stCxn id="19467" idx="2"/>
            <a:endCxn id="19471" idx="0"/>
          </p:cNvCxnSpPr>
          <p:nvPr/>
        </p:nvCxnSpPr>
        <p:spPr bwMode="auto">
          <a:xfrm flipH="1">
            <a:off x="2324100" y="3165475"/>
            <a:ext cx="1066800" cy="568325"/>
          </a:xfrm>
          <a:prstGeom prst="straightConnector1">
            <a:avLst/>
          </a:prstGeom>
          <a:noFill/>
          <a:ln w="12700">
            <a:solidFill>
              <a:srgbClr val="FF6600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19485" name="AutoShape 29"/>
          <p:cNvCxnSpPr>
            <a:cxnSpLocks noChangeShapeType="1"/>
            <a:stCxn id="19461" idx="2"/>
            <a:endCxn id="19472" idx="0"/>
          </p:cNvCxnSpPr>
          <p:nvPr/>
        </p:nvCxnSpPr>
        <p:spPr bwMode="auto">
          <a:xfrm>
            <a:off x="1257300" y="3167063"/>
            <a:ext cx="5067300" cy="566737"/>
          </a:xfrm>
          <a:prstGeom prst="straightConnector1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</p:spPr>
      </p:cxnSp>
      <p:cxnSp>
        <p:nvCxnSpPr>
          <p:cNvPr id="19486" name="AutoShape 30"/>
          <p:cNvCxnSpPr>
            <a:cxnSpLocks noChangeShapeType="1"/>
            <a:stCxn id="19468" idx="2"/>
            <a:endCxn id="19472" idx="0"/>
          </p:cNvCxnSpPr>
          <p:nvPr/>
        </p:nvCxnSpPr>
        <p:spPr bwMode="auto">
          <a:xfrm flipH="1">
            <a:off x="6324600" y="3084513"/>
            <a:ext cx="1257300" cy="649287"/>
          </a:xfrm>
          <a:prstGeom prst="straightConnector1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</p:spPr>
      </p:cxn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2667000" y="3276600"/>
            <a:ext cx="685800" cy="2127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1">
                <a:latin typeface="Times New Roman" pitchFamily="18" charset="0"/>
              </a:rPr>
              <a:t>SIZE</a:t>
            </a:r>
          </a:p>
        </p:txBody>
      </p:sp>
      <p:cxnSp>
        <p:nvCxnSpPr>
          <p:cNvPr id="19490" name="AutoShape 34"/>
          <p:cNvCxnSpPr>
            <a:cxnSpLocks noChangeShapeType="1"/>
            <a:stCxn id="19464" idx="2"/>
            <a:endCxn id="19470" idx="0"/>
          </p:cNvCxnSpPr>
          <p:nvPr/>
        </p:nvCxnSpPr>
        <p:spPr bwMode="auto">
          <a:xfrm>
            <a:off x="4076700" y="2190750"/>
            <a:ext cx="0" cy="90488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  <a:effectLst/>
        </p:spPr>
      </p:cxnSp>
      <p:cxnSp>
        <p:nvCxnSpPr>
          <p:cNvPr id="19491" name="AutoShape 35"/>
          <p:cNvCxnSpPr>
            <a:cxnSpLocks noChangeShapeType="1"/>
            <a:stCxn id="19464" idx="2"/>
            <a:endCxn id="19470" idx="0"/>
          </p:cNvCxnSpPr>
          <p:nvPr/>
        </p:nvCxnSpPr>
        <p:spPr bwMode="auto">
          <a:xfrm>
            <a:off x="4076700" y="2190750"/>
            <a:ext cx="0" cy="90488"/>
          </a:xfrm>
          <a:prstGeom prst="straightConnector1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</p:spPr>
      </p:cxnSp>
      <p:sp>
        <p:nvSpPr>
          <p:cNvPr id="19492" name="AutoShape 36"/>
          <p:cNvSpPr>
            <a:spLocks noChangeArrowheads="1"/>
          </p:cNvSpPr>
          <p:nvPr/>
        </p:nvSpPr>
        <p:spPr bwMode="auto">
          <a:xfrm>
            <a:off x="6400800" y="152400"/>
            <a:ext cx="2513013" cy="4778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CCFFFF">
                <a:gamma/>
                <a:shade val="60000"/>
                <a:invGamma/>
              </a:srgbClr>
            </a:prstShdw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The Materials Zone</a:t>
            </a:r>
          </a:p>
        </p:txBody>
      </p:sp>
      <p:sp>
        <p:nvSpPr>
          <p:cNvPr id="19493" name="Text Box 76"/>
          <p:cNvSpPr txBox="1">
            <a:spLocks noChangeArrowheads="1"/>
          </p:cNvSpPr>
          <p:nvPr/>
        </p:nvSpPr>
        <p:spPr bwMode="auto">
          <a:xfrm>
            <a:off x="8170863" y="6569075"/>
            <a:ext cx="973137" cy="28575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en-US" sz="1400" i="1">
                <a:solidFill>
                  <a:schemeClr val="bg1"/>
                </a:solidFill>
                <a:latin typeface="Times New Roman" pitchFamily="18" charset="0"/>
              </a:rPr>
              <a:t>Continued…</a:t>
            </a:r>
            <a:endParaRPr lang="en-US" sz="1400" i="1" baseline="-25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94" name="Rectangle 105"/>
          <p:cNvSpPr>
            <a:spLocks noChangeArrowheads="1"/>
          </p:cNvSpPr>
          <p:nvPr/>
        </p:nvSpPr>
        <p:spPr bwMode="auto">
          <a:xfrm rot="16200000">
            <a:off x="-2224088" y="2376488"/>
            <a:ext cx="4818063" cy="2174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18000" tIns="18000" rIns="18000" bIns="18000">
            <a:spAutoFit/>
          </a:bodyPr>
          <a:lstStyle/>
          <a:p>
            <a:pPr marL="360363" indent="-360363">
              <a:spcBef>
                <a:spcPct val="20000"/>
              </a:spcBef>
              <a:buFont typeface="Wingdings" pitchFamily="2" charset="2"/>
              <a:buNone/>
            </a:pPr>
            <a:r>
              <a:rPr lang="en-US" sz="1200" i="1">
                <a:latin typeface="Times New Roman" pitchFamily="18" charset="0"/>
                <a:sym typeface="Wingdings" pitchFamily="2" charset="2"/>
              </a:rPr>
              <a:t>Please spend time over this figure and its implications (notes in the next slide)</a:t>
            </a:r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9495" name="Text Box 18"/>
          <p:cNvSpPr txBox="1">
            <a:spLocks noChangeArrowheads="1"/>
          </p:cNvSpPr>
          <p:nvPr/>
        </p:nvSpPr>
        <p:spPr bwMode="auto">
          <a:xfrm>
            <a:off x="76200" y="5791200"/>
            <a:ext cx="5167313" cy="6651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54000" tIns="54000" rIns="54000" bIns="54000">
            <a:spAutoFit/>
          </a:bodyPr>
          <a:lstStyle/>
          <a:p>
            <a:pPr marL="177800" indent="-177800">
              <a:spcAft>
                <a:spcPct val="20000"/>
              </a:spcAft>
              <a:buClr>
                <a:srgbClr val="0000FF"/>
              </a:buClr>
              <a:buFont typeface="Wingdings" pitchFamily="2" charset="2"/>
              <a:buNone/>
            </a:pPr>
            <a:r>
              <a:rPr lang="en-US" sz="12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Strange?</a:t>
            </a:r>
            <a:br>
              <a:rPr lang="en-US" sz="12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12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polycrystalline vessel for drinking fluids is sometimes referred to as GLASS!</a:t>
            </a:r>
            <a:br>
              <a:rPr lang="en-US" sz="12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12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And, a faceted glass object is sometimes referred to as a crystal!</a:t>
            </a:r>
          </a:p>
        </p:txBody>
      </p:sp>
      <p:graphicFrame>
        <p:nvGraphicFramePr>
          <p:cNvPr id="19497" name="Object 41"/>
          <p:cNvGraphicFramePr>
            <a:graphicFrameLocks noChangeAspect="1"/>
          </p:cNvGraphicFramePr>
          <p:nvPr/>
        </p:nvGraphicFramePr>
        <p:xfrm>
          <a:off x="5715000" y="5370513"/>
          <a:ext cx="1524000" cy="1338262"/>
        </p:xfrm>
        <a:graphic>
          <a:graphicData uri="http://schemas.openxmlformats.org/presentationml/2006/ole">
            <p:oleObj spid="_x0000_s15362" name="PHOTO-PAINT" r:id="rId5" imgW="1304326" imgH="1145856" progId="CorelPHOTOPAINT.Image.14">
              <p:embed/>
            </p:oleObj>
          </a:graphicData>
        </a:graphic>
      </p:graphicFrame>
      <p:sp>
        <p:nvSpPr>
          <p:cNvPr id="19498" name="AutoShape 89"/>
          <p:cNvSpPr>
            <a:spLocks noChangeArrowheads="1"/>
          </p:cNvSpPr>
          <p:nvPr/>
        </p:nvSpPr>
        <p:spPr bwMode="auto">
          <a:xfrm>
            <a:off x="7620000" y="5562600"/>
            <a:ext cx="1323975" cy="503238"/>
          </a:xfrm>
          <a:prstGeom prst="wedgeRoundRectCallout">
            <a:avLst>
              <a:gd name="adj1" fmla="val -74579"/>
              <a:gd name="adj2" fmla="val 19403"/>
              <a:gd name="adj3" fmla="val 16667"/>
            </a:avLst>
          </a:prstGeom>
          <a:solidFill>
            <a:srgbClr val="EAEAEA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chemeClr val="bg2"/>
                </a:solidFill>
                <a:latin typeface="Times New Roman" pitchFamily="18" charset="0"/>
              </a:rPr>
              <a:t>Faceted glass objects are sometimes called crystals!</a:t>
            </a: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6994525" y="1585913"/>
            <a:ext cx="1557338" cy="287337"/>
          </a:xfrm>
          <a:prstGeom prst="rect">
            <a:avLst/>
          </a:prstGeom>
          <a:solidFill>
            <a:srgbClr val="BCEEDC"/>
          </a:solidFill>
          <a:ln w="12700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LIQUID CRYSTALS</a:t>
            </a:r>
          </a:p>
        </p:txBody>
      </p:sp>
      <p:cxnSp>
        <p:nvCxnSpPr>
          <p:cNvPr id="19502" name="AutoShape 46"/>
          <p:cNvCxnSpPr>
            <a:cxnSpLocks noChangeShapeType="1"/>
            <a:stCxn id="19468" idx="0"/>
            <a:endCxn id="19501" idx="2"/>
          </p:cNvCxnSpPr>
          <p:nvPr/>
        </p:nvCxnSpPr>
        <p:spPr bwMode="auto">
          <a:xfrm flipV="1">
            <a:off x="7581900" y="1873250"/>
            <a:ext cx="192088" cy="835025"/>
          </a:xfrm>
          <a:prstGeom prst="straightConnector1">
            <a:avLst/>
          </a:prstGeom>
          <a:noFill/>
          <a:ln w="12700">
            <a:solidFill>
              <a:srgbClr val="FF6600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19503" name="AutoShape 47"/>
          <p:cNvCxnSpPr>
            <a:cxnSpLocks noChangeShapeType="1"/>
            <a:stCxn id="19465" idx="3"/>
            <a:endCxn id="19501" idx="1"/>
          </p:cNvCxnSpPr>
          <p:nvPr/>
        </p:nvCxnSpPr>
        <p:spPr bwMode="auto">
          <a:xfrm flipV="1">
            <a:off x="6870700" y="1730375"/>
            <a:ext cx="123825" cy="252413"/>
          </a:xfrm>
          <a:prstGeom prst="straightConnector1">
            <a:avLst/>
          </a:prstGeom>
          <a:noFill/>
          <a:ln w="12700">
            <a:solidFill>
              <a:srgbClr val="FF6600"/>
            </a:solidFill>
            <a:prstDash val="sysDot"/>
            <a:round/>
            <a:headEnd/>
            <a:tailEnd/>
          </a:ln>
          <a:effectLst/>
        </p:spPr>
      </p:cxn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7667625" y="2038350"/>
            <a:ext cx="1295400" cy="287338"/>
          </a:xfrm>
          <a:prstGeom prst="rect">
            <a:avLst/>
          </a:prstGeom>
          <a:solidFill>
            <a:srgbClr val="BCEEDC"/>
          </a:solidFill>
          <a:ln w="12700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Solid Electrolytes</a:t>
            </a:r>
          </a:p>
        </p:txBody>
      </p:sp>
      <p:cxnSp>
        <p:nvCxnSpPr>
          <p:cNvPr id="19505" name="AutoShape 49"/>
          <p:cNvCxnSpPr>
            <a:cxnSpLocks noChangeShapeType="1"/>
            <a:stCxn id="19468" idx="0"/>
            <a:endCxn id="19504" idx="2"/>
          </p:cNvCxnSpPr>
          <p:nvPr/>
        </p:nvCxnSpPr>
        <p:spPr bwMode="auto">
          <a:xfrm flipV="1">
            <a:off x="7581900" y="2325688"/>
            <a:ext cx="733425" cy="382587"/>
          </a:xfrm>
          <a:prstGeom prst="straightConnector1">
            <a:avLst/>
          </a:prstGeom>
          <a:noFill/>
          <a:ln w="12700">
            <a:solidFill>
              <a:srgbClr val="008000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19506" name="AutoShape 50"/>
          <p:cNvCxnSpPr>
            <a:cxnSpLocks noChangeShapeType="1"/>
            <a:stCxn id="19465" idx="3"/>
            <a:endCxn id="19504" idx="1"/>
          </p:cNvCxnSpPr>
          <p:nvPr/>
        </p:nvCxnSpPr>
        <p:spPr bwMode="auto">
          <a:xfrm>
            <a:off x="6870700" y="1982788"/>
            <a:ext cx="796925" cy="200025"/>
          </a:xfrm>
          <a:prstGeom prst="straightConnector1">
            <a:avLst/>
          </a:prstGeom>
          <a:noFill/>
          <a:ln w="12700">
            <a:solidFill>
              <a:srgbClr val="008000"/>
            </a:solidFill>
            <a:prstDash val="sysDot"/>
            <a:round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animBg="1"/>
      <p:bldP spid="19460" grpId="0" animBg="1"/>
      <p:bldP spid="19461" grpId="0" animBg="1"/>
      <p:bldP spid="19463" grpId="0" animBg="1"/>
      <p:bldP spid="19464" grpId="0" animBg="1"/>
      <p:bldP spid="19465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 animBg="1"/>
      <p:bldP spid="19489" grpId="0" animBg="1"/>
      <p:bldP spid="1949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73</Words>
  <Application>Microsoft Office PowerPoint</Application>
  <PresentationFormat>On-screen Show (4:3)</PresentationFormat>
  <Paragraphs>30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Wingdings</vt:lpstr>
      <vt:lpstr>Calibri</vt:lpstr>
      <vt:lpstr>Office Theme</vt:lpstr>
      <vt:lpstr>Corel PHOTO-PAINT X4 Image</vt:lpstr>
      <vt:lpstr>  Engineering Materials 30 </vt:lpstr>
      <vt:lpstr>Slide 2</vt:lpstr>
    </vt:vector>
  </TitlesOfParts>
  <Company>Clinton Central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Materials</dc:title>
  <dc:creator>Ryan O'Rourke</dc:creator>
  <cp:lastModifiedBy>wave</cp:lastModifiedBy>
  <cp:revision>27</cp:revision>
  <dcterms:created xsi:type="dcterms:W3CDTF">2008-09-15T15:36:12Z</dcterms:created>
  <dcterms:modified xsi:type="dcterms:W3CDTF">2019-01-12T16:31:09Z</dcterms:modified>
</cp:coreProperties>
</file>