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hapter_3a_Geometry_of_Crystals.ppt" TargetMode="External"/><Relationship Id="rId2" Type="http://schemas.openxmlformats.org/officeDocument/2006/relationships/hyperlink" Target="Quasicrystals.pp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/>
              <a:t>Engineering </a:t>
            </a:r>
            <a:r>
              <a:rPr lang="en-US" altLang="en-US" sz="8000" dirty="0" smtClean="0"/>
              <a:t>Materials </a:t>
            </a:r>
            <a:r>
              <a:rPr lang="en-US" altLang="en-US" sz="8000" dirty="0" smtClean="0"/>
              <a:t>29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1" name="Oval 57"/>
          <p:cNvSpPr>
            <a:spLocks noChangeArrowheads="1"/>
          </p:cNvSpPr>
          <p:nvPr/>
        </p:nvSpPr>
        <p:spPr bwMode="auto">
          <a:xfrm>
            <a:off x="0" y="2336800"/>
            <a:ext cx="8737600" cy="4521200"/>
          </a:xfrm>
          <a:prstGeom prst="ellipse">
            <a:avLst/>
          </a:prstGeom>
          <a:solidFill>
            <a:srgbClr val="FF8D69">
              <a:alpha val="32001"/>
            </a:srgbClr>
          </a:solidFill>
          <a:ln w="9525" algn="ctr">
            <a:solidFill>
              <a:srgbClr val="CC33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429000" y="304800"/>
            <a:ext cx="1600200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CC0099"/>
                </a:solidFill>
                <a:latin typeface="Times New Roman" pitchFamily="18" charset="0"/>
              </a:rPr>
              <a:t>UNIVERSE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114800" y="1801813"/>
            <a:ext cx="1524000" cy="393700"/>
          </a:xfrm>
          <a:prstGeom prst="rect">
            <a:avLst/>
          </a:prstGeom>
          <a:solidFill>
            <a:srgbClr val="FFCC00"/>
          </a:solidFill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PARTICLES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105400" y="1046163"/>
            <a:ext cx="1447800" cy="422275"/>
          </a:xfrm>
          <a:prstGeom prst="rect">
            <a:avLst/>
          </a:prstGeom>
          <a:solidFill>
            <a:srgbClr val="99CC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ENERGY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133600" y="1128713"/>
            <a:ext cx="1219200" cy="422275"/>
          </a:xfrm>
          <a:prstGeom prst="rect">
            <a:avLst/>
          </a:prstGeom>
          <a:solidFill>
            <a:srgbClr val="99CC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SPACE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239000" y="1787525"/>
            <a:ext cx="990600" cy="392113"/>
          </a:xfrm>
          <a:prstGeom prst="rect">
            <a:avLst/>
          </a:prstGeom>
          <a:solidFill>
            <a:srgbClr val="FFCC00"/>
          </a:solidFill>
          <a:ln w="254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FIELDS</a:t>
            </a:r>
          </a:p>
        </p:txBody>
      </p:sp>
      <p:cxnSp>
        <p:nvCxnSpPr>
          <p:cNvPr id="6151" name="AutoShape 7"/>
          <p:cNvCxnSpPr>
            <a:cxnSpLocks noChangeShapeType="1"/>
            <a:stCxn id="6146" idx="2"/>
            <a:endCxn id="6149" idx="0"/>
          </p:cNvCxnSpPr>
          <p:nvPr/>
        </p:nvCxnSpPr>
        <p:spPr bwMode="auto">
          <a:xfrm flipH="1">
            <a:off x="2743200" y="774700"/>
            <a:ext cx="1485900" cy="339725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52" name="AutoShape 8"/>
          <p:cNvCxnSpPr>
            <a:cxnSpLocks noChangeShapeType="1"/>
            <a:stCxn id="6146" idx="2"/>
            <a:endCxn id="6148" idx="0"/>
          </p:cNvCxnSpPr>
          <p:nvPr/>
        </p:nvCxnSpPr>
        <p:spPr bwMode="auto">
          <a:xfrm>
            <a:off x="4229100" y="774700"/>
            <a:ext cx="1600200" cy="257175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086600" y="355600"/>
            <a:ext cx="22098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STRONG </a:t>
            </a:r>
          </a:p>
          <a:p>
            <a:r>
              <a:rPr lang="en-US" sz="1600">
                <a:latin typeface="Times New Roman" pitchFamily="18" charset="0"/>
              </a:rPr>
              <a:t>WEAK</a:t>
            </a:r>
          </a:p>
          <a:p>
            <a:r>
              <a:rPr lang="en-US" sz="1500">
                <a:latin typeface="Times New Roman" pitchFamily="18" charset="0"/>
              </a:rPr>
              <a:t>ELECTROMAGNETIC</a:t>
            </a:r>
          </a:p>
          <a:p>
            <a:r>
              <a:rPr lang="en-US" sz="1600">
                <a:latin typeface="Times New Roman" pitchFamily="18" charset="0"/>
              </a:rPr>
              <a:t>GRAVITY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-152400" y="2446338"/>
            <a:ext cx="21336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>
                <a:latin typeface="Times New Roman" pitchFamily="18" charset="0"/>
              </a:rPr>
              <a:t>METAL</a:t>
            </a:r>
          </a:p>
          <a:p>
            <a:pPr algn="r"/>
            <a:r>
              <a:rPr lang="en-US" sz="1600">
                <a:latin typeface="Times New Roman" pitchFamily="18" charset="0"/>
              </a:rPr>
              <a:t>SEMI-METAL</a:t>
            </a:r>
          </a:p>
          <a:p>
            <a:pPr algn="r"/>
            <a:r>
              <a:rPr lang="en-US" sz="1400">
                <a:latin typeface="Times New Roman" pitchFamily="18" charset="0"/>
              </a:rPr>
              <a:t>SEMI-CONDUCTOR</a:t>
            </a:r>
          </a:p>
          <a:p>
            <a:pPr algn="r"/>
            <a:r>
              <a:rPr lang="en-US" sz="1600">
                <a:latin typeface="Times New Roman" pitchFamily="18" charset="0"/>
              </a:rPr>
              <a:t>INSULATOR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209800" y="1622425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nD + t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0" y="881063"/>
            <a:ext cx="152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>
                <a:latin typeface="Times New Roman" pitchFamily="18" charset="0"/>
              </a:rPr>
              <a:t>HYPERBOLIC</a:t>
            </a:r>
          </a:p>
          <a:p>
            <a:pPr algn="r"/>
            <a:r>
              <a:rPr lang="en-US" sz="1600">
                <a:latin typeface="Times New Roman" pitchFamily="18" charset="0"/>
              </a:rPr>
              <a:t>EUCLIDEAN</a:t>
            </a:r>
          </a:p>
          <a:p>
            <a:pPr algn="r"/>
            <a:r>
              <a:rPr lang="en-US" sz="1600">
                <a:latin typeface="Times New Roman" pitchFamily="18" charset="0"/>
              </a:rPr>
              <a:t>SPHERICAL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447800" y="3927475"/>
            <a:ext cx="685800" cy="392113"/>
          </a:xfrm>
          <a:prstGeom prst="rect">
            <a:avLst/>
          </a:prstGeom>
          <a:solidFill>
            <a:srgbClr val="CCFFFF"/>
          </a:solidFill>
          <a:ln w="2540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GAS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362200" y="2692400"/>
            <a:ext cx="1828800" cy="3048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BAND STRUCTURE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2400" y="4932363"/>
            <a:ext cx="1752600" cy="376237"/>
          </a:xfrm>
          <a:prstGeom prst="rect">
            <a:avLst/>
          </a:prstGeom>
          <a:gradFill rotWithShape="0">
            <a:gsLst>
              <a:gs pos="0">
                <a:srgbClr val="5DF1D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AMORPHOUS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572000" y="2609850"/>
            <a:ext cx="1219200" cy="392113"/>
          </a:xfrm>
          <a:prstGeom prst="rect">
            <a:avLst/>
          </a:prstGeom>
          <a:solidFill>
            <a:schemeClr val="hlink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ATOMIC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7086600" y="2528888"/>
            <a:ext cx="1828800" cy="392112"/>
          </a:xfrm>
          <a:prstGeom prst="rect">
            <a:avLst/>
          </a:prstGeom>
          <a:solidFill>
            <a:schemeClr val="hlink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NON-ATOMIC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343400" y="3268663"/>
            <a:ext cx="1828800" cy="3048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STATE / VISCOSITY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352800" y="3927475"/>
            <a:ext cx="990600" cy="392113"/>
          </a:xfrm>
          <a:prstGeom prst="rect">
            <a:avLst/>
          </a:prstGeom>
          <a:solidFill>
            <a:srgbClr val="CCFFFF"/>
          </a:solidFill>
          <a:ln w="2540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SOLID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5486400" y="3927475"/>
            <a:ext cx="1143000" cy="392113"/>
          </a:xfrm>
          <a:prstGeom prst="rect">
            <a:avLst/>
          </a:prstGeom>
          <a:solidFill>
            <a:srgbClr val="CCFFFF"/>
          </a:solidFill>
          <a:ln w="2540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LIQUID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6907213" y="3787775"/>
            <a:ext cx="1557337" cy="287338"/>
          </a:xfrm>
          <a:prstGeom prst="rect">
            <a:avLst/>
          </a:prstGeom>
          <a:solidFill>
            <a:srgbClr val="BCEEDC"/>
          </a:solidFill>
          <a:ln w="1270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LIQUID CRYSTALS</a:t>
            </a:r>
          </a:p>
        </p:txBody>
      </p:sp>
      <p:sp>
        <p:nvSpPr>
          <p:cNvPr id="6166" name="Text Box 22">
            <a:hlinkClick r:id="rId2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2057400" y="4930775"/>
            <a:ext cx="2209800" cy="376238"/>
          </a:xfrm>
          <a:prstGeom prst="rect">
            <a:avLst/>
          </a:prstGeom>
          <a:gradFill rotWithShape="0">
            <a:gsLst>
              <a:gs pos="0">
                <a:srgbClr val="5DF1D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QUASICRYSTALS</a:t>
            </a:r>
          </a:p>
        </p:txBody>
      </p:sp>
      <p:sp>
        <p:nvSpPr>
          <p:cNvPr id="6167" name="Text Box 23">
            <a:hlinkClick r:id="rId3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6629400" y="4849813"/>
            <a:ext cx="1447800" cy="376237"/>
          </a:xfrm>
          <a:prstGeom prst="rect">
            <a:avLst/>
          </a:prstGeom>
          <a:gradFill rotWithShape="0">
            <a:gsLst>
              <a:gs pos="0">
                <a:srgbClr val="5DF1D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CRYSTALS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4572000" y="4916488"/>
            <a:ext cx="1600200" cy="527050"/>
          </a:xfrm>
          <a:prstGeom prst="rect">
            <a:avLst/>
          </a:prstGeom>
          <a:solidFill>
            <a:srgbClr val="BCEED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RATIONAL APPROXIMANTS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3276600" y="4422775"/>
            <a:ext cx="1143000" cy="2127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STRUCTURE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533400" y="5992813"/>
            <a:ext cx="3124200" cy="385762"/>
          </a:xfrm>
          <a:prstGeom prst="rect">
            <a:avLst/>
          </a:prstGeom>
          <a:gradFill rotWithShape="0">
            <a:gsLst>
              <a:gs pos="0">
                <a:srgbClr val="A0D8FE"/>
              </a:gs>
              <a:gs pos="50000">
                <a:schemeClr val="bg1"/>
              </a:gs>
              <a:gs pos="100000">
                <a:srgbClr val="A0D8FE"/>
              </a:gs>
            </a:gsLst>
            <a:lin ang="0" scaled="1"/>
          </a:gra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NANO-QUASICRYSTALS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5029200" y="5992813"/>
            <a:ext cx="2133600" cy="385762"/>
          </a:xfrm>
          <a:prstGeom prst="rect">
            <a:avLst/>
          </a:prstGeom>
          <a:gradFill rotWithShape="0">
            <a:gsLst>
              <a:gs pos="0">
                <a:srgbClr val="A0D8FE"/>
              </a:gs>
              <a:gs pos="50000">
                <a:schemeClr val="bg1"/>
              </a:gs>
              <a:gs pos="100000">
                <a:srgbClr val="A0D8FE"/>
              </a:gs>
            </a:gsLst>
            <a:lin ang="0" scaled="1"/>
          </a:gra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NANOCRYSTALS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7924800" y="5822950"/>
            <a:ext cx="228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IN" sz="2400">
              <a:latin typeface="Symbol" pitchFamily="18" charset="2"/>
            </a:endParaRPr>
          </a:p>
        </p:txBody>
      </p:sp>
      <p:sp>
        <p:nvSpPr>
          <p:cNvPr id="6173" name="AutoShape 29"/>
          <p:cNvSpPr>
            <a:spLocks noChangeArrowheads="1"/>
          </p:cNvSpPr>
          <p:nvPr/>
        </p:nvSpPr>
        <p:spPr bwMode="auto">
          <a:xfrm>
            <a:off x="6705600" y="881063"/>
            <a:ext cx="228600" cy="247650"/>
          </a:xfrm>
          <a:prstGeom prst="flowChartMer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cxnSp>
        <p:nvCxnSpPr>
          <p:cNvPr id="6174" name="AutoShape 30"/>
          <p:cNvCxnSpPr>
            <a:cxnSpLocks noChangeShapeType="1"/>
            <a:stCxn id="6148" idx="2"/>
            <a:endCxn id="6147" idx="0"/>
          </p:cNvCxnSpPr>
          <p:nvPr/>
        </p:nvCxnSpPr>
        <p:spPr bwMode="auto">
          <a:xfrm flipH="1">
            <a:off x="4876800" y="1516063"/>
            <a:ext cx="952500" cy="257175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75" name="AutoShape 31"/>
          <p:cNvCxnSpPr>
            <a:cxnSpLocks noChangeShapeType="1"/>
            <a:stCxn id="6148" idx="2"/>
            <a:endCxn id="6150" idx="0"/>
          </p:cNvCxnSpPr>
          <p:nvPr/>
        </p:nvCxnSpPr>
        <p:spPr bwMode="auto">
          <a:xfrm>
            <a:off x="5829300" y="1516063"/>
            <a:ext cx="1905000" cy="257175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76" name="AutoShape 32"/>
          <p:cNvCxnSpPr>
            <a:cxnSpLocks noChangeShapeType="1"/>
            <a:stCxn id="6147" idx="2"/>
            <a:endCxn id="6160" idx="0"/>
          </p:cNvCxnSpPr>
          <p:nvPr/>
        </p:nvCxnSpPr>
        <p:spPr bwMode="auto">
          <a:xfrm>
            <a:off x="4876800" y="2224088"/>
            <a:ext cx="304800" cy="373062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77" name="AutoShape 33"/>
          <p:cNvCxnSpPr>
            <a:cxnSpLocks noChangeShapeType="1"/>
            <a:stCxn id="6147" idx="2"/>
            <a:endCxn id="6161" idx="0"/>
          </p:cNvCxnSpPr>
          <p:nvPr/>
        </p:nvCxnSpPr>
        <p:spPr bwMode="auto">
          <a:xfrm>
            <a:off x="4876800" y="2224088"/>
            <a:ext cx="3124200" cy="290512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78" name="AutoShape 34"/>
          <p:cNvCxnSpPr>
            <a:cxnSpLocks noChangeShapeType="1"/>
            <a:stCxn id="6160" idx="2"/>
            <a:endCxn id="6162" idx="0"/>
          </p:cNvCxnSpPr>
          <p:nvPr/>
        </p:nvCxnSpPr>
        <p:spPr bwMode="auto">
          <a:xfrm>
            <a:off x="5181600" y="3048000"/>
            <a:ext cx="76200" cy="220663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</p:cxnSp>
      <p:cxnSp>
        <p:nvCxnSpPr>
          <p:cNvPr id="6179" name="AutoShape 35"/>
          <p:cNvCxnSpPr>
            <a:cxnSpLocks noChangeShapeType="1"/>
          </p:cNvCxnSpPr>
          <p:nvPr/>
        </p:nvCxnSpPr>
        <p:spPr bwMode="auto">
          <a:xfrm>
            <a:off x="5257800" y="3022600"/>
            <a:ext cx="76200" cy="220663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</p:cxnSp>
      <p:cxnSp>
        <p:nvCxnSpPr>
          <p:cNvPr id="6180" name="AutoShape 36"/>
          <p:cNvCxnSpPr>
            <a:cxnSpLocks noChangeShapeType="1"/>
            <a:stCxn id="6160" idx="1"/>
            <a:endCxn id="6158" idx="3"/>
          </p:cNvCxnSpPr>
          <p:nvPr/>
        </p:nvCxnSpPr>
        <p:spPr bwMode="auto">
          <a:xfrm flipH="1">
            <a:off x="4191000" y="2824163"/>
            <a:ext cx="368300" cy="33337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</p:cxnSp>
      <p:cxnSp>
        <p:nvCxnSpPr>
          <p:cNvPr id="6181" name="AutoShape 37"/>
          <p:cNvCxnSpPr>
            <a:cxnSpLocks noChangeShapeType="1"/>
          </p:cNvCxnSpPr>
          <p:nvPr/>
        </p:nvCxnSpPr>
        <p:spPr bwMode="auto">
          <a:xfrm flipH="1">
            <a:off x="4191000" y="2905125"/>
            <a:ext cx="368300" cy="34925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ffectLst/>
        </p:spPr>
      </p:cxnSp>
      <p:cxnSp>
        <p:nvCxnSpPr>
          <p:cNvPr id="6182" name="AutoShape 38"/>
          <p:cNvCxnSpPr>
            <a:cxnSpLocks noChangeShapeType="1"/>
            <a:stCxn id="6158" idx="1"/>
            <a:endCxn id="6154" idx="3"/>
          </p:cNvCxnSpPr>
          <p:nvPr/>
        </p:nvCxnSpPr>
        <p:spPr bwMode="auto">
          <a:xfrm flipH="1">
            <a:off x="1981200" y="2857500"/>
            <a:ext cx="381000" cy="149225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83" name="AutoShape 39"/>
          <p:cNvCxnSpPr>
            <a:cxnSpLocks noChangeShapeType="1"/>
            <a:stCxn id="6162" idx="2"/>
            <a:endCxn id="6157" idx="0"/>
          </p:cNvCxnSpPr>
          <p:nvPr/>
        </p:nvCxnSpPr>
        <p:spPr bwMode="auto">
          <a:xfrm flipH="1">
            <a:off x="1790700" y="3598863"/>
            <a:ext cx="3467100" cy="315912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84" name="AutoShape 40"/>
          <p:cNvCxnSpPr>
            <a:cxnSpLocks noChangeShapeType="1"/>
            <a:stCxn id="6162" idx="2"/>
            <a:endCxn id="6163" idx="0"/>
          </p:cNvCxnSpPr>
          <p:nvPr/>
        </p:nvCxnSpPr>
        <p:spPr bwMode="auto">
          <a:xfrm flipH="1">
            <a:off x="3848100" y="3598863"/>
            <a:ext cx="1409700" cy="315912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85" name="AutoShape 41"/>
          <p:cNvCxnSpPr>
            <a:cxnSpLocks noChangeShapeType="1"/>
            <a:stCxn id="6162" idx="2"/>
            <a:endCxn id="6164" idx="0"/>
          </p:cNvCxnSpPr>
          <p:nvPr/>
        </p:nvCxnSpPr>
        <p:spPr bwMode="auto">
          <a:xfrm>
            <a:off x="5257800" y="3598863"/>
            <a:ext cx="800100" cy="315912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86" name="AutoShape 42"/>
          <p:cNvCxnSpPr>
            <a:cxnSpLocks noChangeShapeType="1"/>
            <a:stCxn id="6169" idx="2"/>
            <a:endCxn id="6159" idx="0"/>
          </p:cNvCxnSpPr>
          <p:nvPr/>
        </p:nvCxnSpPr>
        <p:spPr bwMode="auto">
          <a:xfrm flipH="1">
            <a:off x="1028700" y="4652963"/>
            <a:ext cx="2819400" cy="279400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87" name="AutoShape 43"/>
          <p:cNvCxnSpPr>
            <a:cxnSpLocks noChangeShapeType="1"/>
            <a:stCxn id="6169" idx="2"/>
            <a:endCxn id="6166" idx="0"/>
          </p:cNvCxnSpPr>
          <p:nvPr/>
        </p:nvCxnSpPr>
        <p:spPr bwMode="auto">
          <a:xfrm flipH="1">
            <a:off x="3162300" y="4652963"/>
            <a:ext cx="685800" cy="263525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88" name="AutoShape 44"/>
          <p:cNvCxnSpPr>
            <a:cxnSpLocks noChangeShapeType="1"/>
            <a:stCxn id="6169" idx="2"/>
            <a:endCxn id="6167" idx="0"/>
          </p:cNvCxnSpPr>
          <p:nvPr/>
        </p:nvCxnSpPr>
        <p:spPr bwMode="auto">
          <a:xfrm>
            <a:off x="3848100" y="4652963"/>
            <a:ext cx="3505200" cy="196850"/>
          </a:xfrm>
          <a:prstGeom prst="straightConnector1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89" name="AutoShape 45"/>
          <p:cNvCxnSpPr>
            <a:cxnSpLocks noChangeShapeType="1"/>
            <a:stCxn id="6169" idx="2"/>
            <a:endCxn id="6168" idx="0"/>
          </p:cNvCxnSpPr>
          <p:nvPr/>
        </p:nvCxnSpPr>
        <p:spPr bwMode="auto">
          <a:xfrm>
            <a:off x="3848100" y="4652963"/>
            <a:ext cx="1524000" cy="263525"/>
          </a:xfrm>
          <a:prstGeom prst="straightConnector1">
            <a:avLst/>
          </a:prstGeom>
          <a:noFill/>
          <a:ln w="9525">
            <a:solidFill>
              <a:srgbClr val="FF6600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6190" name="AutoShape 46"/>
          <p:cNvCxnSpPr>
            <a:cxnSpLocks noChangeShapeType="1"/>
            <a:stCxn id="6159" idx="2"/>
            <a:endCxn id="6170" idx="0"/>
          </p:cNvCxnSpPr>
          <p:nvPr/>
        </p:nvCxnSpPr>
        <p:spPr bwMode="auto">
          <a:xfrm>
            <a:off x="1028700" y="5308600"/>
            <a:ext cx="1066800" cy="674688"/>
          </a:xfrm>
          <a:prstGeom prst="straightConnector1">
            <a:avLst/>
          </a:prstGeom>
          <a:noFill/>
          <a:ln w="12700">
            <a:solidFill>
              <a:srgbClr val="FF6600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6191" name="AutoShape 47"/>
          <p:cNvCxnSpPr>
            <a:cxnSpLocks noChangeShapeType="1"/>
            <a:stCxn id="6166" idx="2"/>
            <a:endCxn id="6170" idx="0"/>
          </p:cNvCxnSpPr>
          <p:nvPr/>
        </p:nvCxnSpPr>
        <p:spPr bwMode="auto">
          <a:xfrm flipH="1">
            <a:off x="2095500" y="5307013"/>
            <a:ext cx="1066800" cy="676275"/>
          </a:xfrm>
          <a:prstGeom prst="straightConnector1">
            <a:avLst/>
          </a:prstGeom>
          <a:noFill/>
          <a:ln w="12700">
            <a:solidFill>
              <a:srgbClr val="FF6600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6192" name="AutoShape 48"/>
          <p:cNvCxnSpPr>
            <a:cxnSpLocks noChangeShapeType="1"/>
            <a:stCxn id="6159" idx="2"/>
            <a:endCxn id="6171" idx="0"/>
          </p:cNvCxnSpPr>
          <p:nvPr/>
        </p:nvCxnSpPr>
        <p:spPr bwMode="auto">
          <a:xfrm>
            <a:off x="1028700" y="5308600"/>
            <a:ext cx="5067300" cy="674688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93" name="AutoShape 49"/>
          <p:cNvCxnSpPr>
            <a:cxnSpLocks noChangeShapeType="1"/>
            <a:stCxn id="6167" idx="2"/>
            <a:endCxn id="6171" idx="0"/>
          </p:cNvCxnSpPr>
          <p:nvPr/>
        </p:nvCxnSpPr>
        <p:spPr bwMode="auto">
          <a:xfrm flipH="1">
            <a:off x="6096000" y="5226050"/>
            <a:ext cx="1257300" cy="757238"/>
          </a:xfrm>
          <a:prstGeom prst="straightConnector1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  <a:effectLst/>
        </p:spPr>
      </p:cxnSp>
      <p:cxnSp>
        <p:nvCxnSpPr>
          <p:cNvPr id="6194" name="AutoShape 50"/>
          <p:cNvCxnSpPr>
            <a:cxnSpLocks noChangeShapeType="1"/>
            <a:stCxn id="6148" idx="3"/>
            <a:endCxn id="6173" idx="1"/>
          </p:cNvCxnSpPr>
          <p:nvPr/>
        </p:nvCxnSpPr>
        <p:spPr bwMode="auto">
          <a:xfrm flipV="1">
            <a:off x="6565900" y="1004888"/>
            <a:ext cx="196850" cy="269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95" name="AutoShape 51"/>
          <p:cNvCxnSpPr>
            <a:cxnSpLocks noChangeShapeType="1"/>
            <a:stCxn id="6173" idx="3"/>
            <a:endCxn id="6153" idx="1"/>
          </p:cNvCxnSpPr>
          <p:nvPr/>
        </p:nvCxnSpPr>
        <p:spPr bwMode="auto">
          <a:xfrm flipV="1">
            <a:off x="6877050" y="882650"/>
            <a:ext cx="209550" cy="122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96" name="AutoShape 52"/>
          <p:cNvCxnSpPr>
            <a:cxnSpLocks noChangeShapeType="1"/>
            <a:stCxn id="6149" idx="1"/>
            <a:endCxn id="6156" idx="3"/>
          </p:cNvCxnSpPr>
          <p:nvPr/>
        </p:nvCxnSpPr>
        <p:spPr bwMode="auto">
          <a:xfrm flipH="1" flipV="1">
            <a:off x="1524000" y="1327150"/>
            <a:ext cx="596900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97" name="AutoShape 53"/>
          <p:cNvCxnSpPr>
            <a:cxnSpLocks noChangeShapeType="1"/>
            <a:stCxn id="6167" idx="0"/>
            <a:endCxn id="6165" idx="2"/>
          </p:cNvCxnSpPr>
          <p:nvPr/>
        </p:nvCxnSpPr>
        <p:spPr bwMode="auto">
          <a:xfrm flipV="1">
            <a:off x="7353300" y="4075113"/>
            <a:ext cx="333375" cy="774700"/>
          </a:xfrm>
          <a:prstGeom prst="straightConnector1">
            <a:avLst/>
          </a:prstGeom>
          <a:noFill/>
          <a:ln w="12700">
            <a:solidFill>
              <a:srgbClr val="FF6600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6198" name="AutoShape 54"/>
          <p:cNvCxnSpPr>
            <a:cxnSpLocks noChangeShapeType="1"/>
            <a:stCxn id="6164" idx="3"/>
            <a:endCxn id="6165" idx="1"/>
          </p:cNvCxnSpPr>
          <p:nvPr/>
        </p:nvCxnSpPr>
        <p:spPr bwMode="auto">
          <a:xfrm flipV="1">
            <a:off x="6642100" y="3932238"/>
            <a:ext cx="265113" cy="192087"/>
          </a:xfrm>
          <a:prstGeom prst="straightConnector1">
            <a:avLst/>
          </a:prstGeom>
          <a:noFill/>
          <a:ln w="12700">
            <a:solidFill>
              <a:srgbClr val="FF6600"/>
            </a:solidFill>
            <a:prstDash val="sysDot"/>
            <a:round/>
            <a:headEnd/>
            <a:tailEnd/>
          </a:ln>
          <a:effectLst/>
        </p:spPr>
      </p:cxn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2438400" y="5492750"/>
            <a:ext cx="685800" cy="2127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SIZE</a:t>
            </a:r>
          </a:p>
        </p:txBody>
      </p:sp>
      <p:cxnSp>
        <p:nvCxnSpPr>
          <p:cNvPr id="6200" name="AutoShape 56"/>
          <p:cNvCxnSpPr>
            <a:cxnSpLocks noChangeShapeType="1"/>
            <a:stCxn id="6163" idx="2"/>
            <a:endCxn id="6169" idx="0"/>
          </p:cNvCxnSpPr>
          <p:nvPr/>
        </p:nvCxnSpPr>
        <p:spPr bwMode="auto">
          <a:xfrm>
            <a:off x="3848100" y="4332288"/>
            <a:ext cx="0" cy="90487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sp>
        <p:nvSpPr>
          <p:cNvPr id="6202" name="AutoShape 58"/>
          <p:cNvSpPr>
            <a:spLocks noChangeArrowheads="1"/>
          </p:cNvSpPr>
          <p:nvPr/>
        </p:nvSpPr>
        <p:spPr bwMode="auto">
          <a:xfrm>
            <a:off x="7327900" y="6381750"/>
            <a:ext cx="1735138" cy="377825"/>
          </a:xfrm>
          <a:prstGeom prst="roundRect">
            <a:avLst>
              <a:gd name="adj" fmla="val 16667"/>
            </a:avLst>
          </a:prstGeom>
          <a:solidFill>
            <a:srgbClr val="CC3300"/>
          </a:solidFill>
          <a:ln w="9525" algn="ctr">
            <a:noFill/>
            <a:round/>
            <a:headEnd/>
            <a:tailEnd/>
          </a:ln>
          <a:effectLst>
            <a:prstShdw prst="shdw17" dist="17961" dir="2700000">
              <a:srgbClr val="CC3300">
                <a:gamma/>
                <a:shade val="60000"/>
                <a:invGamma/>
              </a:srgbClr>
            </a:prstShdw>
          </a:effectLst>
        </p:spPr>
        <p:txBody>
          <a:bodyPr wrap="none" lIns="36000" tIns="36000" rIns="36000" bIns="36000"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Times New Roman" pitchFamily="18" charset="0"/>
              </a:rPr>
              <a:t>Materials Science</a:t>
            </a:r>
          </a:p>
        </p:txBody>
      </p:sp>
      <p:cxnSp>
        <p:nvCxnSpPr>
          <p:cNvPr id="6203" name="AutoShape 59"/>
          <p:cNvCxnSpPr>
            <a:cxnSpLocks noChangeShapeType="1"/>
            <a:stCxn id="6201" idx="5"/>
            <a:endCxn id="6202" idx="0"/>
          </p:cNvCxnSpPr>
          <p:nvPr/>
        </p:nvCxnSpPr>
        <p:spPr bwMode="auto">
          <a:xfrm>
            <a:off x="7458075" y="6196013"/>
            <a:ext cx="738188" cy="185737"/>
          </a:xfrm>
          <a:prstGeom prst="straightConnector1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</p:spPr>
      </p:cxn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7391400" y="76200"/>
            <a:ext cx="1255713" cy="3175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 lIns="36000" tIns="36000" rIns="36000" bIns="3600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600" i="1">
                <a:solidFill>
                  <a:srgbClr val="CC3300"/>
                </a:solidFill>
                <a:latin typeface="Times New Roman" pitchFamily="18" charset="0"/>
                <a:sym typeface="Wingdings" pitchFamily="2" charset="2"/>
              </a:rPr>
              <a:t>Entropic force</a:t>
            </a:r>
          </a:p>
        </p:txBody>
      </p:sp>
      <p:sp>
        <p:nvSpPr>
          <p:cNvPr id="6205" name="Rectangle 105"/>
          <p:cNvSpPr>
            <a:spLocks noChangeArrowheads="1"/>
          </p:cNvSpPr>
          <p:nvPr/>
        </p:nvSpPr>
        <p:spPr bwMode="auto">
          <a:xfrm>
            <a:off x="150813" y="6594475"/>
            <a:ext cx="8850312" cy="1873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18000" tIns="18000" rIns="18000" bIns="18000">
            <a:spAutoFit/>
          </a:bodyPr>
          <a:lstStyle/>
          <a:p>
            <a:pPr marL="360363" indent="-360363">
              <a:spcBef>
                <a:spcPct val="20000"/>
              </a:spcBef>
              <a:buFont typeface="Wingdings" pitchFamily="2" charset="2"/>
              <a:buNone/>
            </a:pPr>
            <a:r>
              <a:rPr lang="en-US" sz="1000" i="1">
                <a:latin typeface="Times New Roman" pitchFamily="18" charset="0"/>
                <a:sym typeface="Wingdings" pitchFamily="2" charset="2"/>
              </a:rPr>
              <a:t>Note: Some fields are hyperlinks</a:t>
            </a:r>
            <a:endParaRPr lang="en-US" sz="10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7337425" y="4284663"/>
            <a:ext cx="1295400" cy="287337"/>
          </a:xfrm>
          <a:prstGeom prst="rect">
            <a:avLst/>
          </a:prstGeom>
          <a:solidFill>
            <a:srgbClr val="BCEEDC"/>
          </a:solidFill>
          <a:ln w="12700">
            <a:solidFill>
              <a:srgbClr val="33CC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Solid Electrolytes</a:t>
            </a:r>
          </a:p>
        </p:txBody>
      </p:sp>
      <p:cxnSp>
        <p:nvCxnSpPr>
          <p:cNvPr id="6210" name="AutoShape 66"/>
          <p:cNvCxnSpPr>
            <a:cxnSpLocks noChangeShapeType="1"/>
            <a:stCxn id="6167" idx="0"/>
            <a:endCxn id="6209" idx="2"/>
          </p:cNvCxnSpPr>
          <p:nvPr/>
        </p:nvCxnSpPr>
        <p:spPr bwMode="auto">
          <a:xfrm flipV="1">
            <a:off x="7353300" y="4572000"/>
            <a:ext cx="631825" cy="277813"/>
          </a:xfrm>
          <a:prstGeom prst="straightConnector1">
            <a:avLst/>
          </a:prstGeom>
          <a:noFill/>
          <a:ln w="12700">
            <a:solidFill>
              <a:srgbClr val="FF6600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6211" name="AutoShape 67"/>
          <p:cNvCxnSpPr>
            <a:cxnSpLocks noChangeShapeType="1"/>
            <a:stCxn id="6164" idx="3"/>
            <a:endCxn id="6209" idx="1"/>
          </p:cNvCxnSpPr>
          <p:nvPr/>
        </p:nvCxnSpPr>
        <p:spPr bwMode="auto">
          <a:xfrm>
            <a:off x="6642100" y="4124325"/>
            <a:ext cx="695325" cy="304800"/>
          </a:xfrm>
          <a:prstGeom prst="straightConnector1">
            <a:avLst/>
          </a:prstGeom>
          <a:noFill/>
          <a:ln w="12700">
            <a:solidFill>
              <a:srgbClr val="FF6600"/>
            </a:solidFill>
            <a:prstDash val="sysDot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1" grpId="0" animBg="1"/>
      <p:bldP spid="620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68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Wingdings</vt:lpstr>
      <vt:lpstr>Calibri</vt:lpstr>
      <vt:lpstr>Office Theme</vt:lpstr>
      <vt:lpstr>  Engineering Materials 29 </vt:lpstr>
      <vt:lpstr>Slide 2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26</cp:revision>
  <dcterms:created xsi:type="dcterms:W3CDTF">2008-09-15T15:36:12Z</dcterms:created>
  <dcterms:modified xsi:type="dcterms:W3CDTF">2019-01-12T16:30:38Z</dcterms:modified>
</cp:coreProperties>
</file>