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34290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/>
              <a:t>Engineering </a:t>
            </a:r>
            <a:r>
              <a:rPr lang="en-US" altLang="en-US" sz="8000" dirty="0" smtClean="0"/>
              <a:t>Materials </a:t>
            </a:r>
            <a:r>
              <a:rPr lang="en-US" altLang="en-US" sz="8000" dirty="0" smtClean="0"/>
              <a:t>28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1035050"/>
            <a:ext cx="7124700" cy="641350"/>
          </a:xfrm>
        </p:spPr>
        <p:txBody>
          <a:bodyPr/>
          <a:lstStyle/>
          <a:p>
            <a:r>
              <a:rPr lang="en-US" sz="3000">
                <a:cs typeface="Times New Roman" pitchFamily="18" charset="0"/>
              </a:rPr>
              <a:t>Modern Materials Needs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281940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3333FF"/>
              </a:buClr>
              <a:buSzTx/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  <a:buClr>
                <a:srgbClr val="3333FF"/>
              </a:buClr>
              <a:buSzTx/>
              <a:buFont typeface="Wingdings" pitchFamily="2" charset="2"/>
              <a:buChar char="v"/>
            </a:pPr>
            <a:r>
              <a:rPr lang="en-US" sz="2000"/>
              <a:t>Non renewable materials such as polymer, some of metals, oil will be depleted for:</a:t>
            </a:r>
          </a:p>
          <a:p>
            <a:pPr>
              <a:lnSpc>
                <a:spcPct val="80000"/>
              </a:lnSpc>
              <a:buClr>
                <a:srgbClr val="3333FF"/>
              </a:buClr>
              <a:buSzTx/>
              <a:buFont typeface="Wingdings" pitchFamily="2" charset="2"/>
              <a:buNone/>
            </a:pPr>
            <a:endParaRPr lang="en-US" sz="2000"/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>
                <a:solidFill>
                  <a:srgbClr val="3333FF"/>
                </a:solidFill>
              </a:rPr>
              <a:t>The discovery of additional reserves</a:t>
            </a:r>
            <a:r>
              <a:rPr lang="en-US" sz="2000"/>
              <a:t>,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>
                <a:solidFill>
                  <a:srgbClr val="3333FF"/>
                </a:solidFill>
              </a:rPr>
              <a:t>The development of new materials</a:t>
            </a:r>
            <a:r>
              <a:rPr lang="en-US" sz="2000"/>
              <a:t> having comparable properties with less adverse environmental impact, and/or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2000">
                <a:solidFill>
                  <a:srgbClr val="3333FF"/>
                </a:solidFill>
              </a:rPr>
              <a:t>Increased recycling effort</a:t>
            </a:r>
            <a:r>
              <a:rPr lang="en-US" sz="2000"/>
              <a:t> and the </a:t>
            </a:r>
            <a:r>
              <a:rPr lang="en-US" sz="2000">
                <a:solidFill>
                  <a:srgbClr val="3333FF"/>
                </a:solidFill>
              </a:rPr>
              <a:t>development </a:t>
            </a:r>
            <a:r>
              <a:rPr lang="en-US" sz="2000"/>
              <a:t>of new </a:t>
            </a:r>
            <a:r>
              <a:rPr lang="en-US" sz="2000">
                <a:solidFill>
                  <a:srgbClr val="3333FF"/>
                </a:solidFill>
              </a:rPr>
              <a:t>recycling technology</a:t>
            </a:r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762000" y="301625"/>
            <a:ext cx="57197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b="1">
                <a:cs typeface="Arial" pitchFamily="34" charset="0"/>
              </a:rPr>
              <a:t>Development of Engineering Materials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7239000" y="609600"/>
            <a:ext cx="15367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Times New Roman" pitchFamily="18" charset="0"/>
                <a:cs typeface="Arial" pitchFamily="34" charset="0"/>
              </a:rPr>
              <a:t>(after Ashby 1992)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609600" y="1371600"/>
            <a:ext cx="7467600" cy="4267200"/>
          </a:xfrm>
          <a:prstGeom prst="rect">
            <a:avLst/>
          </a:prstGeom>
          <a:solidFill>
            <a:srgbClr val="CCFFFF"/>
          </a:solidFill>
          <a:ln w="317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ar-IQ" sz="10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92165" name="Freeform 5"/>
          <p:cNvSpPr>
            <a:spLocks/>
          </p:cNvSpPr>
          <p:nvPr/>
        </p:nvSpPr>
        <p:spPr bwMode="auto">
          <a:xfrm>
            <a:off x="609600" y="3352800"/>
            <a:ext cx="7467600" cy="16764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0" y="32"/>
              </a:cxn>
              <a:cxn ang="0">
                <a:pos x="816" y="32"/>
              </a:cxn>
              <a:cxn ang="0">
                <a:pos x="1296" y="224"/>
              </a:cxn>
              <a:cxn ang="0">
                <a:pos x="1584" y="368"/>
              </a:cxn>
              <a:cxn ang="0">
                <a:pos x="1920" y="464"/>
              </a:cxn>
              <a:cxn ang="0">
                <a:pos x="2256" y="656"/>
              </a:cxn>
              <a:cxn ang="0">
                <a:pos x="2496" y="896"/>
              </a:cxn>
              <a:cxn ang="0">
                <a:pos x="2736" y="992"/>
              </a:cxn>
              <a:cxn ang="0">
                <a:pos x="3024" y="1040"/>
              </a:cxn>
              <a:cxn ang="0">
                <a:pos x="3456" y="896"/>
              </a:cxn>
              <a:cxn ang="0">
                <a:pos x="3888" y="752"/>
              </a:cxn>
              <a:cxn ang="0">
                <a:pos x="4320" y="464"/>
              </a:cxn>
              <a:cxn ang="0">
                <a:pos x="4656" y="320"/>
              </a:cxn>
            </a:cxnLst>
            <a:rect l="0" t="0" r="r" b="b"/>
            <a:pathLst>
              <a:path w="4656" h="1056">
                <a:moveTo>
                  <a:pt x="0" y="32"/>
                </a:moveTo>
                <a:cubicBezTo>
                  <a:pt x="172" y="32"/>
                  <a:pt x="344" y="32"/>
                  <a:pt x="480" y="32"/>
                </a:cubicBezTo>
                <a:cubicBezTo>
                  <a:pt x="616" y="32"/>
                  <a:pt x="680" y="0"/>
                  <a:pt x="816" y="32"/>
                </a:cubicBezTo>
                <a:cubicBezTo>
                  <a:pt x="952" y="64"/>
                  <a:pt x="1168" y="168"/>
                  <a:pt x="1296" y="224"/>
                </a:cubicBezTo>
                <a:cubicBezTo>
                  <a:pt x="1424" y="280"/>
                  <a:pt x="1480" y="328"/>
                  <a:pt x="1584" y="368"/>
                </a:cubicBezTo>
                <a:cubicBezTo>
                  <a:pt x="1688" y="408"/>
                  <a:pt x="1808" y="416"/>
                  <a:pt x="1920" y="464"/>
                </a:cubicBezTo>
                <a:cubicBezTo>
                  <a:pt x="2032" y="512"/>
                  <a:pt x="2160" y="584"/>
                  <a:pt x="2256" y="656"/>
                </a:cubicBezTo>
                <a:cubicBezTo>
                  <a:pt x="2352" y="728"/>
                  <a:pt x="2416" y="840"/>
                  <a:pt x="2496" y="896"/>
                </a:cubicBezTo>
                <a:cubicBezTo>
                  <a:pt x="2576" y="952"/>
                  <a:pt x="2648" y="968"/>
                  <a:pt x="2736" y="992"/>
                </a:cubicBezTo>
                <a:cubicBezTo>
                  <a:pt x="2824" y="1016"/>
                  <a:pt x="2904" y="1056"/>
                  <a:pt x="3024" y="1040"/>
                </a:cubicBezTo>
                <a:cubicBezTo>
                  <a:pt x="3144" y="1024"/>
                  <a:pt x="3312" y="944"/>
                  <a:pt x="3456" y="896"/>
                </a:cubicBezTo>
                <a:cubicBezTo>
                  <a:pt x="3600" y="848"/>
                  <a:pt x="3744" y="824"/>
                  <a:pt x="3888" y="752"/>
                </a:cubicBezTo>
                <a:cubicBezTo>
                  <a:pt x="4032" y="680"/>
                  <a:pt x="4192" y="536"/>
                  <a:pt x="4320" y="464"/>
                </a:cubicBezTo>
                <a:cubicBezTo>
                  <a:pt x="4448" y="392"/>
                  <a:pt x="4592" y="344"/>
                  <a:pt x="4656" y="320"/>
                </a:cubicBezTo>
              </a:path>
            </a:pathLst>
          </a:custGeom>
          <a:noFill/>
          <a:ln w="317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92166" name="Freeform 6"/>
          <p:cNvSpPr>
            <a:spLocks/>
          </p:cNvSpPr>
          <p:nvPr/>
        </p:nvSpPr>
        <p:spPr bwMode="auto">
          <a:xfrm>
            <a:off x="609600" y="3810000"/>
            <a:ext cx="7467600" cy="13081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384" y="8"/>
              </a:cxn>
              <a:cxn ang="0">
                <a:pos x="672" y="8"/>
              </a:cxn>
              <a:cxn ang="0">
                <a:pos x="768" y="8"/>
              </a:cxn>
              <a:cxn ang="0">
                <a:pos x="960" y="8"/>
              </a:cxn>
              <a:cxn ang="0">
                <a:pos x="1104" y="56"/>
              </a:cxn>
              <a:cxn ang="0">
                <a:pos x="1248" y="152"/>
              </a:cxn>
              <a:cxn ang="0">
                <a:pos x="1440" y="200"/>
              </a:cxn>
              <a:cxn ang="0">
                <a:pos x="1632" y="248"/>
              </a:cxn>
              <a:cxn ang="0">
                <a:pos x="1728" y="248"/>
              </a:cxn>
              <a:cxn ang="0">
                <a:pos x="2016" y="344"/>
              </a:cxn>
              <a:cxn ang="0">
                <a:pos x="2304" y="536"/>
              </a:cxn>
              <a:cxn ang="0">
                <a:pos x="2496" y="680"/>
              </a:cxn>
              <a:cxn ang="0">
                <a:pos x="2592" y="728"/>
              </a:cxn>
              <a:cxn ang="0">
                <a:pos x="2832" y="776"/>
              </a:cxn>
              <a:cxn ang="0">
                <a:pos x="3024" y="824"/>
              </a:cxn>
              <a:cxn ang="0">
                <a:pos x="3264" y="776"/>
              </a:cxn>
              <a:cxn ang="0">
                <a:pos x="3552" y="728"/>
              </a:cxn>
              <a:cxn ang="0">
                <a:pos x="3792" y="680"/>
              </a:cxn>
              <a:cxn ang="0">
                <a:pos x="3936" y="584"/>
              </a:cxn>
              <a:cxn ang="0">
                <a:pos x="4224" y="488"/>
              </a:cxn>
              <a:cxn ang="0">
                <a:pos x="4416" y="440"/>
              </a:cxn>
              <a:cxn ang="0">
                <a:pos x="4608" y="392"/>
              </a:cxn>
              <a:cxn ang="0">
                <a:pos x="4704" y="392"/>
              </a:cxn>
            </a:cxnLst>
            <a:rect l="0" t="0" r="r" b="b"/>
            <a:pathLst>
              <a:path w="4704" h="824">
                <a:moveTo>
                  <a:pt x="0" y="8"/>
                </a:moveTo>
                <a:cubicBezTo>
                  <a:pt x="16" y="8"/>
                  <a:pt x="32" y="8"/>
                  <a:pt x="96" y="8"/>
                </a:cubicBezTo>
                <a:cubicBezTo>
                  <a:pt x="160" y="8"/>
                  <a:pt x="288" y="8"/>
                  <a:pt x="384" y="8"/>
                </a:cubicBezTo>
                <a:cubicBezTo>
                  <a:pt x="480" y="8"/>
                  <a:pt x="608" y="8"/>
                  <a:pt x="672" y="8"/>
                </a:cubicBezTo>
                <a:cubicBezTo>
                  <a:pt x="736" y="8"/>
                  <a:pt x="720" y="8"/>
                  <a:pt x="768" y="8"/>
                </a:cubicBezTo>
                <a:cubicBezTo>
                  <a:pt x="816" y="8"/>
                  <a:pt x="904" y="0"/>
                  <a:pt x="960" y="8"/>
                </a:cubicBezTo>
                <a:cubicBezTo>
                  <a:pt x="1016" y="16"/>
                  <a:pt x="1056" y="32"/>
                  <a:pt x="1104" y="56"/>
                </a:cubicBezTo>
                <a:cubicBezTo>
                  <a:pt x="1152" y="80"/>
                  <a:pt x="1192" y="128"/>
                  <a:pt x="1248" y="152"/>
                </a:cubicBezTo>
                <a:cubicBezTo>
                  <a:pt x="1304" y="176"/>
                  <a:pt x="1376" y="184"/>
                  <a:pt x="1440" y="200"/>
                </a:cubicBezTo>
                <a:cubicBezTo>
                  <a:pt x="1504" y="216"/>
                  <a:pt x="1584" y="240"/>
                  <a:pt x="1632" y="248"/>
                </a:cubicBezTo>
                <a:cubicBezTo>
                  <a:pt x="1680" y="256"/>
                  <a:pt x="1664" y="232"/>
                  <a:pt x="1728" y="248"/>
                </a:cubicBezTo>
                <a:cubicBezTo>
                  <a:pt x="1792" y="264"/>
                  <a:pt x="1920" y="296"/>
                  <a:pt x="2016" y="344"/>
                </a:cubicBezTo>
                <a:cubicBezTo>
                  <a:pt x="2112" y="392"/>
                  <a:pt x="2224" y="480"/>
                  <a:pt x="2304" y="536"/>
                </a:cubicBezTo>
                <a:cubicBezTo>
                  <a:pt x="2384" y="592"/>
                  <a:pt x="2448" y="648"/>
                  <a:pt x="2496" y="680"/>
                </a:cubicBezTo>
                <a:cubicBezTo>
                  <a:pt x="2544" y="712"/>
                  <a:pt x="2536" y="712"/>
                  <a:pt x="2592" y="728"/>
                </a:cubicBezTo>
                <a:cubicBezTo>
                  <a:pt x="2648" y="744"/>
                  <a:pt x="2760" y="760"/>
                  <a:pt x="2832" y="776"/>
                </a:cubicBezTo>
                <a:cubicBezTo>
                  <a:pt x="2904" y="792"/>
                  <a:pt x="2952" y="824"/>
                  <a:pt x="3024" y="824"/>
                </a:cubicBezTo>
                <a:cubicBezTo>
                  <a:pt x="3096" y="824"/>
                  <a:pt x="3176" y="792"/>
                  <a:pt x="3264" y="776"/>
                </a:cubicBezTo>
                <a:cubicBezTo>
                  <a:pt x="3352" y="760"/>
                  <a:pt x="3464" y="744"/>
                  <a:pt x="3552" y="728"/>
                </a:cubicBezTo>
                <a:cubicBezTo>
                  <a:pt x="3640" y="712"/>
                  <a:pt x="3728" y="704"/>
                  <a:pt x="3792" y="680"/>
                </a:cubicBezTo>
                <a:cubicBezTo>
                  <a:pt x="3856" y="656"/>
                  <a:pt x="3864" y="616"/>
                  <a:pt x="3936" y="584"/>
                </a:cubicBezTo>
                <a:cubicBezTo>
                  <a:pt x="4008" y="552"/>
                  <a:pt x="4144" y="512"/>
                  <a:pt x="4224" y="488"/>
                </a:cubicBezTo>
                <a:cubicBezTo>
                  <a:pt x="4304" y="464"/>
                  <a:pt x="4352" y="456"/>
                  <a:pt x="4416" y="440"/>
                </a:cubicBezTo>
                <a:cubicBezTo>
                  <a:pt x="4480" y="424"/>
                  <a:pt x="4560" y="400"/>
                  <a:pt x="4608" y="392"/>
                </a:cubicBezTo>
                <a:cubicBezTo>
                  <a:pt x="4656" y="384"/>
                  <a:pt x="4688" y="392"/>
                  <a:pt x="4704" y="392"/>
                </a:cubicBezTo>
              </a:path>
            </a:pathLst>
          </a:custGeom>
          <a:noFill/>
          <a:ln w="317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 rot="-5381584">
            <a:off x="-773113" y="3570288"/>
            <a:ext cx="23082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solidFill>
                  <a:schemeClr val="tx2"/>
                </a:solidFill>
                <a:cs typeface="Arial" pitchFamily="34" charset="0"/>
              </a:rPr>
              <a:t>RELATIVE IMPORTANCE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1828800" y="5715000"/>
            <a:ext cx="12176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solidFill>
                  <a:srgbClr val="003300"/>
                </a:solidFill>
                <a:latin typeface="Times New Roman" pitchFamily="18" charset="0"/>
                <a:cs typeface="Arial" pitchFamily="34" charset="0"/>
              </a:rPr>
              <a:t>DATE (Year)</a:t>
            </a: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457200" y="5672138"/>
            <a:ext cx="7696200" cy="274637"/>
          </a:xfrm>
          <a:prstGeom prst="rect">
            <a:avLst/>
          </a:prstGeom>
          <a:solidFill>
            <a:srgbClr val="CCFFCC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200">
                <a:solidFill>
                  <a:srgbClr val="CC0099"/>
                </a:solidFill>
                <a:latin typeface="Times New Roman" pitchFamily="18" charset="0"/>
                <a:cs typeface="Arial" pitchFamily="34" charset="0"/>
              </a:rPr>
              <a:t>10 000  BC   5000 BC</a:t>
            </a:r>
            <a:r>
              <a:rPr lang="en-US" sz="1200">
                <a:solidFill>
                  <a:srgbClr val="990033"/>
                </a:solidFill>
                <a:latin typeface="Times New Roman" pitchFamily="18" charset="0"/>
                <a:cs typeface="Arial" pitchFamily="34" charset="0"/>
              </a:rPr>
              <a:t>     0      1000      1500        1800        1900      1940      1960     1980      1990     2000    2010     2020</a:t>
            </a:r>
          </a:p>
        </p:txBody>
      </p:sp>
      <p:sp>
        <p:nvSpPr>
          <p:cNvPr id="92170" name="Freeform 10"/>
          <p:cNvSpPr>
            <a:spLocks/>
          </p:cNvSpPr>
          <p:nvPr/>
        </p:nvSpPr>
        <p:spPr bwMode="auto">
          <a:xfrm>
            <a:off x="609600" y="1524000"/>
            <a:ext cx="7467600" cy="3124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48"/>
              </a:cxn>
              <a:cxn ang="0">
                <a:pos x="528" y="48"/>
              </a:cxn>
              <a:cxn ang="0">
                <a:pos x="672" y="144"/>
              </a:cxn>
              <a:cxn ang="0">
                <a:pos x="1008" y="384"/>
              </a:cxn>
              <a:cxn ang="0">
                <a:pos x="1152" y="432"/>
              </a:cxn>
              <a:cxn ang="0">
                <a:pos x="1344" y="480"/>
              </a:cxn>
              <a:cxn ang="0">
                <a:pos x="1584" y="576"/>
              </a:cxn>
              <a:cxn ang="0">
                <a:pos x="1680" y="624"/>
              </a:cxn>
              <a:cxn ang="0">
                <a:pos x="1776" y="624"/>
              </a:cxn>
              <a:cxn ang="0">
                <a:pos x="1920" y="720"/>
              </a:cxn>
              <a:cxn ang="0">
                <a:pos x="2016" y="864"/>
              </a:cxn>
              <a:cxn ang="0">
                <a:pos x="2160" y="1200"/>
              </a:cxn>
              <a:cxn ang="0">
                <a:pos x="2256" y="1296"/>
              </a:cxn>
              <a:cxn ang="0">
                <a:pos x="2304" y="1344"/>
              </a:cxn>
              <a:cxn ang="0">
                <a:pos x="2400" y="1488"/>
              </a:cxn>
              <a:cxn ang="0">
                <a:pos x="2448" y="1584"/>
              </a:cxn>
              <a:cxn ang="0">
                <a:pos x="2496" y="1680"/>
              </a:cxn>
              <a:cxn ang="0">
                <a:pos x="2592" y="1776"/>
              </a:cxn>
              <a:cxn ang="0">
                <a:pos x="2784" y="1920"/>
              </a:cxn>
              <a:cxn ang="0">
                <a:pos x="2928" y="1968"/>
              </a:cxn>
              <a:cxn ang="0">
                <a:pos x="3168" y="1920"/>
              </a:cxn>
              <a:cxn ang="0">
                <a:pos x="3408" y="1728"/>
              </a:cxn>
              <a:cxn ang="0">
                <a:pos x="3552" y="1584"/>
              </a:cxn>
              <a:cxn ang="0">
                <a:pos x="3696" y="1440"/>
              </a:cxn>
              <a:cxn ang="0">
                <a:pos x="3744" y="1440"/>
              </a:cxn>
              <a:cxn ang="0">
                <a:pos x="3888" y="1392"/>
              </a:cxn>
              <a:cxn ang="0">
                <a:pos x="4080" y="1200"/>
              </a:cxn>
              <a:cxn ang="0">
                <a:pos x="4224" y="1104"/>
              </a:cxn>
              <a:cxn ang="0">
                <a:pos x="4368" y="1008"/>
              </a:cxn>
              <a:cxn ang="0">
                <a:pos x="4512" y="864"/>
              </a:cxn>
              <a:cxn ang="0">
                <a:pos x="4608" y="768"/>
              </a:cxn>
              <a:cxn ang="0">
                <a:pos x="4656" y="720"/>
              </a:cxn>
              <a:cxn ang="0">
                <a:pos x="4704" y="720"/>
              </a:cxn>
            </a:cxnLst>
            <a:rect l="0" t="0" r="r" b="b"/>
            <a:pathLst>
              <a:path w="4704" h="1968">
                <a:moveTo>
                  <a:pt x="0" y="0"/>
                </a:moveTo>
                <a:cubicBezTo>
                  <a:pt x="124" y="20"/>
                  <a:pt x="248" y="40"/>
                  <a:pt x="336" y="48"/>
                </a:cubicBezTo>
                <a:cubicBezTo>
                  <a:pt x="424" y="56"/>
                  <a:pt x="472" y="32"/>
                  <a:pt x="528" y="48"/>
                </a:cubicBezTo>
                <a:cubicBezTo>
                  <a:pt x="584" y="64"/>
                  <a:pt x="592" y="88"/>
                  <a:pt x="672" y="144"/>
                </a:cubicBezTo>
                <a:cubicBezTo>
                  <a:pt x="752" y="200"/>
                  <a:pt x="928" y="336"/>
                  <a:pt x="1008" y="384"/>
                </a:cubicBezTo>
                <a:cubicBezTo>
                  <a:pt x="1088" y="432"/>
                  <a:pt x="1096" y="416"/>
                  <a:pt x="1152" y="432"/>
                </a:cubicBezTo>
                <a:cubicBezTo>
                  <a:pt x="1208" y="448"/>
                  <a:pt x="1272" y="456"/>
                  <a:pt x="1344" y="480"/>
                </a:cubicBezTo>
                <a:cubicBezTo>
                  <a:pt x="1416" y="504"/>
                  <a:pt x="1528" y="552"/>
                  <a:pt x="1584" y="576"/>
                </a:cubicBezTo>
                <a:cubicBezTo>
                  <a:pt x="1640" y="600"/>
                  <a:pt x="1648" y="616"/>
                  <a:pt x="1680" y="624"/>
                </a:cubicBezTo>
                <a:cubicBezTo>
                  <a:pt x="1712" y="632"/>
                  <a:pt x="1736" y="608"/>
                  <a:pt x="1776" y="624"/>
                </a:cubicBezTo>
                <a:cubicBezTo>
                  <a:pt x="1816" y="640"/>
                  <a:pt x="1880" y="680"/>
                  <a:pt x="1920" y="720"/>
                </a:cubicBezTo>
                <a:cubicBezTo>
                  <a:pt x="1960" y="760"/>
                  <a:pt x="1976" y="784"/>
                  <a:pt x="2016" y="864"/>
                </a:cubicBezTo>
                <a:cubicBezTo>
                  <a:pt x="2056" y="944"/>
                  <a:pt x="2120" y="1128"/>
                  <a:pt x="2160" y="1200"/>
                </a:cubicBezTo>
                <a:cubicBezTo>
                  <a:pt x="2200" y="1272"/>
                  <a:pt x="2232" y="1272"/>
                  <a:pt x="2256" y="1296"/>
                </a:cubicBezTo>
                <a:cubicBezTo>
                  <a:pt x="2280" y="1320"/>
                  <a:pt x="2280" y="1312"/>
                  <a:pt x="2304" y="1344"/>
                </a:cubicBezTo>
                <a:cubicBezTo>
                  <a:pt x="2328" y="1376"/>
                  <a:pt x="2376" y="1448"/>
                  <a:pt x="2400" y="1488"/>
                </a:cubicBezTo>
                <a:cubicBezTo>
                  <a:pt x="2424" y="1528"/>
                  <a:pt x="2432" y="1552"/>
                  <a:pt x="2448" y="1584"/>
                </a:cubicBezTo>
                <a:cubicBezTo>
                  <a:pt x="2464" y="1616"/>
                  <a:pt x="2472" y="1648"/>
                  <a:pt x="2496" y="1680"/>
                </a:cubicBezTo>
                <a:cubicBezTo>
                  <a:pt x="2520" y="1712"/>
                  <a:pt x="2544" y="1736"/>
                  <a:pt x="2592" y="1776"/>
                </a:cubicBezTo>
                <a:cubicBezTo>
                  <a:pt x="2640" y="1816"/>
                  <a:pt x="2728" y="1888"/>
                  <a:pt x="2784" y="1920"/>
                </a:cubicBezTo>
                <a:cubicBezTo>
                  <a:pt x="2840" y="1952"/>
                  <a:pt x="2864" y="1968"/>
                  <a:pt x="2928" y="1968"/>
                </a:cubicBezTo>
                <a:cubicBezTo>
                  <a:pt x="2992" y="1968"/>
                  <a:pt x="3088" y="1960"/>
                  <a:pt x="3168" y="1920"/>
                </a:cubicBezTo>
                <a:cubicBezTo>
                  <a:pt x="3248" y="1880"/>
                  <a:pt x="3344" y="1784"/>
                  <a:pt x="3408" y="1728"/>
                </a:cubicBezTo>
                <a:cubicBezTo>
                  <a:pt x="3472" y="1672"/>
                  <a:pt x="3504" y="1632"/>
                  <a:pt x="3552" y="1584"/>
                </a:cubicBezTo>
                <a:cubicBezTo>
                  <a:pt x="3600" y="1536"/>
                  <a:pt x="3664" y="1464"/>
                  <a:pt x="3696" y="1440"/>
                </a:cubicBezTo>
                <a:cubicBezTo>
                  <a:pt x="3728" y="1416"/>
                  <a:pt x="3712" y="1448"/>
                  <a:pt x="3744" y="1440"/>
                </a:cubicBezTo>
                <a:cubicBezTo>
                  <a:pt x="3776" y="1432"/>
                  <a:pt x="3832" y="1432"/>
                  <a:pt x="3888" y="1392"/>
                </a:cubicBezTo>
                <a:cubicBezTo>
                  <a:pt x="3944" y="1352"/>
                  <a:pt x="4024" y="1248"/>
                  <a:pt x="4080" y="1200"/>
                </a:cubicBezTo>
                <a:cubicBezTo>
                  <a:pt x="4136" y="1152"/>
                  <a:pt x="4176" y="1136"/>
                  <a:pt x="4224" y="1104"/>
                </a:cubicBezTo>
                <a:cubicBezTo>
                  <a:pt x="4272" y="1072"/>
                  <a:pt x="4320" y="1048"/>
                  <a:pt x="4368" y="1008"/>
                </a:cubicBezTo>
                <a:cubicBezTo>
                  <a:pt x="4416" y="968"/>
                  <a:pt x="4472" y="904"/>
                  <a:pt x="4512" y="864"/>
                </a:cubicBezTo>
                <a:cubicBezTo>
                  <a:pt x="4552" y="824"/>
                  <a:pt x="4584" y="792"/>
                  <a:pt x="4608" y="768"/>
                </a:cubicBezTo>
                <a:cubicBezTo>
                  <a:pt x="4632" y="744"/>
                  <a:pt x="4640" y="728"/>
                  <a:pt x="4656" y="720"/>
                </a:cubicBezTo>
                <a:cubicBezTo>
                  <a:pt x="4672" y="712"/>
                  <a:pt x="4688" y="716"/>
                  <a:pt x="4704" y="720"/>
                </a:cubicBezTo>
              </a:path>
            </a:pathLst>
          </a:custGeom>
          <a:noFill/>
          <a:ln w="317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4267200" y="1752600"/>
            <a:ext cx="914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solidFill>
                  <a:srgbClr val="800080"/>
                </a:solidFill>
                <a:cs typeface="Arial" pitchFamily="34" charset="0"/>
              </a:rPr>
              <a:t>METALS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1447800" y="2514600"/>
            <a:ext cx="1862138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solidFill>
                  <a:srgbClr val="0000CC"/>
                </a:solidFill>
                <a:cs typeface="Arial" pitchFamily="34" charset="0"/>
              </a:rPr>
              <a:t>POLYMERS,</a:t>
            </a:r>
          </a:p>
          <a:p>
            <a:pPr algn="l" eaLnBrk="0" hangingPunct="0"/>
            <a:r>
              <a:rPr lang="en-US" sz="1400" b="1">
                <a:solidFill>
                  <a:srgbClr val="0000CC"/>
                </a:solidFill>
                <a:cs typeface="Arial" pitchFamily="34" charset="0"/>
              </a:rPr>
              <a:t>         ELASTOMERS</a:t>
            </a:r>
            <a:endParaRPr lang="en-US" sz="1400" b="1">
              <a:solidFill>
                <a:srgbClr val="010000"/>
              </a:solidFill>
              <a:cs typeface="Arial" pitchFamily="34" charset="0"/>
            </a:endParaRPr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609600" y="3352800"/>
            <a:ext cx="1370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solidFill>
                  <a:srgbClr val="FF0000"/>
                </a:solidFill>
                <a:cs typeface="Arial" pitchFamily="34" charset="0"/>
              </a:rPr>
              <a:t>COMPOSITES</a:t>
            </a:r>
          </a:p>
        </p:txBody>
      </p:sp>
      <p:sp>
        <p:nvSpPr>
          <p:cNvPr id="92174" name="Text Box 14"/>
          <p:cNvSpPr txBox="1">
            <a:spLocks noChangeArrowheads="1"/>
          </p:cNvSpPr>
          <p:nvPr/>
        </p:nvSpPr>
        <p:spPr bwMode="auto">
          <a:xfrm>
            <a:off x="1219200" y="4724400"/>
            <a:ext cx="11541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CERAMICS</a:t>
            </a:r>
          </a:p>
        </p:txBody>
      </p:sp>
      <p:sp>
        <p:nvSpPr>
          <p:cNvPr id="92175" name="Text Box 15"/>
          <p:cNvSpPr txBox="1">
            <a:spLocks noChangeArrowheads="1"/>
          </p:cNvSpPr>
          <p:nvPr/>
        </p:nvSpPr>
        <p:spPr bwMode="auto">
          <a:xfrm>
            <a:off x="685800" y="3554413"/>
            <a:ext cx="158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200">
                <a:solidFill>
                  <a:srgbClr val="FF0000"/>
                </a:solidFill>
                <a:cs typeface="Arial" pitchFamily="34" charset="0"/>
              </a:rPr>
              <a:t>Straw-brick      paper</a:t>
            </a: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 rot="-617967">
            <a:off x="5562600" y="4876800"/>
            <a:ext cx="60960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00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GFRP</a:t>
            </a:r>
          </a:p>
        </p:txBody>
      </p:sp>
      <p:sp>
        <p:nvSpPr>
          <p:cNvPr id="92177" name="Text Box 17"/>
          <p:cNvSpPr txBox="1">
            <a:spLocks noChangeArrowheads="1"/>
          </p:cNvSpPr>
          <p:nvPr/>
        </p:nvSpPr>
        <p:spPr bwMode="auto">
          <a:xfrm rot="-912727">
            <a:off x="5867400" y="4724400"/>
            <a:ext cx="492125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00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CFRP</a:t>
            </a:r>
          </a:p>
        </p:txBody>
      </p:sp>
      <p:sp>
        <p:nvSpPr>
          <p:cNvPr id="92178" name="Text Box 18"/>
          <p:cNvSpPr txBox="1">
            <a:spLocks noChangeArrowheads="1"/>
          </p:cNvSpPr>
          <p:nvPr/>
        </p:nvSpPr>
        <p:spPr bwMode="auto">
          <a:xfrm rot="-1180620">
            <a:off x="6172200" y="4572000"/>
            <a:ext cx="8810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200">
                <a:solidFill>
                  <a:srgbClr val="FF0000"/>
                </a:solidFill>
                <a:cs typeface="Arial" pitchFamily="34" charset="0"/>
              </a:rPr>
              <a:t>Kevlar-</a:t>
            </a:r>
            <a:endParaRPr lang="en-US" sz="1400">
              <a:solidFill>
                <a:srgbClr val="FF0000"/>
              </a:solidFill>
              <a:cs typeface="Arial" pitchFamily="34" charset="0"/>
            </a:endParaRPr>
          </a:p>
          <a:p>
            <a:pPr algn="l" eaLnBrk="0" hangingPunct="0">
              <a:lnSpc>
                <a:spcPct val="80000"/>
              </a:lnSpc>
            </a:pPr>
            <a:r>
              <a:rPr lang="en-US" sz="1000">
                <a:solidFill>
                  <a:srgbClr val="FF0000"/>
                </a:solidFill>
                <a:cs typeface="Arial" pitchFamily="34" charset="0"/>
              </a:rPr>
              <a:t>FRP</a:t>
            </a:r>
          </a:p>
        </p:txBody>
      </p:sp>
      <p:sp>
        <p:nvSpPr>
          <p:cNvPr id="92179" name="Text Box 19"/>
          <p:cNvSpPr txBox="1">
            <a:spLocks noChangeArrowheads="1"/>
          </p:cNvSpPr>
          <p:nvPr/>
        </p:nvSpPr>
        <p:spPr bwMode="auto">
          <a:xfrm rot="-1606746">
            <a:off x="6629400" y="4495800"/>
            <a:ext cx="49371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MMC</a:t>
            </a:r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762000" y="1370013"/>
            <a:ext cx="4508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Gold</a:t>
            </a:r>
          </a:p>
        </p:txBody>
      </p:sp>
      <p:sp>
        <p:nvSpPr>
          <p:cNvPr id="92181" name="Text Box 21"/>
          <p:cNvSpPr txBox="1">
            <a:spLocks noChangeArrowheads="1"/>
          </p:cNvSpPr>
          <p:nvPr/>
        </p:nvSpPr>
        <p:spPr bwMode="auto">
          <a:xfrm>
            <a:off x="1219200" y="1370013"/>
            <a:ext cx="598488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Copper</a:t>
            </a:r>
            <a:endParaRPr lang="en-US" sz="1000">
              <a:cs typeface="Arial" pitchFamily="34" charset="0"/>
            </a:endParaRPr>
          </a:p>
        </p:txBody>
      </p:sp>
      <p:sp>
        <p:nvSpPr>
          <p:cNvPr id="92182" name="Text Box 22"/>
          <p:cNvSpPr txBox="1">
            <a:spLocks noChangeArrowheads="1"/>
          </p:cNvSpPr>
          <p:nvPr/>
        </p:nvSpPr>
        <p:spPr bwMode="auto">
          <a:xfrm>
            <a:off x="1752600" y="1522413"/>
            <a:ext cx="58420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Bronze</a:t>
            </a:r>
          </a:p>
        </p:txBody>
      </p:sp>
      <p:sp>
        <p:nvSpPr>
          <p:cNvPr id="92183" name="Text Box 23"/>
          <p:cNvSpPr txBox="1">
            <a:spLocks noChangeArrowheads="1"/>
          </p:cNvSpPr>
          <p:nvPr/>
        </p:nvSpPr>
        <p:spPr bwMode="auto">
          <a:xfrm>
            <a:off x="1981200" y="1751013"/>
            <a:ext cx="401638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Iron</a:t>
            </a:r>
          </a:p>
        </p:txBody>
      </p:sp>
      <p:sp>
        <p:nvSpPr>
          <p:cNvPr id="92184" name="Text Box 24"/>
          <p:cNvSpPr txBox="1">
            <a:spLocks noChangeArrowheads="1"/>
          </p:cNvSpPr>
          <p:nvPr/>
        </p:nvSpPr>
        <p:spPr bwMode="auto">
          <a:xfrm>
            <a:off x="3048000" y="1979613"/>
            <a:ext cx="69691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Cast Iron</a:t>
            </a:r>
          </a:p>
        </p:txBody>
      </p:sp>
      <p:sp>
        <p:nvSpPr>
          <p:cNvPr id="92185" name="Text Box 25"/>
          <p:cNvSpPr txBox="1">
            <a:spLocks noChangeArrowheads="1"/>
          </p:cNvSpPr>
          <p:nvPr/>
        </p:nvSpPr>
        <p:spPr bwMode="auto">
          <a:xfrm>
            <a:off x="3733800" y="2360613"/>
            <a:ext cx="534988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Steels</a:t>
            </a:r>
          </a:p>
        </p:txBody>
      </p:sp>
      <p:sp>
        <p:nvSpPr>
          <p:cNvPr id="92186" name="Text Box 26"/>
          <p:cNvSpPr txBox="1">
            <a:spLocks noChangeArrowheads="1"/>
          </p:cNvSpPr>
          <p:nvPr/>
        </p:nvSpPr>
        <p:spPr bwMode="auto">
          <a:xfrm>
            <a:off x="4038600" y="2741613"/>
            <a:ext cx="8445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Alloy Steels</a:t>
            </a:r>
          </a:p>
        </p:txBody>
      </p:sp>
      <p:sp>
        <p:nvSpPr>
          <p:cNvPr id="92187" name="Text Box 27"/>
          <p:cNvSpPr txBox="1">
            <a:spLocks noChangeArrowheads="1"/>
          </p:cNvSpPr>
          <p:nvPr/>
        </p:nvSpPr>
        <p:spPr bwMode="auto">
          <a:xfrm>
            <a:off x="4572000" y="3200400"/>
            <a:ext cx="828675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Light Alloys</a:t>
            </a:r>
          </a:p>
        </p:txBody>
      </p:sp>
      <p:sp>
        <p:nvSpPr>
          <p:cNvPr id="92188" name="Text Box 28"/>
          <p:cNvSpPr txBox="1">
            <a:spLocks noChangeArrowheads="1"/>
          </p:cNvSpPr>
          <p:nvPr/>
        </p:nvSpPr>
        <p:spPr bwMode="auto">
          <a:xfrm>
            <a:off x="4876800" y="3503613"/>
            <a:ext cx="89376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Super Alloys</a:t>
            </a:r>
            <a:endParaRPr lang="en-US" sz="1000">
              <a:cs typeface="Arial" pitchFamily="34" charset="0"/>
            </a:endParaRPr>
          </a:p>
        </p:txBody>
      </p:sp>
      <p:sp>
        <p:nvSpPr>
          <p:cNvPr id="92189" name="Text Box 29"/>
          <p:cNvSpPr txBox="1">
            <a:spLocks noChangeArrowheads="1"/>
          </p:cNvSpPr>
          <p:nvPr/>
        </p:nvSpPr>
        <p:spPr bwMode="auto">
          <a:xfrm>
            <a:off x="4953000" y="3808413"/>
            <a:ext cx="741363" cy="549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Titanic</a:t>
            </a:r>
          </a:p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Zirconium</a:t>
            </a:r>
          </a:p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Etc</a:t>
            </a:r>
          </a:p>
        </p:txBody>
      </p:sp>
      <p:sp>
        <p:nvSpPr>
          <p:cNvPr id="92190" name="AutoShape 30"/>
          <p:cNvSpPr>
            <a:spLocks/>
          </p:cNvSpPr>
          <p:nvPr/>
        </p:nvSpPr>
        <p:spPr bwMode="auto">
          <a:xfrm>
            <a:off x="5562600" y="3886200"/>
            <a:ext cx="152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1270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ar-IQ" sz="1000">
              <a:solidFill>
                <a:srgbClr val="990099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92191" name="Text Box 31"/>
          <p:cNvSpPr txBox="1">
            <a:spLocks noChangeArrowheads="1"/>
          </p:cNvSpPr>
          <p:nvPr/>
        </p:nvSpPr>
        <p:spPr bwMode="auto">
          <a:xfrm>
            <a:off x="5715000" y="3962400"/>
            <a:ext cx="522288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Alloys</a:t>
            </a:r>
          </a:p>
        </p:txBody>
      </p:sp>
      <p:sp>
        <p:nvSpPr>
          <p:cNvPr id="92192" name="Text Box 32"/>
          <p:cNvSpPr txBox="1">
            <a:spLocks noChangeArrowheads="1"/>
          </p:cNvSpPr>
          <p:nvPr/>
        </p:nvSpPr>
        <p:spPr bwMode="auto">
          <a:xfrm>
            <a:off x="5470525" y="2039938"/>
            <a:ext cx="1330325" cy="854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Glassy Metal</a:t>
            </a:r>
          </a:p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Al - Lithium Alloys</a:t>
            </a:r>
          </a:p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Dual Phase Steels</a:t>
            </a:r>
          </a:p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Micro Alloyed Steels</a:t>
            </a:r>
          </a:p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New Super Alloys</a:t>
            </a:r>
          </a:p>
        </p:txBody>
      </p:sp>
      <p:sp>
        <p:nvSpPr>
          <p:cNvPr id="92193" name="Text Box 33"/>
          <p:cNvSpPr txBox="1">
            <a:spLocks noChangeArrowheads="1"/>
          </p:cNvSpPr>
          <p:nvPr/>
        </p:nvSpPr>
        <p:spPr bwMode="auto">
          <a:xfrm>
            <a:off x="6781800" y="2132013"/>
            <a:ext cx="1497013" cy="549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Development Slow</a:t>
            </a:r>
          </a:p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Mostly Quality</a:t>
            </a:r>
          </a:p>
          <a:p>
            <a:pPr algn="l" eaLnBrk="0" hangingPunct="0"/>
            <a:r>
              <a:rPr lang="en-US" sz="1000">
                <a:solidFill>
                  <a:srgbClr val="990099"/>
                </a:solidFill>
                <a:cs typeface="Arial" pitchFamily="34" charset="0"/>
              </a:rPr>
              <a:t>Control and Processing</a:t>
            </a:r>
          </a:p>
        </p:txBody>
      </p:sp>
      <p:sp>
        <p:nvSpPr>
          <p:cNvPr id="92194" name="AutoShape 34"/>
          <p:cNvSpPr>
            <a:spLocks/>
          </p:cNvSpPr>
          <p:nvPr/>
        </p:nvSpPr>
        <p:spPr bwMode="auto">
          <a:xfrm>
            <a:off x="6553200" y="2057400"/>
            <a:ext cx="228600" cy="838200"/>
          </a:xfrm>
          <a:prstGeom prst="rightBrace">
            <a:avLst>
              <a:gd name="adj1" fmla="val 30556"/>
              <a:gd name="adj2" fmla="val 50000"/>
            </a:avLst>
          </a:prstGeom>
          <a:noFill/>
          <a:ln w="1270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92195" name="Text Box 35"/>
          <p:cNvSpPr txBox="1">
            <a:spLocks noChangeArrowheads="1"/>
          </p:cNvSpPr>
          <p:nvPr/>
        </p:nvSpPr>
        <p:spPr bwMode="auto">
          <a:xfrm>
            <a:off x="685800" y="2589213"/>
            <a:ext cx="536575" cy="549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00CC"/>
                </a:solidFill>
                <a:cs typeface="Arial" pitchFamily="34" charset="0"/>
              </a:rPr>
              <a:t>Wood</a:t>
            </a:r>
          </a:p>
          <a:p>
            <a:pPr algn="l" eaLnBrk="0" hangingPunct="0"/>
            <a:r>
              <a:rPr lang="en-US" sz="1000">
                <a:solidFill>
                  <a:srgbClr val="0000CC"/>
                </a:solidFill>
                <a:cs typeface="Arial" pitchFamily="34" charset="0"/>
              </a:rPr>
              <a:t>Skin</a:t>
            </a:r>
          </a:p>
          <a:p>
            <a:pPr algn="l" eaLnBrk="0" hangingPunct="0"/>
            <a:r>
              <a:rPr lang="en-US" sz="1000">
                <a:solidFill>
                  <a:srgbClr val="0000CC"/>
                </a:solidFill>
                <a:cs typeface="Arial" pitchFamily="34" charset="0"/>
              </a:rPr>
              <a:t>Fibers</a:t>
            </a:r>
          </a:p>
        </p:txBody>
      </p:sp>
      <p:sp>
        <p:nvSpPr>
          <p:cNvPr id="92196" name="Text Box 36"/>
          <p:cNvSpPr txBox="1">
            <a:spLocks noChangeArrowheads="1"/>
          </p:cNvSpPr>
          <p:nvPr/>
        </p:nvSpPr>
        <p:spPr bwMode="auto">
          <a:xfrm>
            <a:off x="2133600" y="3124200"/>
            <a:ext cx="48101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00CC"/>
                </a:solidFill>
                <a:latin typeface="Times New Roman" pitchFamily="18" charset="0"/>
                <a:cs typeface="Arial" pitchFamily="34" charset="0"/>
              </a:rPr>
              <a:t>Glues</a:t>
            </a:r>
          </a:p>
        </p:txBody>
      </p:sp>
      <p:sp>
        <p:nvSpPr>
          <p:cNvPr id="92197" name="Text Box 37"/>
          <p:cNvSpPr txBox="1">
            <a:spLocks noChangeArrowheads="1"/>
          </p:cNvSpPr>
          <p:nvPr/>
        </p:nvSpPr>
        <p:spPr bwMode="auto">
          <a:xfrm>
            <a:off x="3429000" y="3505200"/>
            <a:ext cx="55880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00CC"/>
                </a:solidFill>
                <a:latin typeface="Times New Roman" pitchFamily="18" charset="0"/>
                <a:cs typeface="Arial" pitchFamily="34" charset="0"/>
              </a:rPr>
              <a:t>Rubber</a:t>
            </a:r>
          </a:p>
        </p:txBody>
      </p:sp>
      <p:sp>
        <p:nvSpPr>
          <p:cNvPr id="92198" name="Text Box 38"/>
          <p:cNvSpPr txBox="1">
            <a:spLocks noChangeArrowheads="1"/>
          </p:cNvSpPr>
          <p:nvPr/>
        </p:nvSpPr>
        <p:spPr bwMode="auto">
          <a:xfrm>
            <a:off x="3886200" y="3962400"/>
            <a:ext cx="60801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00CC"/>
                </a:solidFill>
                <a:latin typeface="Times New Roman" pitchFamily="18" charset="0"/>
                <a:cs typeface="Arial" pitchFamily="34" charset="0"/>
              </a:rPr>
              <a:t>Bakelite</a:t>
            </a:r>
          </a:p>
        </p:txBody>
      </p:sp>
      <p:sp>
        <p:nvSpPr>
          <p:cNvPr id="92199" name="Text Box 39"/>
          <p:cNvSpPr txBox="1">
            <a:spLocks noChangeArrowheads="1"/>
          </p:cNvSpPr>
          <p:nvPr/>
        </p:nvSpPr>
        <p:spPr bwMode="auto">
          <a:xfrm>
            <a:off x="4191000" y="4191000"/>
            <a:ext cx="5016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00CC"/>
                </a:solidFill>
                <a:latin typeface="Times New Roman" pitchFamily="18" charset="0"/>
                <a:cs typeface="Arial" pitchFamily="34" charset="0"/>
              </a:rPr>
              <a:t>Nylon</a:t>
            </a:r>
          </a:p>
        </p:txBody>
      </p:sp>
      <p:sp>
        <p:nvSpPr>
          <p:cNvPr id="92200" name="Text Box 40"/>
          <p:cNvSpPr txBox="1">
            <a:spLocks noChangeArrowheads="1"/>
          </p:cNvSpPr>
          <p:nvPr/>
        </p:nvSpPr>
        <p:spPr bwMode="auto">
          <a:xfrm>
            <a:off x="4572000" y="4494213"/>
            <a:ext cx="3873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00CC"/>
                </a:solidFill>
                <a:cs typeface="Arial" pitchFamily="34" charset="0"/>
              </a:rPr>
              <a:t>P E</a:t>
            </a:r>
          </a:p>
        </p:txBody>
      </p:sp>
      <p:sp>
        <p:nvSpPr>
          <p:cNvPr id="92201" name="Text Box 41"/>
          <p:cNvSpPr txBox="1">
            <a:spLocks noChangeArrowheads="1"/>
          </p:cNvSpPr>
          <p:nvPr/>
        </p:nvSpPr>
        <p:spPr bwMode="auto">
          <a:xfrm>
            <a:off x="4953000" y="4570413"/>
            <a:ext cx="5984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00CC"/>
                </a:solidFill>
                <a:cs typeface="Arial" pitchFamily="34" charset="0"/>
              </a:rPr>
              <a:t>PMA</a:t>
            </a:r>
          </a:p>
          <a:p>
            <a:pPr algn="l" eaLnBrk="0" hangingPunct="0"/>
            <a:r>
              <a:rPr lang="en-US" sz="1000">
                <a:solidFill>
                  <a:srgbClr val="0000CC"/>
                </a:solidFill>
                <a:cs typeface="Arial" pitchFamily="34" charset="0"/>
              </a:rPr>
              <a:t>PC  PS</a:t>
            </a:r>
          </a:p>
        </p:txBody>
      </p:sp>
      <p:sp>
        <p:nvSpPr>
          <p:cNvPr id="92202" name="Text Box 42"/>
          <p:cNvSpPr txBox="1">
            <a:spLocks noChangeArrowheads="1"/>
          </p:cNvSpPr>
          <p:nvPr/>
        </p:nvSpPr>
        <p:spPr bwMode="auto">
          <a:xfrm>
            <a:off x="5410200" y="4572000"/>
            <a:ext cx="6588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00CC"/>
                </a:solidFill>
                <a:latin typeface="Times New Roman" pitchFamily="18" charset="0"/>
                <a:cs typeface="Arial" pitchFamily="34" charset="0"/>
              </a:rPr>
              <a:t>Arcrylics</a:t>
            </a:r>
          </a:p>
          <a:p>
            <a:pPr algn="l" eaLnBrk="0" hangingPunct="0"/>
            <a:r>
              <a:rPr lang="en-US" sz="1000">
                <a:solidFill>
                  <a:srgbClr val="0000CC"/>
                </a:solidFill>
                <a:latin typeface="Times New Roman" pitchFamily="18" charset="0"/>
                <a:cs typeface="Arial" pitchFamily="34" charset="0"/>
              </a:rPr>
              <a:t>PP</a:t>
            </a:r>
          </a:p>
        </p:txBody>
      </p:sp>
      <p:sp>
        <p:nvSpPr>
          <p:cNvPr id="92203" name="Text Box 43"/>
          <p:cNvSpPr txBox="1">
            <a:spLocks noChangeArrowheads="1"/>
          </p:cNvSpPr>
          <p:nvPr/>
        </p:nvSpPr>
        <p:spPr bwMode="auto">
          <a:xfrm>
            <a:off x="5638800" y="4418013"/>
            <a:ext cx="69691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00CC"/>
                </a:solidFill>
                <a:cs typeface="Arial" pitchFamily="34" charset="0"/>
              </a:rPr>
              <a:t>Exposies</a:t>
            </a:r>
          </a:p>
        </p:txBody>
      </p:sp>
      <p:sp>
        <p:nvSpPr>
          <p:cNvPr id="92204" name="Text Box 44"/>
          <p:cNvSpPr txBox="1">
            <a:spLocks noChangeArrowheads="1"/>
          </p:cNvSpPr>
          <p:nvPr/>
        </p:nvSpPr>
        <p:spPr bwMode="auto">
          <a:xfrm>
            <a:off x="5867400" y="4267200"/>
            <a:ext cx="706438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00CC"/>
                </a:solidFill>
                <a:latin typeface="Times New Roman" pitchFamily="18" charset="0"/>
                <a:cs typeface="Arial" pitchFamily="34" charset="0"/>
              </a:rPr>
              <a:t>Polyesters</a:t>
            </a:r>
          </a:p>
        </p:txBody>
      </p:sp>
      <p:sp>
        <p:nvSpPr>
          <p:cNvPr id="92205" name="Text Box 45"/>
          <p:cNvSpPr txBox="1">
            <a:spLocks noChangeArrowheads="1"/>
          </p:cNvSpPr>
          <p:nvPr/>
        </p:nvSpPr>
        <p:spPr bwMode="auto">
          <a:xfrm>
            <a:off x="6096000" y="4037013"/>
            <a:ext cx="957263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00CC"/>
                </a:solidFill>
                <a:cs typeface="Arial" pitchFamily="34" charset="0"/>
              </a:rPr>
              <a:t>High Modulus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1000">
                <a:solidFill>
                  <a:srgbClr val="0000CC"/>
                </a:solidFill>
                <a:cs typeface="Arial" pitchFamily="34" charset="0"/>
              </a:rPr>
              <a:t>  Polymers</a:t>
            </a:r>
          </a:p>
        </p:txBody>
      </p:sp>
      <p:sp>
        <p:nvSpPr>
          <p:cNvPr id="92206" name="Text Box 46"/>
          <p:cNvSpPr txBox="1">
            <a:spLocks noChangeArrowheads="1"/>
          </p:cNvSpPr>
          <p:nvPr/>
        </p:nvSpPr>
        <p:spPr bwMode="auto">
          <a:xfrm>
            <a:off x="6400800" y="3732213"/>
            <a:ext cx="12382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00CC"/>
                </a:solidFill>
                <a:cs typeface="Arial" pitchFamily="34" charset="0"/>
              </a:rPr>
              <a:t>High Temperature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1000">
                <a:solidFill>
                  <a:srgbClr val="0000CC"/>
                </a:solidFill>
                <a:cs typeface="Arial" pitchFamily="34" charset="0"/>
              </a:rPr>
              <a:t>      Polymers</a:t>
            </a:r>
          </a:p>
        </p:txBody>
      </p:sp>
      <p:sp>
        <p:nvSpPr>
          <p:cNvPr id="92207" name="Text Box 47"/>
          <p:cNvSpPr txBox="1">
            <a:spLocks noChangeArrowheads="1"/>
          </p:cNvSpPr>
          <p:nvPr/>
        </p:nvSpPr>
        <p:spPr bwMode="auto">
          <a:xfrm>
            <a:off x="609600" y="3884613"/>
            <a:ext cx="51276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Stone</a:t>
            </a:r>
          </a:p>
        </p:txBody>
      </p:sp>
      <p:sp>
        <p:nvSpPr>
          <p:cNvPr id="92208" name="Text Box 48"/>
          <p:cNvSpPr txBox="1">
            <a:spLocks noChangeArrowheads="1"/>
          </p:cNvSpPr>
          <p:nvPr/>
        </p:nvSpPr>
        <p:spPr bwMode="auto">
          <a:xfrm>
            <a:off x="1066800" y="4113213"/>
            <a:ext cx="8985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Flint</a:t>
            </a:r>
          </a:p>
          <a:p>
            <a:pPr algn="l" eaLnBrk="0" hangingPunct="0"/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         Pottery</a:t>
            </a:r>
          </a:p>
        </p:txBody>
      </p:sp>
      <p:sp>
        <p:nvSpPr>
          <p:cNvPr id="92209" name="Text Box 49"/>
          <p:cNvSpPr txBox="1">
            <a:spLocks noChangeArrowheads="1"/>
          </p:cNvSpPr>
          <p:nvPr/>
        </p:nvSpPr>
        <p:spPr bwMode="auto">
          <a:xfrm>
            <a:off x="1828800" y="4418013"/>
            <a:ext cx="50800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Glass</a:t>
            </a:r>
          </a:p>
        </p:txBody>
      </p:sp>
      <p:sp>
        <p:nvSpPr>
          <p:cNvPr id="92210" name="Text Box 50"/>
          <p:cNvSpPr txBox="1">
            <a:spLocks noChangeArrowheads="1"/>
          </p:cNvSpPr>
          <p:nvPr/>
        </p:nvSpPr>
        <p:spPr bwMode="auto">
          <a:xfrm>
            <a:off x="2286000" y="4570413"/>
            <a:ext cx="62706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Cement</a:t>
            </a:r>
          </a:p>
        </p:txBody>
      </p:sp>
      <p:sp>
        <p:nvSpPr>
          <p:cNvPr id="92211" name="Text Box 51"/>
          <p:cNvSpPr txBox="1">
            <a:spLocks noChangeArrowheads="1"/>
          </p:cNvSpPr>
          <p:nvPr/>
        </p:nvSpPr>
        <p:spPr bwMode="auto">
          <a:xfrm>
            <a:off x="2819400" y="4722813"/>
            <a:ext cx="866775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Refractories</a:t>
            </a:r>
          </a:p>
        </p:txBody>
      </p:sp>
      <p:sp>
        <p:nvSpPr>
          <p:cNvPr id="92212" name="Text Box 52"/>
          <p:cNvSpPr txBox="1">
            <a:spLocks noChangeArrowheads="1"/>
          </p:cNvSpPr>
          <p:nvPr/>
        </p:nvSpPr>
        <p:spPr bwMode="auto">
          <a:xfrm>
            <a:off x="3581400" y="4875213"/>
            <a:ext cx="1131888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Portland Cement</a:t>
            </a:r>
          </a:p>
        </p:txBody>
      </p:sp>
      <p:sp>
        <p:nvSpPr>
          <p:cNvPr id="92213" name="Text Box 53"/>
          <p:cNvSpPr txBox="1">
            <a:spLocks noChangeArrowheads="1"/>
          </p:cNvSpPr>
          <p:nvPr/>
        </p:nvSpPr>
        <p:spPr bwMode="auto">
          <a:xfrm>
            <a:off x="4267200" y="5027613"/>
            <a:ext cx="5349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Fused</a:t>
            </a:r>
          </a:p>
          <a:p>
            <a:pPr algn="l" eaLnBrk="0" hangingPunct="0"/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Silica</a:t>
            </a:r>
          </a:p>
        </p:txBody>
      </p:sp>
      <p:sp>
        <p:nvSpPr>
          <p:cNvPr id="92214" name="Text Box 54"/>
          <p:cNvSpPr txBox="1">
            <a:spLocks noChangeArrowheads="1"/>
          </p:cNvSpPr>
          <p:nvPr/>
        </p:nvSpPr>
        <p:spPr bwMode="auto">
          <a:xfrm>
            <a:off x="4648200" y="5103813"/>
            <a:ext cx="733425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Cerments</a:t>
            </a:r>
          </a:p>
        </p:txBody>
      </p:sp>
      <p:sp>
        <p:nvSpPr>
          <p:cNvPr id="92215" name="Text Box 55"/>
          <p:cNvSpPr txBox="1">
            <a:spLocks noChangeArrowheads="1"/>
          </p:cNvSpPr>
          <p:nvPr/>
        </p:nvSpPr>
        <p:spPr bwMode="auto">
          <a:xfrm>
            <a:off x="5257800" y="5105400"/>
            <a:ext cx="6651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Pyro-</a:t>
            </a:r>
          </a:p>
          <a:p>
            <a:pPr algn="l" eaLnBrk="0" hangingPunct="0"/>
            <a:r>
              <a:rPr lang="en-US" sz="100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Ceramics</a:t>
            </a:r>
          </a:p>
        </p:txBody>
      </p:sp>
      <p:sp>
        <p:nvSpPr>
          <p:cNvPr id="92216" name="Text Box 56"/>
          <p:cNvSpPr txBox="1">
            <a:spLocks noChangeArrowheads="1"/>
          </p:cNvSpPr>
          <p:nvPr/>
        </p:nvSpPr>
        <p:spPr bwMode="auto">
          <a:xfrm>
            <a:off x="5715000" y="5027613"/>
            <a:ext cx="15430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Tough Engineering</a:t>
            </a:r>
          </a:p>
          <a:p>
            <a:pPr algn="l" eaLnBrk="0" hangingPunct="0"/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ceramics (Al</a:t>
            </a:r>
            <a:r>
              <a:rPr lang="en-US" sz="1000" baseline="-25000">
                <a:solidFill>
                  <a:srgbClr val="009900"/>
                </a:solidFill>
                <a:cs typeface="Arial" pitchFamily="34" charset="0"/>
              </a:rPr>
              <a:t>2</a:t>
            </a:r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O</a:t>
            </a:r>
            <a:r>
              <a:rPr lang="en-US" sz="1000" baseline="-25000">
                <a:solidFill>
                  <a:srgbClr val="009900"/>
                </a:solidFill>
                <a:cs typeface="Arial" pitchFamily="34" charset="0"/>
              </a:rPr>
              <a:t>3</a:t>
            </a:r>
            <a:r>
              <a:rPr lang="en-US" sz="1000">
                <a:solidFill>
                  <a:srgbClr val="009900"/>
                </a:solidFill>
                <a:cs typeface="Arial" pitchFamily="34" charset="0"/>
              </a:rPr>
              <a:t>,Si4,etc)</a:t>
            </a:r>
          </a:p>
        </p:txBody>
      </p:sp>
      <p:sp>
        <p:nvSpPr>
          <p:cNvPr id="92217" name="Text Box 57"/>
          <p:cNvSpPr txBox="1">
            <a:spLocks noChangeArrowheads="1"/>
          </p:cNvSpPr>
          <p:nvPr/>
        </p:nvSpPr>
        <p:spPr bwMode="auto">
          <a:xfrm>
            <a:off x="457200" y="1109663"/>
            <a:ext cx="7696200" cy="274637"/>
          </a:xfrm>
          <a:prstGeom prst="rect">
            <a:avLst/>
          </a:prstGeom>
          <a:solidFill>
            <a:srgbClr val="CCFFCC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200" b="1">
                <a:solidFill>
                  <a:srgbClr val="CC0099"/>
                </a:solidFill>
                <a:latin typeface="Times New Roman" pitchFamily="18" charset="0"/>
                <a:cs typeface="Arial" pitchFamily="34" charset="0"/>
              </a:rPr>
              <a:t>10 000  BC   5000 BC</a:t>
            </a:r>
            <a:r>
              <a:rPr lang="en-US" sz="1200" b="1">
                <a:solidFill>
                  <a:srgbClr val="990033"/>
                </a:solidFill>
                <a:latin typeface="Times New Roman" pitchFamily="18" charset="0"/>
                <a:cs typeface="Arial" pitchFamily="34" charset="0"/>
              </a:rPr>
              <a:t>     0      1000      1500        1800        1900      1940      1960     1980      1990     2000    2010     2020</a:t>
            </a:r>
          </a:p>
        </p:txBody>
      </p:sp>
      <p:sp>
        <p:nvSpPr>
          <p:cNvPr id="92218" name="Text Box 58"/>
          <p:cNvSpPr txBox="1">
            <a:spLocks noChangeArrowheads="1"/>
          </p:cNvSpPr>
          <p:nvPr/>
        </p:nvSpPr>
        <p:spPr bwMode="auto">
          <a:xfrm rot="-1606746">
            <a:off x="6929438" y="4249738"/>
            <a:ext cx="823912" cy="350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000">
                <a:solidFill>
                  <a:srgbClr val="FF0000"/>
                </a:solidFill>
                <a:cs typeface="Arial" pitchFamily="34" charset="0"/>
              </a:rPr>
              <a:t>Ceramic- </a:t>
            </a:r>
          </a:p>
          <a:p>
            <a:pPr algn="l" eaLnBrk="0" hangingPunct="0">
              <a:lnSpc>
                <a:spcPct val="70000"/>
              </a:lnSpc>
            </a:pPr>
            <a:r>
              <a:rPr lang="en-US" sz="1000">
                <a:solidFill>
                  <a:srgbClr val="FF0000"/>
                </a:solidFill>
                <a:cs typeface="Arial" pitchFamily="34" charset="0"/>
              </a:rPr>
              <a:t>composites</a:t>
            </a:r>
          </a:p>
        </p:txBody>
      </p:sp>
      <p:sp>
        <p:nvSpPr>
          <p:cNvPr id="92219" name="Text Box 59"/>
          <p:cNvSpPr txBox="1">
            <a:spLocks noChangeArrowheads="1"/>
          </p:cNvSpPr>
          <p:nvPr/>
        </p:nvSpPr>
        <p:spPr bwMode="auto">
          <a:xfrm>
            <a:off x="2286000" y="6051550"/>
            <a:ext cx="6096000" cy="611188"/>
          </a:xfrm>
          <a:prstGeom prst="rect">
            <a:avLst/>
          </a:prstGeom>
          <a:noFill/>
          <a:ln w="9525">
            <a:solidFill>
              <a:srgbClr val="0000FF"/>
            </a:solidFill>
            <a:prstDash val="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400">
                <a:cs typeface="Arial" pitchFamily="34" charset="0"/>
              </a:rPr>
              <a:t>The use of other competitive materials in replacement to metals and alloys </a:t>
            </a:r>
          </a:p>
          <a:p>
            <a:pPr algn="r">
              <a:lnSpc>
                <a:spcPct val="80000"/>
              </a:lnSpc>
            </a:pPr>
            <a:r>
              <a:rPr lang="en-US" sz="1400">
                <a:cs typeface="Arial" pitchFamily="34" charset="0"/>
              </a:rPr>
              <a:t>becomes prominent as technological development requires higher </a:t>
            </a:r>
          </a:p>
          <a:p>
            <a:pPr algn="r">
              <a:lnSpc>
                <a:spcPct val="80000"/>
              </a:lnSpc>
            </a:pPr>
            <a:r>
              <a:rPr lang="en-US" sz="1400">
                <a:cs typeface="Arial" pitchFamily="34" charset="0"/>
              </a:rPr>
              <a:t>performance of engineering materials </a:t>
            </a:r>
          </a:p>
        </p:txBody>
      </p:sp>
      <p:sp>
        <p:nvSpPr>
          <p:cNvPr id="92220" name="Text Box 60"/>
          <p:cNvSpPr txBox="1">
            <a:spLocks noChangeArrowheads="1"/>
          </p:cNvSpPr>
          <p:nvPr/>
        </p:nvSpPr>
        <p:spPr bwMode="auto">
          <a:xfrm>
            <a:off x="5676900" y="5786438"/>
            <a:ext cx="342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>
                <a:solidFill>
                  <a:srgbClr val="FF0000"/>
                </a:solidFill>
                <a:latin typeface="Times New Roman" pitchFamily="18" charset="0"/>
                <a:cs typeface="Arial" pitchFamily="34" charset="0"/>
                <a:sym typeface="Wingdings" pitchFamily="2" charset="2"/>
              </a:rPr>
              <a:t></a:t>
            </a:r>
            <a:endParaRPr lang="en-US" sz="1400">
              <a:solidFill>
                <a:srgbClr val="FF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92221" name="Line 61"/>
          <p:cNvSpPr>
            <a:spLocks noChangeShapeType="1"/>
          </p:cNvSpPr>
          <p:nvPr/>
        </p:nvSpPr>
        <p:spPr bwMode="auto">
          <a:xfrm flipH="1" flipV="1">
            <a:off x="5856288" y="1371600"/>
            <a:ext cx="0" cy="441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239</Words>
  <Application>Microsoft Office PowerPoint</Application>
  <PresentationFormat>On-screen Show (4:3)</PresentationFormat>
  <Paragraphs>88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Wingdings</vt:lpstr>
      <vt:lpstr>Calibri</vt:lpstr>
      <vt:lpstr>Office Theme</vt:lpstr>
      <vt:lpstr>  Engineering Materials 28 </vt:lpstr>
      <vt:lpstr>Modern Materials Needs</vt:lpstr>
      <vt:lpstr>Slide 3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22</cp:revision>
  <dcterms:created xsi:type="dcterms:W3CDTF">2008-09-15T15:36:12Z</dcterms:created>
  <dcterms:modified xsi:type="dcterms:W3CDTF">2019-01-12T15:58:39Z</dcterms:modified>
</cp:coreProperties>
</file>