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8" r:id="rId2"/>
    <p:sldId id="269" r:id="rId3"/>
    <p:sldId id="270" r:id="rId4"/>
    <p:sldId id="271"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r" defTabSz="914400" rtl="1" eaLnBrk="1" latinLnBrk="0" hangingPunct="1">
      <a:defRPr kern="1200">
        <a:solidFill>
          <a:schemeClr val="tx1"/>
        </a:solidFill>
        <a:latin typeface="Arial" pitchFamily="34" charset="0"/>
        <a:ea typeface="+mn-ea"/>
        <a:cs typeface="+mn-cs"/>
      </a:defRPr>
    </a:lvl6pPr>
    <a:lvl7pPr marL="2743200" algn="r" defTabSz="914400" rtl="1" eaLnBrk="1" latinLnBrk="0" hangingPunct="1">
      <a:defRPr kern="1200">
        <a:solidFill>
          <a:schemeClr val="tx1"/>
        </a:solidFill>
        <a:latin typeface="Arial" pitchFamily="34" charset="0"/>
        <a:ea typeface="+mn-ea"/>
        <a:cs typeface="+mn-cs"/>
      </a:defRPr>
    </a:lvl7pPr>
    <a:lvl8pPr marL="3200400" algn="r" defTabSz="914400" rtl="1" eaLnBrk="1" latinLnBrk="0" hangingPunct="1">
      <a:defRPr kern="1200">
        <a:solidFill>
          <a:schemeClr val="tx1"/>
        </a:solidFill>
        <a:latin typeface="Arial" pitchFamily="34" charset="0"/>
        <a:ea typeface="+mn-ea"/>
        <a:cs typeface="+mn-cs"/>
      </a:defRPr>
    </a:lvl8pPr>
    <a:lvl9pPr marL="3657600" algn="r" defTabSz="914400" rtl="1"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09B97EC4-700C-4372-90C4-57B8AE74B3CD}" type="slidenum">
              <a:rPr lang="en-US" altLang="en-US" smtClean="0"/>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90EF9DAF-CA2D-4AD8-ABB9-DCCF3D76FC6C}"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9872F7B1-E9BC-4B70-A41F-AE228B8ACA40}"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9FBF0B3-0A07-4F7A-9CF0-67739514A6A9}" type="slidenum">
              <a:rPr lang="en-US" altLang="en-US" smtClean="0"/>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979A3D49-B578-4904-894E-0D92E843110C}" type="slidenum">
              <a:rPr lang="en-US" altLang="en-US" smtClean="0"/>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96CF659B-9D38-482E-A6BE-F61CCE8F2D89}"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CD2CD14F-2D7B-4BEF-8103-881E4397F459}"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3F85916C-5AA7-4CA7-BB5B-0AAACF5783AE}" type="slidenum">
              <a:rPr lang="en-US" altLang="en-US" smtClean="0"/>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F2EAEB01-712C-4492-B4D6-4CD8EB8B1C96}"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7DDDB3E-3759-47FA-A008-45F669FFAC32}" type="slidenum">
              <a:rPr lang="en-US" altLang="en-US" smtClean="0"/>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44E5E677-84AB-47FB-AD04-A49C5D4F3FD3}" type="slidenum">
              <a:rPr lang="en-US" altLang="en-US" smtClean="0"/>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C37735B-D011-427A-8806-8CAAE28A7D3F}"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3429000"/>
            <a:ext cx="7848600" cy="26670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ormAutofit fontScale="90000"/>
          </a:bodyPr>
          <a:lstStyle/>
          <a:p>
            <a:pPr>
              <a:defRPr/>
            </a:pPr>
            <a:r>
              <a:rPr lang="en-US" sz="8000" dirty="0" smtClean="0"/>
              <a:t/>
            </a:r>
            <a:br>
              <a:rPr lang="en-US" sz="8000" dirty="0" smtClean="0"/>
            </a:br>
            <a:r>
              <a:rPr lang="ar-IQ" sz="8000" dirty="0" smtClean="0"/>
              <a:t> </a:t>
            </a:r>
            <a:r>
              <a:rPr lang="en-US" altLang="en-US" sz="8000" dirty="0"/>
              <a:t>Engineering </a:t>
            </a:r>
            <a:r>
              <a:rPr lang="en-US" altLang="en-US" sz="8000" dirty="0" smtClean="0"/>
              <a:t>Materials </a:t>
            </a:r>
            <a:r>
              <a:rPr lang="en-US" altLang="en-US" sz="8000" dirty="0" smtClean="0"/>
              <a:t>26</a:t>
            </a:r>
            <a:r>
              <a:rPr lang="en-US" sz="8000" dirty="0" smtClean="0"/>
              <a:t> </a:t>
            </a:r>
            <a:endParaRPr lang="en-US" sz="8000" dirty="0" smtClean="0"/>
          </a:p>
        </p:txBody>
      </p:sp>
      <p:sp>
        <p:nvSpPr>
          <p:cNvPr id="4" name="Subtitle 3"/>
          <p:cNvSpPr>
            <a:spLocks noGrp="1"/>
          </p:cNvSpPr>
          <p:nvPr>
            <p:ph type="subTitle" idx="1"/>
          </p:nvPr>
        </p:nvSpPr>
        <p:spPr>
          <a:xfrm>
            <a:off x="3505200" y="990600"/>
            <a:ext cx="5334000" cy="1752600"/>
          </a:xfrm>
        </p:spPr>
        <p:txBody>
          <a:bodyPr>
            <a:normAutofit fontScale="85000" lnSpcReduction="20000"/>
          </a:bodyPr>
          <a:lstStyle/>
          <a:p>
            <a:r>
              <a:rPr lang="ar-IQ" dirty="0" smtClean="0"/>
              <a:t>الجامعة المستنصرية</a:t>
            </a:r>
          </a:p>
          <a:p>
            <a:r>
              <a:rPr lang="ar-IQ" dirty="0" smtClean="0"/>
              <a:t>كلية الهندسة – قسم الهندسة الميكانيكية</a:t>
            </a:r>
          </a:p>
          <a:p>
            <a:r>
              <a:rPr lang="ar-IQ" smtClean="0"/>
              <a:t>مادة موا </a:t>
            </a:r>
            <a:r>
              <a:rPr lang="ar-IQ" dirty="0" smtClean="0"/>
              <a:t>هندسية</a:t>
            </a:r>
          </a:p>
          <a:p>
            <a:r>
              <a:rPr lang="ar-IQ" dirty="0" smtClean="0"/>
              <a:t>د. ناظم مجبل فالح</a:t>
            </a:r>
            <a:endParaRPr lang="ar-IQ" dirty="0"/>
          </a:p>
        </p:txBody>
      </p:sp>
      <p:pic>
        <p:nvPicPr>
          <p:cNvPr id="5" name="Picture 4" descr="gif.gif"/>
          <p:cNvPicPr>
            <a:picLocks noChangeAspect="1"/>
          </p:cNvPicPr>
          <p:nvPr/>
        </p:nvPicPr>
        <p:blipFill>
          <a:blip r:embed="rId2"/>
          <a:stretch>
            <a:fillRect/>
          </a:stretch>
        </p:blipFill>
        <p:spPr>
          <a:xfrm>
            <a:off x="1371600" y="838200"/>
            <a:ext cx="1905000" cy="18954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609600" y="533400"/>
            <a:ext cx="6705600" cy="533400"/>
          </a:xfrm>
        </p:spPr>
        <p:txBody>
          <a:bodyPr>
            <a:normAutofit fontScale="90000"/>
          </a:bodyPr>
          <a:lstStyle/>
          <a:p>
            <a:r>
              <a:rPr lang="en-US" sz="3000">
                <a:cs typeface="Times New Roman" pitchFamily="18" charset="0"/>
              </a:rPr>
              <a:t>Materials of the Future</a:t>
            </a:r>
          </a:p>
        </p:txBody>
      </p:sp>
      <p:sp>
        <p:nvSpPr>
          <p:cNvPr id="98307" name="Rectangle 3"/>
          <p:cNvSpPr>
            <a:spLocks noGrp="1" noChangeArrowheads="1"/>
          </p:cNvSpPr>
          <p:nvPr>
            <p:ph type="body" idx="1"/>
          </p:nvPr>
        </p:nvSpPr>
        <p:spPr>
          <a:xfrm>
            <a:off x="609600" y="1600200"/>
            <a:ext cx="7848600" cy="4572000"/>
          </a:xfrm>
        </p:spPr>
        <p:txBody>
          <a:bodyPr/>
          <a:lstStyle/>
          <a:p>
            <a:pPr marL="609600" indent="-609600">
              <a:lnSpc>
                <a:spcPct val="90000"/>
              </a:lnSpc>
              <a:buFont typeface="Wingdings" pitchFamily="2" charset="2"/>
              <a:buNone/>
            </a:pPr>
            <a:r>
              <a:rPr lang="en-US" sz="2400" b="1">
                <a:solidFill>
                  <a:srgbClr val="3333FF"/>
                </a:solidFill>
              </a:rPr>
              <a:t>A. SMART MATERIALS</a:t>
            </a:r>
          </a:p>
          <a:p>
            <a:pPr marL="609600" indent="-609600">
              <a:lnSpc>
                <a:spcPct val="90000"/>
              </a:lnSpc>
              <a:buFont typeface="Wingdings" pitchFamily="2" charset="2"/>
              <a:buNone/>
            </a:pPr>
            <a:endParaRPr lang="en-US" sz="2400" b="1">
              <a:solidFill>
                <a:srgbClr val="3333FF"/>
              </a:solidFill>
            </a:endParaRPr>
          </a:p>
          <a:p>
            <a:pPr marL="990600" lvl="1" indent="-533400">
              <a:lnSpc>
                <a:spcPct val="90000"/>
              </a:lnSpc>
              <a:buClr>
                <a:schemeClr val="tx1"/>
              </a:buClr>
              <a:buSzTx/>
              <a:buFont typeface="Wingdings" pitchFamily="2" charset="2"/>
              <a:buChar char="§"/>
            </a:pPr>
            <a:r>
              <a:rPr lang="en-US" sz="2000">
                <a:cs typeface="Times New Roman" pitchFamily="18" charset="0"/>
              </a:rPr>
              <a:t>A group of new and state of the art materials now being developed that will have a </a:t>
            </a:r>
            <a:r>
              <a:rPr lang="en-US" sz="2000">
                <a:solidFill>
                  <a:srgbClr val="3333FF"/>
                </a:solidFill>
                <a:cs typeface="Times New Roman" pitchFamily="18" charset="0"/>
              </a:rPr>
              <a:t>significant influence on many technologies</a:t>
            </a:r>
            <a:r>
              <a:rPr lang="en-US" sz="2000">
                <a:cs typeface="Times New Roman" pitchFamily="18" charset="0"/>
              </a:rPr>
              <a:t>.</a:t>
            </a:r>
          </a:p>
          <a:p>
            <a:pPr marL="990600" lvl="1" indent="-533400">
              <a:lnSpc>
                <a:spcPct val="0"/>
              </a:lnSpc>
              <a:buClr>
                <a:schemeClr val="tx1"/>
              </a:buClr>
              <a:buSzTx/>
              <a:buFont typeface="Wingdings" pitchFamily="2" charset="2"/>
              <a:buChar char="§"/>
            </a:pPr>
            <a:endParaRPr lang="en-US" sz="2000">
              <a:cs typeface="Times New Roman" pitchFamily="18" charset="0"/>
            </a:endParaRPr>
          </a:p>
          <a:p>
            <a:pPr marL="990600" lvl="1" indent="-533400">
              <a:lnSpc>
                <a:spcPct val="90000"/>
              </a:lnSpc>
              <a:buClr>
                <a:schemeClr val="tx1"/>
              </a:buClr>
              <a:buSzTx/>
              <a:buFont typeface="Wingdings" pitchFamily="2" charset="2"/>
              <a:buChar char="§"/>
            </a:pPr>
            <a:r>
              <a:rPr lang="en-US" sz="2000">
                <a:cs typeface="Times New Roman" pitchFamily="18" charset="0"/>
              </a:rPr>
              <a:t>Smart implies </a:t>
            </a:r>
            <a:r>
              <a:rPr lang="en-US" sz="2000">
                <a:solidFill>
                  <a:srgbClr val="3333FF"/>
                </a:solidFill>
                <a:cs typeface="Times New Roman" pitchFamily="18" charset="0"/>
              </a:rPr>
              <a:t>the ability to sense charges in environments</a:t>
            </a:r>
            <a:r>
              <a:rPr lang="en-US" sz="2000">
                <a:cs typeface="Times New Roman" pitchFamily="18" charset="0"/>
              </a:rPr>
              <a:t> and </a:t>
            </a:r>
            <a:r>
              <a:rPr lang="en-US" sz="2000">
                <a:solidFill>
                  <a:srgbClr val="3333FF"/>
                </a:solidFill>
                <a:cs typeface="Times New Roman" pitchFamily="18" charset="0"/>
              </a:rPr>
              <a:t>then respond to the changes in predetermined manners-traits</a:t>
            </a:r>
            <a:r>
              <a:rPr lang="en-US" sz="2000">
                <a:cs typeface="Times New Roman" pitchFamily="18" charset="0"/>
              </a:rPr>
              <a:t> that are also found in living organisms.</a:t>
            </a:r>
          </a:p>
          <a:p>
            <a:pPr marL="990600" lvl="1" indent="-533400">
              <a:lnSpc>
                <a:spcPct val="40000"/>
              </a:lnSpc>
              <a:buClr>
                <a:schemeClr val="tx1"/>
              </a:buClr>
              <a:buFontTx/>
              <a:buNone/>
            </a:pPr>
            <a:endParaRPr lang="en-US" sz="2000"/>
          </a:p>
          <a:p>
            <a:pPr marL="990600" lvl="1" indent="-533400">
              <a:lnSpc>
                <a:spcPct val="90000"/>
              </a:lnSpc>
              <a:buClr>
                <a:schemeClr val="tx1"/>
              </a:buClr>
              <a:buFontTx/>
              <a:buNone/>
            </a:pPr>
            <a:r>
              <a:rPr lang="en-US" sz="2000"/>
              <a:t>     Component of smart materials (or system):</a:t>
            </a:r>
          </a:p>
          <a:p>
            <a:pPr marL="1371600" lvl="2" indent="-457200">
              <a:lnSpc>
                <a:spcPct val="90000"/>
              </a:lnSpc>
              <a:buClr>
                <a:srgbClr val="CC0000"/>
              </a:buClr>
            </a:pPr>
            <a:r>
              <a:rPr lang="en-US" sz="2000"/>
              <a:t>Some type of sensor (detect an input signal)</a:t>
            </a:r>
          </a:p>
          <a:p>
            <a:pPr marL="1371600" lvl="2" indent="-457200">
              <a:lnSpc>
                <a:spcPct val="90000"/>
              </a:lnSpc>
              <a:buClr>
                <a:srgbClr val="CC0000"/>
              </a:buClr>
            </a:pPr>
            <a:r>
              <a:rPr lang="en-US" sz="2000"/>
              <a:t>An actuator (perform a responsive and adaptive function)</a:t>
            </a:r>
          </a:p>
          <a:p>
            <a:pPr marL="1371600" lvl="2" indent="-457200">
              <a:lnSpc>
                <a:spcPct val="30000"/>
              </a:lnSpc>
              <a:buFont typeface="Wingdings" pitchFamily="2" charset="2"/>
              <a:buNone/>
            </a:pPr>
            <a:endParaRPr lang="en-US" sz="2000"/>
          </a:p>
          <a:p>
            <a:pPr marL="990600" lvl="1" indent="-533400">
              <a:lnSpc>
                <a:spcPct val="90000"/>
              </a:lnSpc>
              <a:buFont typeface="Wingdings" pitchFamily="2" charset="2"/>
              <a:buNone/>
            </a:pPr>
            <a:r>
              <a:rPr lang="en-US" sz="1800"/>
              <a: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838200" y="457200"/>
            <a:ext cx="6705600" cy="609600"/>
          </a:xfrm>
        </p:spPr>
        <p:txBody>
          <a:bodyPr/>
          <a:lstStyle/>
          <a:p>
            <a:r>
              <a:rPr lang="en-US" sz="3000">
                <a:cs typeface="Times New Roman" pitchFamily="18" charset="0"/>
              </a:rPr>
              <a:t>Materials of the Future</a:t>
            </a:r>
          </a:p>
        </p:txBody>
      </p:sp>
      <p:sp>
        <p:nvSpPr>
          <p:cNvPr id="99331" name="Rectangle 3"/>
          <p:cNvSpPr>
            <a:spLocks noGrp="1" noChangeArrowheads="1"/>
          </p:cNvSpPr>
          <p:nvPr>
            <p:ph type="body" idx="1"/>
          </p:nvPr>
        </p:nvSpPr>
        <p:spPr>
          <a:xfrm>
            <a:off x="76200" y="1524000"/>
            <a:ext cx="8763000" cy="4724400"/>
          </a:xfrm>
        </p:spPr>
        <p:txBody>
          <a:bodyPr/>
          <a:lstStyle/>
          <a:p>
            <a:pPr marL="1371600" lvl="2" indent="-457200">
              <a:lnSpc>
                <a:spcPct val="30000"/>
              </a:lnSpc>
              <a:buFont typeface="Wingdings" pitchFamily="2" charset="2"/>
              <a:buNone/>
            </a:pPr>
            <a:endParaRPr lang="en-US" sz="2000"/>
          </a:p>
          <a:p>
            <a:pPr marL="990600" lvl="1" indent="-533400">
              <a:lnSpc>
                <a:spcPct val="90000"/>
              </a:lnSpc>
              <a:buFont typeface="Wingdings" pitchFamily="2" charset="2"/>
              <a:buNone/>
            </a:pPr>
            <a:r>
              <a:rPr lang="en-US" sz="2000"/>
              <a:t>     Four types of materials used for actuator:</a:t>
            </a:r>
          </a:p>
          <a:p>
            <a:pPr marL="1371600" lvl="2" indent="-457200">
              <a:lnSpc>
                <a:spcPct val="90000"/>
              </a:lnSpc>
              <a:buClr>
                <a:srgbClr val="CC0000"/>
              </a:buClr>
              <a:buSzTx/>
              <a:buFontTx/>
              <a:buAutoNum type="arabicPeriod"/>
            </a:pPr>
            <a:r>
              <a:rPr lang="en-US" sz="2000">
                <a:solidFill>
                  <a:srgbClr val="3333FF"/>
                </a:solidFill>
              </a:rPr>
              <a:t>Shape memory alloys</a:t>
            </a:r>
            <a:r>
              <a:rPr lang="en-US" sz="2000"/>
              <a:t>; metals, after having been deformed, revert back to their original shapes when temperature is changed.</a:t>
            </a:r>
          </a:p>
          <a:p>
            <a:pPr marL="1371600" lvl="2" indent="-457200">
              <a:lnSpc>
                <a:spcPct val="90000"/>
              </a:lnSpc>
              <a:buClr>
                <a:srgbClr val="CC0000"/>
              </a:buClr>
              <a:buSzTx/>
              <a:buFontTx/>
              <a:buAutoNum type="arabicPeriod"/>
            </a:pPr>
            <a:r>
              <a:rPr lang="en-US" sz="2000">
                <a:solidFill>
                  <a:srgbClr val="3333FF"/>
                </a:solidFill>
              </a:rPr>
              <a:t>Piezoelectric ceramics</a:t>
            </a:r>
            <a:r>
              <a:rPr lang="en-US" sz="2000"/>
              <a:t>; expand and contract in response to an applied electric fields (or voltage); conversely, they also generate an electric field when their dimension are altered.</a:t>
            </a:r>
          </a:p>
          <a:p>
            <a:pPr marL="1371600" lvl="2" indent="-457200">
              <a:lnSpc>
                <a:spcPct val="90000"/>
              </a:lnSpc>
              <a:buClr>
                <a:srgbClr val="CC0000"/>
              </a:buClr>
              <a:buSzTx/>
              <a:buFontTx/>
              <a:buAutoNum type="arabicPeriod"/>
            </a:pPr>
            <a:r>
              <a:rPr lang="en-US" sz="2000">
                <a:solidFill>
                  <a:srgbClr val="3333FF"/>
                </a:solidFill>
              </a:rPr>
              <a:t>Magnetostrictive</a:t>
            </a:r>
            <a:r>
              <a:rPr lang="en-US" sz="2000"/>
              <a:t>; like piezoelectric but in magnetic fields</a:t>
            </a:r>
          </a:p>
          <a:p>
            <a:pPr marL="1371600" lvl="2" indent="-457200">
              <a:lnSpc>
                <a:spcPct val="90000"/>
              </a:lnSpc>
              <a:buClr>
                <a:srgbClr val="CC0000"/>
              </a:buClr>
              <a:buSzTx/>
              <a:buFontTx/>
              <a:buAutoNum type="arabicPeriod"/>
            </a:pPr>
            <a:r>
              <a:rPr lang="en-US" sz="2000">
                <a:solidFill>
                  <a:srgbClr val="3333FF"/>
                </a:solidFill>
              </a:rPr>
              <a:t>Electro-rheological &amp; magneto-rheological fluids</a:t>
            </a:r>
            <a:r>
              <a:rPr lang="en-US" sz="2000"/>
              <a:t> are liquids that experience dramatic changes in viscosity upon the application of electric or magnetic fields.</a:t>
            </a:r>
          </a:p>
          <a:p>
            <a:pPr marL="990600" lvl="1" indent="-533400">
              <a:lnSpc>
                <a:spcPct val="10000"/>
              </a:lnSpc>
              <a:buFont typeface="Wingdings" pitchFamily="2" charset="2"/>
              <a:buNone/>
            </a:pPr>
            <a:r>
              <a:rPr lang="en-US" sz="2000"/>
              <a:t>	</a:t>
            </a:r>
          </a:p>
          <a:p>
            <a:pPr marL="990600" lvl="1" indent="-533400">
              <a:lnSpc>
                <a:spcPct val="90000"/>
              </a:lnSpc>
              <a:buFont typeface="Wingdings" pitchFamily="2" charset="2"/>
              <a:buNone/>
            </a:pPr>
            <a:r>
              <a:rPr lang="en-US" sz="2000"/>
              <a:t>       	</a:t>
            </a:r>
          </a:p>
          <a:p>
            <a:pPr marL="990600" lvl="1" indent="-533400">
              <a:lnSpc>
                <a:spcPct val="90000"/>
              </a:lnSpc>
              <a:buFont typeface="Wingdings" pitchFamily="2" charset="2"/>
              <a:buNone/>
            </a:pPr>
            <a:r>
              <a:rPr lang="en-US" sz="2000"/>
              <a:t>	Example of Smart materials: piezoelectric inserted to blade of helicopter to sensor noise </a:t>
            </a:r>
            <a:r>
              <a:rPr lang="en-US" sz="2000">
                <a:sym typeface="Wingdings" pitchFamily="2" charset="2"/>
              </a:rPr>
              <a:t> computer  feedback to generate noise-canceling antinoise.</a:t>
            </a:r>
            <a:endParaRPr lang="en-US" sz="200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533400" y="457200"/>
            <a:ext cx="7124700" cy="565150"/>
          </a:xfrm>
        </p:spPr>
        <p:txBody>
          <a:bodyPr/>
          <a:lstStyle/>
          <a:p>
            <a:r>
              <a:rPr lang="en-US" sz="3000">
                <a:cs typeface="Times New Roman" pitchFamily="18" charset="0"/>
              </a:rPr>
              <a:t>Materials of the Future</a:t>
            </a:r>
          </a:p>
        </p:txBody>
      </p:sp>
      <p:sp>
        <p:nvSpPr>
          <p:cNvPr id="100355" name="Rectangle 3"/>
          <p:cNvSpPr>
            <a:spLocks noGrp="1" noChangeArrowheads="1"/>
          </p:cNvSpPr>
          <p:nvPr>
            <p:ph type="body" idx="1"/>
          </p:nvPr>
        </p:nvSpPr>
        <p:spPr>
          <a:xfrm>
            <a:off x="533400" y="1524000"/>
            <a:ext cx="8458200" cy="5029200"/>
          </a:xfrm>
          <a:ln/>
        </p:spPr>
        <p:txBody>
          <a:bodyPr/>
          <a:lstStyle/>
          <a:p>
            <a:pPr marL="0" indent="0">
              <a:lnSpc>
                <a:spcPct val="80000"/>
              </a:lnSpc>
              <a:buFont typeface="Wingdings" pitchFamily="2" charset="2"/>
              <a:buNone/>
            </a:pPr>
            <a:r>
              <a:rPr lang="en-US" sz="2400" b="1">
                <a:solidFill>
                  <a:srgbClr val="3333FF"/>
                </a:solidFill>
              </a:rPr>
              <a:t>B. NANOTECHNOLOGY</a:t>
            </a:r>
          </a:p>
          <a:p>
            <a:pPr marL="0" indent="0">
              <a:lnSpc>
                <a:spcPct val="80000"/>
              </a:lnSpc>
              <a:buFont typeface="Wingdings" pitchFamily="2" charset="2"/>
              <a:buNone/>
            </a:pPr>
            <a:endParaRPr lang="en-US" sz="2400" b="1">
              <a:solidFill>
                <a:srgbClr val="3333FF"/>
              </a:solidFill>
            </a:endParaRPr>
          </a:p>
          <a:p>
            <a:pPr marL="114300" lvl="1" indent="3175">
              <a:lnSpc>
                <a:spcPct val="80000"/>
              </a:lnSpc>
              <a:buFont typeface="Wingdings" pitchFamily="2" charset="2"/>
              <a:buNone/>
            </a:pPr>
            <a:r>
              <a:rPr lang="en-US" sz="2000"/>
              <a:t>To understand the chemistry and physics of materials by studying large and complex structures to investigate the fundamental building blocks of these structures that are smaller and simpler.</a:t>
            </a:r>
            <a:r>
              <a:rPr lang="en-US" sz="2000">
                <a:solidFill>
                  <a:schemeClr val="accent2"/>
                </a:solidFill>
                <a:sym typeface="Wingdings" pitchFamily="2" charset="2"/>
              </a:rPr>
              <a:t> </a:t>
            </a:r>
            <a:r>
              <a:rPr lang="en-US" sz="2000">
                <a:solidFill>
                  <a:srgbClr val="3333FF"/>
                </a:solidFill>
                <a:sym typeface="Wingdings" pitchFamily="2" charset="2"/>
              </a:rPr>
              <a:t>“Top-down”</a:t>
            </a:r>
            <a:r>
              <a:rPr lang="en-US" sz="2000">
                <a:solidFill>
                  <a:schemeClr val="accent2"/>
                </a:solidFill>
                <a:sym typeface="Wingdings" pitchFamily="2" charset="2"/>
              </a:rPr>
              <a:t> </a:t>
            </a:r>
            <a:r>
              <a:rPr lang="en-US" sz="2000">
                <a:sym typeface="Wingdings" pitchFamily="2" charset="2"/>
              </a:rPr>
              <a:t>sciences </a:t>
            </a:r>
          </a:p>
          <a:p>
            <a:pPr marL="114300" lvl="1" indent="3175">
              <a:lnSpc>
                <a:spcPct val="70000"/>
              </a:lnSpc>
              <a:buFont typeface="Wingdings" pitchFamily="2" charset="2"/>
              <a:buNone/>
            </a:pPr>
            <a:endParaRPr lang="en-US" sz="2000"/>
          </a:p>
          <a:p>
            <a:pPr marL="114300" lvl="1" indent="3175">
              <a:lnSpc>
                <a:spcPct val="80000"/>
              </a:lnSpc>
              <a:buFont typeface="Wingdings" pitchFamily="2" charset="2"/>
              <a:buNone/>
            </a:pPr>
            <a:r>
              <a:rPr lang="en-US" sz="2000"/>
              <a:t>By SPM (scanning probe microscopes) permits to observe the individual atoms and molecules, and it has become possible to manipulate and move atoms and molecules to form new structures, thus, design new materials that are built from simple atomic level constituents (i.e. “materials by design”)</a:t>
            </a:r>
          </a:p>
          <a:p>
            <a:pPr marL="114300" lvl="1" indent="3175">
              <a:lnSpc>
                <a:spcPct val="50000"/>
              </a:lnSpc>
              <a:buFont typeface="Wingdings" pitchFamily="2" charset="2"/>
              <a:buNone/>
            </a:pPr>
            <a:endParaRPr lang="en-US" sz="2000">
              <a:sym typeface="Wingdings" pitchFamily="2" charset="2"/>
            </a:endParaRPr>
          </a:p>
          <a:p>
            <a:pPr marL="114300" lvl="1" indent="3175">
              <a:lnSpc>
                <a:spcPct val="80000"/>
              </a:lnSpc>
              <a:buFont typeface="Wingdings" pitchFamily="2" charset="2"/>
              <a:buNone/>
            </a:pPr>
            <a:r>
              <a:rPr lang="en-US" sz="2000">
                <a:sym typeface="Wingdings" pitchFamily="2" charset="2"/>
              </a:rPr>
              <a:t>It enables to carefully arrange atoms to develop mechanical, electrical, magnetic, and other properties. </a:t>
            </a:r>
            <a:r>
              <a:rPr lang="en-US" sz="2000">
                <a:solidFill>
                  <a:srgbClr val="3333FF"/>
                </a:solidFill>
                <a:sym typeface="Wingdings" pitchFamily="2" charset="2"/>
              </a:rPr>
              <a:t>“Bottom-up”</a:t>
            </a:r>
            <a:r>
              <a:rPr lang="en-US" sz="2000">
                <a:sym typeface="Wingdings" pitchFamily="2" charset="2"/>
              </a:rPr>
              <a:t> sciences called nanotechnology.</a:t>
            </a:r>
          </a:p>
          <a:p>
            <a:pPr marL="114300" lvl="1" indent="3175">
              <a:lnSpc>
                <a:spcPct val="40000"/>
              </a:lnSpc>
              <a:buFont typeface="Wingdings" pitchFamily="2" charset="2"/>
              <a:buNone/>
            </a:pPr>
            <a:endParaRPr lang="en-US" sz="2000">
              <a:sym typeface="Wingdings" pitchFamily="2" charset="2"/>
            </a:endParaRPr>
          </a:p>
          <a:p>
            <a:pPr marL="114300" lvl="1" indent="3175">
              <a:lnSpc>
                <a:spcPct val="70000"/>
              </a:lnSpc>
              <a:buFont typeface="Wingdings" pitchFamily="2" charset="2"/>
              <a:buNone/>
            </a:pPr>
            <a:r>
              <a:rPr lang="en-US" sz="2000">
                <a:sym typeface="Wingdings" pitchFamily="2" charset="2"/>
              </a:rPr>
              <a:t>		Nano = 10</a:t>
            </a:r>
            <a:r>
              <a:rPr lang="en-US" sz="2000" baseline="30000">
                <a:sym typeface="Wingdings" pitchFamily="2" charset="2"/>
              </a:rPr>
              <a:t>-9</a:t>
            </a:r>
            <a:r>
              <a:rPr lang="en-US" sz="2000">
                <a:sym typeface="Wingdings" pitchFamily="2" charset="2"/>
              </a:rPr>
              <a:t>, nanotechnology &lt; 100 nm </a:t>
            </a:r>
          </a:p>
          <a:p>
            <a:pPr marL="114300" lvl="1" indent="3175">
              <a:lnSpc>
                <a:spcPct val="70000"/>
              </a:lnSpc>
              <a:buFont typeface="Wingdings" pitchFamily="2" charset="2"/>
              <a:buNone/>
            </a:pPr>
            <a:r>
              <a:rPr lang="en-US" sz="2000">
                <a:sym typeface="Wingdings" pitchFamily="2" charset="2"/>
              </a:rPr>
              <a:t>		equivalent 500 atom diameters</a:t>
            </a:r>
            <a:endParaRPr lang="en-US" sz="20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TotalTime>
  <Words>319</Words>
  <Application>Microsoft Office PowerPoint</Application>
  <PresentationFormat>On-screen Show (4:3)</PresentationFormat>
  <Paragraphs>38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Wingdings</vt:lpstr>
      <vt:lpstr>Calibri</vt:lpstr>
      <vt:lpstr>Office Theme</vt:lpstr>
      <vt:lpstr>  Engineering Materials 26 </vt:lpstr>
      <vt:lpstr>Materials of the Future</vt:lpstr>
      <vt:lpstr>Materials of the Future</vt:lpstr>
      <vt:lpstr>Materials of the Future</vt:lpstr>
    </vt:vector>
  </TitlesOfParts>
  <Company>Clinton Central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Materials</dc:title>
  <dc:creator>Ryan O'Rourke</dc:creator>
  <cp:lastModifiedBy>wave</cp:lastModifiedBy>
  <cp:revision>18</cp:revision>
  <dcterms:created xsi:type="dcterms:W3CDTF">2008-09-15T15:36:12Z</dcterms:created>
  <dcterms:modified xsi:type="dcterms:W3CDTF">2019-01-12T15:53:38Z</dcterms:modified>
</cp:coreProperties>
</file>