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4038600" cy="4411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411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343DC54-71A7-4B63-9490-C0C95B6EC22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4290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/>
              <a:t>Engineering </a:t>
            </a:r>
            <a:r>
              <a:rPr lang="en-US" altLang="en-US" sz="8000" dirty="0" smtClean="0"/>
              <a:t>Materials </a:t>
            </a:r>
            <a:r>
              <a:rPr lang="en-US" altLang="en-US" sz="8000" dirty="0" smtClean="0"/>
              <a:t>23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533400" y="1371600"/>
            <a:ext cx="7620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0" hangingPunct="0"/>
            <a:r>
              <a:rPr lang="en-US" sz="2400" b="1">
                <a:solidFill>
                  <a:schemeClr val="tx2"/>
                </a:solidFill>
              </a:rPr>
              <a:t>	WHAT IS AN ADVANCED MATERIAL?</a:t>
            </a:r>
          </a:p>
          <a:p>
            <a:pPr marL="457200" indent="-457200" algn="l" eaLnBrk="0" hangingPunct="0"/>
            <a:r>
              <a:rPr lang="en-US" b="1"/>
              <a:t>	</a:t>
            </a:r>
          </a:p>
          <a:p>
            <a:pPr marL="457200" indent="-457200" algn="l" eaLnBrk="0" hangingPunct="0"/>
            <a:r>
              <a:rPr lang="en-US"/>
              <a:t>	</a:t>
            </a:r>
          </a:p>
          <a:p>
            <a:pPr marL="457200" indent="-457200" algn="l" eaLnBrk="0" hangingPunct="0"/>
            <a:r>
              <a:rPr lang="en-US"/>
              <a:t>	</a:t>
            </a:r>
            <a:r>
              <a:rPr lang="en-US" sz="2000"/>
              <a:t>There is always </a:t>
            </a:r>
            <a:r>
              <a:rPr lang="en-US" sz="2000">
                <a:solidFill>
                  <a:srgbClr val="CC0000"/>
                </a:solidFill>
              </a:rPr>
              <a:t>a real need for better materials and/or nanostructures</a:t>
            </a:r>
            <a:r>
              <a:rPr lang="en-US" sz="2000"/>
              <a:t> - the issue is </a:t>
            </a:r>
            <a:r>
              <a:rPr lang="en-US" sz="2000">
                <a:solidFill>
                  <a:srgbClr val="3333FF"/>
                </a:solidFill>
              </a:rPr>
              <a:t>how much better and at what cost</a:t>
            </a:r>
            <a:r>
              <a:rPr lang="en-US" sz="2000"/>
              <a:t>. An applied scientist, with a particular application in mind, will scour lists of known materials and/or nanostructures looking for one that meets his or her needs. If existing materials are unsuitable, the applied and basic scientist must work together to develop new materials and/or nanostructures. This synergism between </a:t>
            </a:r>
            <a:r>
              <a:rPr lang="en-US" sz="2000">
                <a:solidFill>
                  <a:srgbClr val="3333FF"/>
                </a:solidFill>
              </a:rPr>
              <a:t>what is available</a:t>
            </a:r>
            <a:r>
              <a:rPr lang="en-US" sz="2000"/>
              <a:t> and </a:t>
            </a:r>
            <a:r>
              <a:rPr lang="en-US" sz="2000">
                <a:solidFill>
                  <a:srgbClr val="3333FF"/>
                </a:solidFill>
              </a:rPr>
              <a:t>what needs to be developed</a:t>
            </a:r>
            <a:r>
              <a:rPr lang="en-US" sz="2000"/>
              <a:t> reflects the important and complementary roles of the basic and applied sciences in Materials Science. Neither one takes precedence over the other. Rather, they work hand-in-hand to fulfill our ever-growing need for new materials.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533400" y="1371600"/>
            <a:ext cx="7620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0" hangingPunct="0"/>
            <a:r>
              <a:rPr lang="en-US" sz="2400" b="1">
                <a:solidFill>
                  <a:schemeClr val="tx2"/>
                </a:solidFill>
              </a:rPr>
              <a:t>	WHAT IS AN ADVANCED MATERIAL?</a:t>
            </a:r>
          </a:p>
          <a:p>
            <a:pPr marL="457200" indent="-457200" algn="l" eaLnBrk="0" hangingPunct="0"/>
            <a:r>
              <a:rPr lang="en-US" b="1"/>
              <a:t>	</a:t>
            </a:r>
          </a:p>
          <a:p>
            <a:pPr marL="457200" indent="-457200" algn="l" eaLnBrk="0" hangingPunct="0"/>
            <a:r>
              <a:rPr lang="en-US"/>
              <a:t>	</a:t>
            </a:r>
          </a:p>
          <a:p>
            <a:pPr marL="457200" indent="-457200" algn="l" eaLnBrk="0" hangingPunct="0"/>
            <a:r>
              <a:rPr lang="en-US"/>
              <a:t>	</a:t>
            </a:r>
            <a:r>
              <a:rPr lang="en-US" sz="2000"/>
              <a:t>There is always </a:t>
            </a:r>
            <a:r>
              <a:rPr lang="en-US" sz="2000">
                <a:solidFill>
                  <a:srgbClr val="CC0000"/>
                </a:solidFill>
              </a:rPr>
              <a:t>a real need for better materials and/or nanostructures</a:t>
            </a:r>
            <a:r>
              <a:rPr lang="en-US" sz="2000"/>
              <a:t> - the issue is </a:t>
            </a:r>
            <a:r>
              <a:rPr lang="en-US" sz="2000">
                <a:solidFill>
                  <a:srgbClr val="3333FF"/>
                </a:solidFill>
              </a:rPr>
              <a:t>how much better and at what cost</a:t>
            </a:r>
            <a:r>
              <a:rPr lang="en-US" sz="2000"/>
              <a:t>. An applied scientist, with a particular application in mind, will scour lists of known materials and/or nanostructures looking for one that meets his or her needs. If existing materials are unsuitable, the applied and basic scientist must work together to develop new materials and/or nanostructures. This synergism between </a:t>
            </a:r>
            <a:r>
              <a:rPr lang="en-US" sz="2000">
                <a:solidFill>
                  <a:srgbClr val="3333FF"/>
                </a:solidFill>
              </a:rPr>
              <a:t>what is available</a:t>
            </a:r>
            <a:r>
              <a:rPr lang="en-US" sz="2000"/>
              <a:t> and </a:t>
            </a:r>
            <a:r>
              <a:rPr lang="en-US" sz="2000">
                <a:solidFill>
                  <a:srgbClr val="3333FF"/>
                </a:solidFill>
              </a:rPr>
              <a:t>what needs to be developed</a:t>
            </a:r>
            <a:r>
              <a:rPr lang="en-US" sz="2000"/>
              <a:t> reflects the important and complementary roles of the basic and applied sciences in Materials Science. Neither one takes precedence over the other. Rather, they work hand-in-hand to fulfill our ever-growing need for new materials.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6705600" cy="533400"/>
          </a:xfrm>
        </p:spPr>
        <p:txBody>
          <a:bodyPr/>
          <a:lstStyle/>
          <a:p>
            <a:r>
              <a:rPr lang="en-US" sz="3000">
                <a:cs typeface="Times New Roman" pitchFamily="18" charset="0"/>
              </a:rPr>
              <a:t>Materials of the Future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3333FF"/>
                </a:solidFill>
              </a:rPr>
              <a:t>A. SMART MATERIALS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400" b="1">
              <a:solidFill>
                <a:srgbClr val="3333FF"/>
              </a:solidFill>
            </a:endParaRP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cs typeface="Times New Roman" pitchFamily="18" charset="0"/>
              </a:rPr>
              <a:t>A group of new and state of the art materials now being developed that will have a </a:t>
            </a:r>
            <a:r>
              <a:rPr lang="en-US" sz="2000">
                <a:solidFill>
                  <a:srgbClr val="3333FF"/>
                </a:solidFill>
                <a:cs typeface="Times New Roman" pitchFamily="18" charset="0"/>
              </a:rPr>
              <a:t>significant influence on many technologies</a:t>
            </a:r>
            <a:r>
              <a:rPr lang="en-US" sz="2000">
                <a:cs typeface="Times New Roman" pitchFamily="18" charset="0"/>
              </a:rPr>
              <a:t>.</a:t>
            </a:r>
          </a:p>
          <a:p>
            <a:pPr marL="990600" lvl="1" indent="-533400">
              <a:lnSpc>
                <a:spcPct val="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endParaRPr lang="en-US" sz="2000">
              <a:cs typeface="Times New Roman" pitchFamily="18" charset="0"/>
            </a:endParaRP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cs typeface="Times New Roman" pitchFamily="18" charset="0"/>
              </a:rPr>
              <a:t>Smart implies </a:t>
            </a:r>
            <a:r>
              <a:rPr lang="en-US" sz="2000">
                <a:solidFill>
                  <a:srgbClr val="3333FF"/>
                </a:solidFill>
                <a:cs typeface="Times New Roman" pitchFamily="18" charset="0"/>
              </a:rPr>
              <a:t>the ability to sense charges in environments</a:t>
            </a:r>
            <a:r>
              <a:rPr lang="en-US" sz="2000">
                <a:cs typeface="Times New Roman" pitchFamily="18" charset="0"/>
              </a:rPr>
              <a:t> and </a:t>
            </a:r>
            <a:r>
              <a:rPr lang="en-US" sz="2000">
                <a:solidFill>
                  <a:srgbClr val="3333FF"/>
                </a:solidFill>
                <a:cs typeface="Times New Roman" pitchFamily="18" charset="0"/>
              </a:rPr>
              <a:t>then respond to the changes in predetermined manners-traits</a:t>
            </a:r>
            <a:r>
              <a:rPr lang="en-US" sz="2000">
                <a:cs typeface="Times New Roman" pitchFamily="18" charset="0"/>
              </a:rPr>
              <a:t> that are also found in living organisms.</a:t>
            </a:r>
          </a:p>
          <a:p>
            <a:pPr marL="990600" lvl="1" indent="-533400">
              <a:lnSpc>
                <a:spcPct val="40000"/>
              </a:lnSpc>
              <a:buClr>
                <a:schemeClr val="tx1"/>
              </a:buClr>
              <a:buFontTx/>
              <a:buNone/>
            </a:pPr>
            <a:endParaRPr lang="en-US" sz="2000"/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000"/>
              <a:t>     Component of smart materials (or system):</a:t>
            </a:r>
          </a:p>
          <a:p>
            <a:pPr marL="1371600" lvl="2" indent="-457200">
              <a:lnSpc>
                <a:spcPct val="90000"/>
              </a:lnSpc>
              <a:buClr>
                <a:srgbClr val="CC0000"/>
              </a:buClr>
            </a:pPr>
            <a:r>
              <a:rPr lang="en-US" sz="2000"/>
              <a:t>Some type of sensor (detect an input signal)</a:t>
            </a:r>
          </a:p>
          <a:p>
            <a:pPr marL="1371600" lvl="2" indent="-457200">
              <a:lnSpc>
                <a:spcPct val="90000"/>
              </a:lnSpc>
              <a:buClr>
                <a:srgbClr val="CC0000"/>
              </a:buClr>
            </a:pPr>
            <a:r>
              <a:rPr lang="en-US" sz="2000"/>
              <a:t>An actuator (perform a responsive and adaptive function)</a:t>
            </a:r>
          </a:p>
          <a:p>
            <a:pPr marL="1371600" lvl="2" indent="-457200">
              <a:lnSpc>
                <a:spcPct val="30000"/>
              </a:lnSpc>
              <a:buFont typeface="Wingdings" pitchFamily="2" charset="2"/>
              <a:buNone/>
            </a:pPr>
            <a:endParaRPr lang="en-US" sz="2000"/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103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Wingdings</vt:lpstr>
      <vt:lpstr>Calibri</vt:lpstr>
      <vt:lpstr>Office Theme</vt:lpstr>
      <vt:lpstr>  Engineering Materials 23 </vt:lpstr>
      <vt:lpstr>Slide 2</vt:lpstr>
      <vt:lpstr>Slide 3</vt:lpstr>
      <vt:lpstr>Materials of the Future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17</cp:revision>
  <dcterms:created xsi:type="dcterms:W3CDTF">2008-09-15T15:36:12Z</dcterms:created>
  <dcterms:modified xsi:type="dcterms:W3CDTF">2019-01-12T15:52:23Z</dcterms:modified>
</cp:coreProperties>
</file>