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52600"/>
            <a:ext cx="4038600" cy="4411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411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343DC54-71A7-4B63-9490-C0C95B6EC22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4290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/>
              <a:t>Engineering </a:t>
            </a:r>
            <a:r>
              <a:rPr lang="en-US" altLang="en-US" sz="8000" dirty="0" smtClean="0"/>
              <a:t>Materials </a:t>
            </a:r>
            <a:r>
              <a:rPr lang="en-US" altLang="en-US" sz="8000" dirty="0" smtClean="0"/>
              <a:t>23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381000" y="1447800"/>
            <a:ext cx="8534400" cy="323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0" hangingPunct="0"/>
            <a:r>
              <a:rPr lang="en-US" sz="2400" b="1"/>
              <a:t>	</a:t>
            </a:r>
            <a:r>
              <a:rPr lang="en-US" sz="2400" b="1">
                <a:solidFill>
                  <a:schemeClr val="tx2"/>
                </a:solidFill>
              </a:rPr>
              <a:t>WHAT IS AN ADVANCED MATERIAL?</a:t>
            </a:r>
          </a:p>
          <a:p>
            <a:pPr marL="457200" indent="-457200" algn="l" eaLnBrk="0" hangingPunct="0"/>
            <a:endParaRPr lang="en-US" sz="2400" b="1">
              <a:solidFill>
                <a:schemeClr val="tx2"/>
              </a:solidFill>
            </a:endParaRPr>
          </a:p>
          <a:p>
            <a:pPr marL="457200" indent="-457200" algn="l" eaLnBrk="0" hangingPunct="0"/>
            <a:r>
              <a:rPr lang="en-US" b="1"/>
              <a:t>	</a:t>
            </a:r>
            <a:r>
              <a:rPr lang="en-US" sz="2000"/>
              <a:t>There are many different definitions of advanced materials and they have become so commonly used that most tend to assume that </a:t>
            </a:r>
            <a:r>
              <a:rPr lang="en-US" sz="2000">
                <a:solidFill>
                  <a:srgbClr val="3333FF"/>
                </a:solidFill>
              </a:rPr>
              <a:t>advanced materials are just materials</a:t>
            </a:r>
            <a:r>
              <a:rPr lang="en-US" sz="2000"/>
              <a:t>. For a physical scientist considers that advanced materials could just as easily have been </a:t>
            </a:r>
            <a:r>
              <a:rPr lang="en-US" sz="2000">
                <a:solidFill>
                  <a:srgbClr val="3333FF"/>
                </a:solidFill>
              </a:rPr>
              <a:t>“Polymers”,</a:t>
            </a:r>
            <a:r>
              <a:rPr lang="en-US" sz="2000"/>
              <a:t> for these are some of the most versatile advanced materials in use today and often are confused as plastics by many people. </a:t>
            </a:r>
          </a:p>
          <a:p>
            <a:pPr marL="457200" indent="-457200" algn="l" eaLnBrk="0" hangingPunct="0"/>
            <a:r>
              <a:rPr lang="en-US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381000" y="1447800"/>
            <a:ext cx="76962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0" hangingPunct="0"/>
            <a:r>
              <a:rPr lang="en-US" sz="2400" b="1">
                <a:solidFill>
                  <a:schemeClr val="tx2"/>
                </a:solidFill>
              </a:rPr>
              <a:t>	WHAT IS AN ADVANCED MATERIAL?</a:t>
            </a:r>
          </a:p>
          <a:p>
            <a:pPr marL="457200" indent="-457200" algn="l" eaLnBrk="0" hangingPunct="0"/>
            <a:endParaRPr lang="en-US" sz="2400" b="1">
              <a:solidFill>
                <a:schemeClr val="tx2"/>
              </a:solidFill>
            </a:endParaRPr>
          </a:p>
          <a:p>
            <a:pPr marL="457200" indent="-457200" algn="l" eaLnBrk="0" hangingPunct="0"/>
            <a:r>
              <a:rPr lang="en-US" b="1"/>
              <a:t>	</a:t>
            </a:r>
            <a:r>
              <a:rPr lang="en-US" sz="2000"/>
              <a:t>Some scholars define advanced materials as those that </a:t>
            </a:r>
            <a:r>
              <a:rPr lang="en-US" sz="2000">
                <a:solidFill>
                  <a:srgbClr val="3333FF"/>
                </a:solidFill>
              </a:rPr>
              <a:t>involve knowledge (and creation of materials) at the molecular and/or atomic scale for the purpose of advancing technology and improving the human experience.</a:t>
            </a:r>
            <a:r>
              <a:rPr lang="en-US" sz="2000"/>
              <a:t> These might be materials such as </a:t>
            </a:r>
            <a:r>
              <a:rPr lang="en-US" sz="2000">
                <a:solidFill>
                  <a:srgbClr val="CC0000"/>
                </a:solidFill>
              </a:rPr>
              <a:t>tiny carbon nanotubes</a:t>
            </a:r>
            <a:r>
              <a:rPr lang="en-US" sz="2000"/>
              <a:t> that are being used in new types of X-ray tubes that are more efficient and safer than those now in use at airports and in doctor’s offices. These are also </a:t>
            </a:r>
            <a:r>
              <a:rPr lang="en-US" sz="2000">
                <a:solidFill>
                  <a:srgbClr val="CC0000"/>
                </a:solidFill>
              </a:rPr>
              <a:t>new coatings and methods of manufacturing of Teflon</a:t>
            </a:r>
            <a:r>
              <a:rPr lang="en-US" sz="2000"/>
              <a:t>, which is an example of a polymer material made with chemical processing methods that causes much less pollution and is </a:t>
            </a:r>
            <a:r>
              <a:rPr lang="en-US" sz="2000">
                <a:solidFill>
                  <a:srgbClr val="3333FF"/>
                </a:solidFill>
              </a:rPr>
              <a:t>“environmentally friendly”.</a:t>
            </a:r>
            <a:r>
              <a:rPr lang="en-US" sz="2000"/>
              <a:t> Other possibilities include materials used in </a:t>
            </a:r>
            <a:r>
              <a:rPr lang="en-US" sz="2000">
                <a:solidFill>
                  <a:srgbClr val="3333FF"/>
                </a:solidFill>
              </a:rPr>
              <a:t>new diagnostic methods</a:t>
            </a:r>
            <a:r>
              <a:rPr lang="en-US" sz="2000"/>
              <a:t> such as those for </a:t>
            </a:r>
            <a:r>
              <a:rPr lang="en-US" sz="2000">
                <a:solidFill>
                  <a:srgbClr val="3333FF"/>
                </a:solidFill>
              </a:rPr>
              <a:t>medical biopsies</a:t>
            </a:r>
            <a:r>
              <a:rPr lang="en-US" sz="200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457200" y="1520825"/>
            <a:ext cx="76200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eaLnBrk="0" hangingPunct="0"/>
            <a:r>
              <a:rPr lang="en-US" sz="2400" b="1">
                <a:solidFill>
                  <a:schemeClr val="tx2"/>
                </a:solidFill>
              </a:rPr>
              <a:t>	WHAT IS AN ADVANCED MATERIAL?</a:t>
            </a:r>
          </a:p>
          <a:p>
            <a:pPr marL="457200" indent="-457200" algn="l" eaLnBrk="0" hangingPunct="0"/>
            <a:r>
              <a:rPr lang="en-US" b="1"/>
              <a:t>	</a:t>
            </a:r>
          </a:p>
          <a:p>
            <a:pPr marL="457200" indent="-457200" algn="l" eaLnBrk="0" hangingPunct="0"/>
            <a:r>
              <a:rPr lang="en-US"/>
              <a:t>	</a:t>
            </a:r>
            <a:r>
              <a:rPr lang="en-US" sz="2000"/>
              <a:t>Advanced materials research involves </a:t>
            </a:r>
            <a:r>
              <a:rPr lang="en-US" sz="2000">
                <a:solidFill>
                  <a:srgbClr val="3333FF"/>
                </a:solidFill>
              </a:rPr>
              <a:t>discoveries of fundamental principles of Chemistry, Mathematics and Physics that can be applied to control the molecular-level properties of new materials</a:t>
            </a:r>
            <a:r>
              <a:rPr lang="en-US" sz="2000"/>
              <a:t>, and then </a:t>
            </a:r>
            <a:r>
              <a:rPr lang="en-US" sz="2000">
                <a:solidFill>
                  <a:srgbClr val="3333FF"/>
                </a:solidFill>
              </a:rPr>
              <a:t>fashioning materials and/or nanostructures for real-life applications</a:t>
            </a:r>
            <a:r>
              <a:rPr lang="en-US" sz="2000"/>
              <a:t>. It involves knowing the conditions under which a material will be used and identifying candidate materials for this purpose. </a:t>
            </a:r>
          </a:p>
          <a:p>
            <a:pPr marL="457200" indent="-457200" algn="l" eaLnBrk="0" hangingPunct="0"/>
            <a:endParaRPr lang="en-US" sz="2000"/>
          </a:p>
          <a:p>
            <a:pPr marL="457200" indent="-457200" algn="l" eaLnBrk="0" hangingPunct="0"/>
            <a:r>
              <a:rPr lang="en-US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16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Wingdings</vt:lpstr>
      <vt:lpstr>Calibri</vt:lpstr>
      <vt:lpstr>Office Theme</vt:lpstr>
      <vt:lpstr>  Engineering Materials 23 </vt:lpstr>
      <vt:lpstr>Slide 2</vt:lpstr>
      <vt:lpstr>Slide 3</vt:lpstr>
      <vt:lpstr>Slide 4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16</cp:revision>
  <dcterms:created xsi:type="dcterms:W3CDTF">2008-09-15T15:36:12Z</dcterms:created>
  <dcterms:modified xsi:type="dcterms:W3CDTF">2019-01-12T15:50:46Z</dcterms:modified>
</cp:coreProperties>
</file>