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752" r:id="rId2"/>
    <p:sldMasterId id="2147483764" r:id="rId3"/>
  </p:sldMasterIdLst>
  <p:notesMasterIdLst>
    <p:notesMasterId r:id="rId28"/>
  </p:notesMasterIdLst>
  <p:handoutMasterIdLst>
    <p:handoutMasterId r:id="rId29"/>
  </p:handoutMasterIdLst>
  <p:sldIdLst>
    <p:sldId id="329" r:id="rId4"/>
    <p:sldId id="330" r:id="rId5"/>
    <p:sldId id="331" r:id="rId6"/>
    <p:sldId id="332" r:id="rId7"/>
    <p:sldId id="333" r:id="rId8"/>
    <p:sldId id="334" r:id="rId9"/>
    <p:sldId id="335" r:id="rId10"/>
    <p:sldId id="343" r:id="rId11"/>
    <p:sldId id="357" r:id="rId12"/>
    <p:sldId id="358" r:id="rId13"/>
    <p:sldId id="359" r:id="rId14"/>
    <p:sldId id="360" r:id="rId15"/>
    <p:sldId id="356" r:id="rId16"/>
    <p:sldId id="341" r:id="rId17"/>
    <p:sldId id="342" r:id="rId18"/>
    <p:sldId id="363" r:id="rId19"/>
    <p:sldId id="364" r:id="rId20"/>
    <p:sldId id="365" r:id="rId21"/>
    <p:sldId id="366" r:id="rId22"/>
    <p:sldId id="367" r:id="rId23"/>
    <p:sldId id="368" r:id="rId24"/>
    <p:sldId id="369" r:id="rId25"/>
    <p:sldId id="370" r:id="rId26"/>
    <p:sldId id="371" r:id="rId27"/>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7491" autoAdjust="0"/>
  </p:normalViewPr>
  <p:slideViewPr>
    <p:cSldViewPr>
      <p:cViewPr varScale="1">
        <p:scale>
          <a:sx n="67" d="100"/>
          <a:sy n="67" d="100"/>
        </p:scale>
        <p:origin x="139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568" y="-102"/>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en-US" smtClean="0"/>
              <a:t>C++ Programming Language</a:t>
            </a:r>
            <a:endParaRPr lang="en-US"/>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371C606E-8C23-4C16-82B9-4471C7642551}" type="datetimeFigureOut">
              <a:rPr lang="en-US" smtClean="0"/>
              <a:pPr/>
              <a:t>11/22/2018</a:t>
            </a:fld>
            <a:endParaRPr lang="en-US"/>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DF7824E7-2C87-4289-8A98-7BA08BA36741}" type="slidenum">
              <a:rPr lang="en-US" smtClean="0"/>
              <a:pPr/>
              <a:t>‹#›</a:t>
            </a:fld>
            <a:endParaRPr lang="en-US"/>
          </a:p>
        </p:txBody>
      </p:sp>
    </p:spTree>
    <p:extLst>
      <p:ext uri="{BB962C8B-B14F-4D97-AF65-F5344CB8AC3E}">
        <p14:creationId xmlns:p14="http://schemas.microsoft.com/office/powerpoint/2010/main" val="4014014479"/>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defRPr>
            </a:lvl1pPr>
          </a:lstStyle>
          <a:p>
            <a:pPr>
              <a:defRPr/>
            </a:pPr>
            <a:r>
              <a:rPr lang="en-US" smtClean="0"/>
              <a:t>C++ Programming Language</a:t>
            </a: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defRPr>
            </a:lvl1pPr>
          </a:lstStyle>
          <a:p>
            <a:pPr>
              <a:defRPr/>
            </a:pPr>
            <a:fld id="{0118C455-DCBE-41F6-9A52-324D6BC54AEC}" type="datetimeFigureOut">
              <a:rPr lang="en-US"/>
              <a:pPr>
                <a:defRPr/>
              </a:pPr>
              <a:t>11/22/2018</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defRPr>
            </a:lvl1pPr>
          </a:lstStyle>
          <a:p>
            <a:pPr>
              <a:defRPr/>
            </a:pPr>
            <a:fld id="{B1F781F4-099F-4112-9B1E-8A4E4163911A}" type="slidenum">
              <a:rPr lang="en-US"/>
              <a:pPr>
                <a:defRPr/>
              </a:pPr>
              <a:t>‹#›</a:t>
            </a:fld>
            <a:endParaRPr lang="en-US"/>
          </a:p>
        </p:txBody>
      </p:sp>
    </p:spTree>
    <p:extLst>
      <p:ext uri="{BB962C8B-B14F-4D97-AF65-F5344CB8AC3E}">
        <p14:creationId xmlns:p14="http://schemas.microsoft.com/office/powerpoint/2010/main" val="2358451442"/>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9C09A152-4221-40F9-A3CE-FE965614D769}" type="slidenum">
              <a:rPr lang="en-GB" smtClean="0">
                <a:latin typeface="Arial" pitchFamily="34" charset="0"/>
              </a:rPr>
              <a:pPr/>
              <a:t>1</a:t>
            </a:fld>
            <a:endParaRPr lang="en-GB" smtClean="0">
              <a:latin typeface="Arial" pitchFamily="34"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
        <p:nvSpPr>
          <p:cNvPr id="5" name="Date Placeholder 4"/>
          <p:cNvSpPr>
            <a:spLocks noGrp="1"/>
          </p:cNvSpPr>
          <p:nvPr>
            <p:ph type="dt" idx="10"/>
          </p:nvPr>
        </p:nvSpPr>
        <p:spPr/>
        <p:txBody>
          <a:bodyPr/>
          <a:lstStyle/>
          <a:p>
            <a:pPr>
              <a:defRPr/>
            </a:pPr>
            <a:fld id="{0118C455-DCBE-41F6-9A52-324D6BC54AEC}" type="datetimeFigureOut">
              <a:rPr lang="en-US" smtClean="0"/>
              <a:pPr>
                <a:defRPr/>
              </a:pPr>
              <a:t>11/22/2018</a:t>
            </a:fld>
            <a:endParaRPr lang="en-US"/>
          </a:p>
        </p:txBody>
      </p:sp>
      <p:sp>
        <p:nvSpPr>
          <p:cNvPr id="6" name="Header Placeholder 5"/>
          <p:cNvSpPr>
            <a:spLocks noGrp="1"/>
          </p:cNvSpPr>
          <p:nvPr>
            <p:ph type="hdr" sz="quarter" idx="11"/>
          </p:nvPr>
        </p:nvSpPr>
        <p:spPr/>
        <p:txBody>
          <a:bodyPr/>
          <a:lstStyle/>
          <a:p>
            <a:pPr>
              <a:defRPr/>
            </a:pPr>
            <a:r>
              <a:rPr lang="en-US" smtClean="0"/>
              <a:t>C++ Programming Language</a:t>
            </a:r>
            <a:endParaRPr lang="en-US"/>
          </a:p>
        </p:txBody>
      </p:sp>
    </p:spTree>
    <p:extLst>
      <p:ext uri="{BB962C8B-B14F-4D97-AF65-F5344CB8AC3E}">
        <p14:creationId xmlns:p14="http://schemas.microsoft.com/office/powerpoint/2010/main" val="3803352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C++ Programming Language</a:t>
            </a:r>
            <a:endParaRPr lang="en-US"/>
          </a:p>
        </p:txBody>
      </p:sp>
      <p:sp>
        <p:nvSpPr>
          <p:cNvPr id="5" name="Date Placeholder 4"/>
          <p:cNvSpPr>
            <a:spLocks noGrp="1"/>
          </p:cNvSpPr>
          <p:nvPr>
            <p:ph type="dt" idx="11"/>
          </p:nvPr>
        </p:nvSpPr>
        <p:spPr/>
        <p:txBody>
          <a:bodyPr/>
          <a:lstStyle/>
          <a:p>
            <a:pPr>
              <a:defRPr/>
            </a:pPr>
            <a:fld id="{0118C455-DCBE-41F6-9A52-324D6BC54AEC}" type="datetimeFigureOut">
              <a:rPr lang="en-US" smtClean="0"/>
              <a:pPr>
                <a:defRPr/>
              </a:pPr>
              <a:t>11/22/2018</a:t>
            </a:fld>
            <a:endParaRPr lang="en-US"/>
          </a:p>
        </p:txBody>
      </p:sp>
      <p:sp>
        <p:nvSpPr>
          <p:cNvPr id="6" name="Slide Number Placeholder 5"/>
          <p:cNvSpPr>
            <a:spLocks noGrp="1"/>
          </p:cNvSpPr>
          <p:nvPr>
            <p:ph type="sldNum" sz="quarter" idx="12"/>
          </p:nvPr>
        </p:nvSpPr>
        <p:spPr/>
        <p:txBody>
          <a:bodyPr/>
          <a:lstStyle/>
          <a:p>
            <a:pPr>
              <a:defRPr/>
            </a:pPr>
            <a:fld id="{B1F781F4-099F-4112-9B1E-8A4E4163911A}" type="slidenum">
              <a:rPr lang="en-US" smtClean="0"/>
              <a:pPr>
                <a:defRPr/>
              </a:pPr>
              <a:t>2</a:t>
            </a:fld>
            <a:endParaRPr lang="en-US"/>
          </a:p>
        </p:txBody>
      </p:sp>
    </p:spTree>
    <p:extLst>
      <p:ext uri="{BB962C8B-B14F-4D97-AF65-F5344CB8AC3E}">
        <p14:creationId xmlns:p14="http://schemas.microsoft.com/office/powerpoint/2010/main" val="40744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C++ Programming Language</a:t>
            </a:r>
            <a:endParaRPr lang="en-US"/>
          </a:p>
        </p:txBody>
      </p:sp>
      <p:sp>
        <p:nvSpPr>
          <p:cNvPr id="5" name="Date Placeholder 4"/>
          <p:cNvSpPr>
            <a:spLocks noGrp="1"/>
          </p:cNvSpPr>
          <p:nvPr>
            <p:ph type="dt" idx="11"/>
          </p:nvPr>
        </p:nvSpPr>
        <p:spPr/>
        <p:txBody>
          <a:bodyPr/>
          <a:lstStyle/>
          <a:p>
            <a:pPr>
              <a:defRPr/>
            </a:pPr>
            <a:fld id="{D7812A73-1011-49F4-BB59-F9A0777F1B36}" type="datetime1">
              <a:rPr lang="en-US" smtClean="0"/>
              <a:pPr>
                <a:defRPr/>
              </a:pPr>
              <a:t>11/22/2018</a:t>
            </a:fld>
            <a:endParaRPr lang="en-US"/>
          </a:p>
        </p:txBody>
      </p:sp>
      <p:sp>
        <p:nvSpPr>
          <p:cNvPr id="6" name="Slide Number Placeholder 5"/>
          <p:cNvSpPr>
            <a:spLocks noGrp="1"/>
          </p:cNvSpPr>
          <p:nvPr>
            <p:ph type="sldNum" sz="quarter" idx="12"/>
          </p:nvPr>
        </p:nvSpPr>
        <p:spPr/>
        <p:txBody>
          <a:bodyPr/>
          <a:lstStyle/>
          <a:p>
            <a:pPr>
              <a:defRPr/>
            </a:pPr>
            <a:fld id="{B1F781F4-099F-4112-9B1E-8A4E4163911A}" type="slidenum">
              <a:rPr lang="en-US" smtClean="0"/>
              <a:pPr>
                <a:defRPr/>
              </a:pPr>
              <a:t>3</a:t>
            </a:fld>
            <a:endParaRPr lang="en-US"/>
          </a:p>
        </p:txBody>
      </p:sp>
    </p:spTree>
    <p:extLst>
      <p:ext uri="{BB962C8B-B14F-4D97-AF65-F5344CB8AC3E}">
        <p14:creationId xmlns:p14="http://schemas.microsoft.com/office/powerpoint/2010/main" val="4073671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300" dirty="0"/>
          </a:p>
        </p:txBody>
      </p:sp>
      <p:sp>
        <p:nvSpPr>
          <p:cNvPr id="4" name="Slide Number Placeholder 3"/>
          <p:cNvSpPr>
            <a:spLocks noGrp="1"/>
          </p:cNvSpPr>
          <p:nvPr>
            <p:ph type="sldNum" sz="quarter" idx="10"/>
          </p:nvPr>
        </p:nvSpPr>
        <p:spPr/>
        <p:txBody>
          <a:bodyPr/>
          <a:lstStyle/>
          <a:p>
            <a:pPr>
              <a:defRPr/>
            </a:pPr>
            <a:fld id="{B1F781F4-099F-4112-9B1E-8A4E4163911A}" type="slidenum">
              <a:rPr lang="en-US" smtClean="0"/>
              <a:pPr>
                <a:defRPr/>
              </a:pPr>
              <a:t>4</a:t>
            </a:fld>
            <a:endParaRPr lang="en-US"/>
          </a:p>
        </p:txBody>
      </p:sp>
      <p:sp>
        <p:nvSpPr>
          <p:cNvPr id="5" name="Date Placeholder 4"/>
          <p:cNvSpPr>
            <a:spLocks noGrp="1"/>
          </p:cNvSpPr>
          <p:nvPr>
            <p:ph type="dt" idx="11"/>
          </p:nvPr>
        </p:nvSpPr>
        <p:spPr/>
        <p:txBody>
          <a:bodyPr/>
          <a:lstStyle/>
          <a:p>
            <a:pPr>
              <a:defRPr/>
            </a:pPr>
            <a:fld id="{0118C455-DCBE-41F6-9A52-324D6BC54AEC}" type="datetimeFigureOut">
              <a:rPr lang="en-US" smtClean="0"/>
              <a:pPr>
                <a:defRPr/>
              </a:pPr>
              <a:t>11/22/2018</a:t>
            </a:fld>
            <a:endParaRPr lang="en-US"/>
          </a:p>
        </p:txBody>
      </p:sp>
      <p:sp>
        <p:nvSpPr>
          <p:cNvPr id="6" name="Header Placeholder 5"/>
          <p:cNvSpPr>
            <a:spLocks noGrp="1"/>
          </p:cNvSpPr>
          <p:nvPr>
            <p:ph type="hdr" sz="quarter" idx="12"/>
          </p:nvPr>
        </p:nvSpPr>
        <p:spPr/>
        <p:txBody>
          <a:bodyPr/>
          <a:lstStyle/>
          <a:p>
            <a:pPr>
              <a:defRPr/>
            </a:pPr>
            <a:r>
              <a:rPr lang="en-US" smtClean="0"/>
              <a:t>C++ Programming Language</a:t>
            </a:r>
            <a:endParaRPr lang="en-US"/>
          </a:p>
        </p:txBody>
      </p:sp>
    </p:spTree>
    <p:extLst>
      <p:ext uri="{BB962C8B-B14F-4D97-AF65-F5344CB8AC3E}">
        <p14:creationId xmlns:p14="http://schemas.microsoft.com/office/powerpoint/2010/main" val="925679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0" lvl="1">
              <a:defRPr/>
            </a:pPr>
            <a:endParaRPr lang="en-NZ" dirty="0"/>
          </a:p>
        </p:txBody>
      </p:sp>
      <p:sp>
        <p:nvSpPr>
          <p:cNvPr id="18436" name="Slide Number Placeholder 3"/>
          <p:cNvSpPr>
            <a:spLocks noGrp="1"/>
          </p:cNvSpPr>
          <p:nvPr>
            <p:ph type="sldNum" sz="quarter" idx="5"/>
          </p:nvPr>
        </p:nvSpPr>
        <p:spPr>
          <a:noFill/>
        </p:spPr>
        <p:txBody>
          <a:bodyPr/>
          <a:lstStyle/>
          <a:p>
            <a:fld id="{2190465D-4073-4EAE-A131-684CFC337C52}" type="slidenum">
              <a:rPr lang="en-GB" smtClean="0">
                <a:latin typeface="Arial" pitchFamily="34" charset="0"/>
              </a:rPr>
              <a:pPr/>
              <a:t>6</a:t>
            </a:fld>
            <a:endParaRPr lang="en-GB" smtClean="0">
              <a:latin typeface="Arial" pitchFamily="34" charset="0"/>
            </a:endParaRPr>
          </a:p>
        </p:txBody>
      </p:sp>
      <p:sp>
        <p:nvSpPr>
          <p:cNvPr id="5" name="Date Placeholder 4"/>
          <p:cNvSpPr>
            <a:spLocks noGrp="1"/>
          </p:cNvSpPr>
          <p:nvPr>
            <p:ph type="dt" idx="10"/>
          </p:nvPr>
        </p:nvSpPr>
        <p:spPr/>
        <p:txBody>
          <a:bodyPr/>
          <a:lstStyle/>
          <a:p>
            <a:pPr>
              <a:defRPr/>
            </a:pPr>
            <a:fld id="{0118C455-DCBE-41F6-9A52-324D6BC54AEC}" type="datetimeFigureOut">
              <a:rPr lang="en-US" smtClean="0"/>
              <a:pPr>
                <a:defRPr/>
              </a:pPr>
              <a:t>11/22/2018</a:t>
            </a:fld>
            <a:endParaRPr lang="en-US"/>
          </a:p>
        </p:txBody>
      </p:sp>
      <p:sp>
        <p:nvSpPr>
          <p:cNvPr id="6" name="Header Placeholder 5"/>
          <p:cNvSpPr>
            <a:spLocks noGrp="1"/>
          </p:cNvSpPr>
          <p:nvPr>
            <p:ph type="hdr" sz="quarter" idx="11"/>
          </p:nvPr>
        </p:nvSpPr>
        <p:spPr/>
        <p:txBody>
          <a:bodyPr/>
          <a:lstStyle/>
          <a:p>
            <a:pPr>
              <a:defRPr/>
            </a:pPr>
            <a:r>
              <a:rPr lang="en-US" smtClean="0"/>
              <a:t>C++ Programming Language</a:t>
            </a:r>
            <a:endParaRPr lang="en-US"/>
          </a:p>
        </p:txBody>
      </p:sp>
    </p:spTree>
    <p:extLst>
      <p:ext uri="{BB962C8B-B14F-4D97-AF65-F5344CB8AC3E}">
        <p14:creationId xmlns:p14="http://schemas.microsoft.com/office/powerpoint/2010/main" val="1529701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1F781F4-099F-4112-9B1E-8A4E4163911A}" type="slidenum">
              <a:rPr lang="en-US" smtClean="0"/>
              <a:pPr>
                <a:defRPr/>
              </a:pPr>
              <a:t>7</a:t>
            </a:fld>
            <a:endParaRPr lang="en-US"/>
          </a:p>
        </p:txBody>
      </p:sp>
      <p:sp>
        <p:nvSpPr>
          <p:cNvPr id="5" name="Date Placeholder 4"/>
          <p:cNvSpPr>
            <a:spLocks noGrp="1"/>
          </p:cNvSpPr>
          <p:nvPr>
            <p:ph type="dt" idx="11"/>
          </p:nvPr>
        </p:nvSpPr>
        <p:spPr/>
        <p:txBody>
          <a:bodyPr/>
          <a:lstStyle/>
          <a:p>
            <a:pPr>
              <a:defRPr/>
            </a:pPr>
            <a:fld id="{0118C455-DCBE-41F6-9A52-324D6BC54AEC}" type="datetimeFigureOut">
              <a:rPr lang="en-US" smtClean="0"/>
              <a:pPr>
                <a:defRPr/>
              </a:pPr>
              <a:t>11/22/2018</a:t>
            </a:fld>
            <a:endParaRPr lang="en-US"/>
          </a:p>
        </p:txBody>
      </p:sp>
      <p:sp>
        <p:nvSpPr>
          <p:cNvPr id="6" name="Header Placeholder 5"/>
          <p:cNvSpPr>
            <a:spLocks noGrp="1"/>
          </p:cNvSpPr>
          <p:nvPr>
            <p:ph type="hdr" sz="quarter" idx="12"/>
          </p:nvPr>
        </p:nvSpPr>
        <p:spPr/>
        <p:txBody>
          <a:bodyPr/>
          <a:lstStyle/>
          <a:p>
            <a:pPr>
              <a:defRPr/>
            </a:pPr>
            <a:r>
              <a:rPr lang="en-US" smtClean="0"/>
              <a:t>C++ Programming Language</a:t>
            </a:r>
            <a:endParaRPr lang="en-US"/>
          </a:p>
        </p:txBody>
      </p:sp>
    </p:spTree>
    <p:extLst>
      <p:ext uri="{BB962C8B-B14F-4D97-AF65-F5344CB8AC3E}">
        <p14:creationId xmlns:p14="http://schemas.microsoft.com/office/powerpoint/2010/main" val="3743739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115A557-92E8-4628-8322-80F2B9E6CD83}"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CAF246AB-72DE-4829-A3EE-183283F17E51}"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BFDADDC-F7D3-4F18-A32B-0A14710324E3}"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312BAF33-582B-4B0D-B27A-32E91EEEB040}"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B0A24DD-F43D-4B15-B13F-7B3500BB3E7E}"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BA835F4E-BD93-49E1-84D0-363BA31979D7}"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F951E73-F6FC-49B2-8D9F-4D41580807BE}"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CAF246AB-72DE-4829-A3EE-183283F17E51}"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4F5DD0A-2D06-4218-8066-49ADBFDED119}"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59217303-0E5B-4E24-BCA3-62F5881C102C}"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D64A6C5-69CA-44B5-A9EA-4F7C714C5027}"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BDF17966-739A-4E4E-BEF8-5E9D65CAA6DD}"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66BD725-7497-4C54-B108-AD8CBF6B38CD}" type="datetime2">
              <a:rPr lang="en-US" smtClean="0"/>
              <a:pPr>
                <a:defRPr/>
              </a:pPr>
              <a:t>Thursday, November 22, 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7" name="Slide Number Placeholder 5"/>
          <p:cNvSpPr>
            <a:spLocks noGrp="1"/>
          </p:cNvSpPr>
          <p:nvPr>
            <p:ph type="sldNum" sz="quarter" idx="12"/>
          </p:nvPr>
        </p:nvSpPr>
        <p:spPr/>
        <p:txBody>
          <a:bodyPr/>
          <a:lstStyle>
            <a:lvl1pPr>
              <a:defRPr/>
            </a:lvl1pPr>
          </a:lstStyle>
          <a:p>
            <a:pPr>
              <a:defRPr/>
            </a:pPr>
            <a:fld id="{69B75778-597E-43D2-A71E-341C60964EE0}"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9F5A82B-156B-4ACA-9454-C01F43F1C9C4}" type="datetime2">
              <a:rPr lang="en-US" smtClean="0"/>
              <a:pPr>
                <a:defRPr/>
              </a:pPr>
              <a:t>Thursday, November 22, 2018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9" name="Slide Number Placeholder 5"/>
          <p:cNvSpPr>
            <a:spLocks noGrp="1"/>
          </p:cNvSpPr>
          <p:nvPr>
            <p:ph type="sldNum" sz="quarter" idx="12"/>
          </p:nvPr>
        </p:nvSpPr>
        <p:spPr/>
        <p:txBody>
          <a:bodyPr/>
          <a:lstStyle>
            <a:lvl1pPr>
              <a:defRPr/>
            </a:lvl1pPr>
          </a:lstStyle>
          <a:p>
            <a:pPr>
              <a:defRPr/>
            </a:pPr>
            <a:fld id="{F8D71189-8D0B-455A-87B2-3A89DCBF685D}"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95113C3-2969-4DCA-9F5E-DEDFAEA48622}" type="datetime2">
              <a:rPr lang="en-US" smtClean="0"/>
              <a:pPr>
                <a:defRPr/>
              </a:pPr>
              <a:t>Thursday, November 22, 2018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5" name="Slide Number Placeholder 5"/>
          <p:cNvSpPr>
            <a:spLocks noGrp="1"/>
          </p:cNvSpPr>
          <p:nvPr>
            <p:ph type="sldNum" sz="quarter" idx="12"/>
          </p:nvPr>
        </p:nvSpPr>
        <p:spPr/>
        <p:txBody>
          <a:bodyPr/>
          <a:lstStyle>
            <a:lvl1pPr>
              <a:defRPr/>
            </a:lvl1pPr>
          </a:lstStyle>
          <a:p>
            <a:pPr>
              <a:defRPr/>
            </a:pPr>
            <a:fld id="{6F5D2254-A369-4EE7-927D-AE713623071A}"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697AB8F-79F4-46CE-9993-C58A8CC55302}" type="datetime2">
              <a:rPr lang="en-US" smtClean="0"/>
              <a:pPr>
                <a:defRPr/>
              </a:pPr>
              <a:t>Thursday, November 22, 2018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4" name="Slide Number Placeholder 5"/>
          <p:cNvSpPr>
            <a:spLocks noGrp="1"/>
          </p:cNvSpPr>
          <p:nvPr>
            <p:ph type="sldNum" sz="quarter" idx="12"/>
          </p:nvPr>
        </p:nvSpPr>
        <p:spPr/>
        <p:txBody>
          <a:bodyPr/>
          <a:lstStyle>
            <a:lvl1pPr>
              <a:defRPr/>
            </a:lvl1pPr>
          </a:lstStyle>
          <a:p>
            <a:pPr>
              <a:defRPr/>
            </a:pPr>
            <a:fld id="{2269E04E-7B9E-40CB-AECA-9BEEF7D4B165}"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E6CE902-26DB-4081-A456-ACAD11522B1B}" type="datetime2">
              <a:rPr lang="en-US" smtClean="0"/>
              <a:pPr>
                <a:defRPr/>
              </a:pPr>
              <a:t>Thursday, November 22, 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7" name="Slide Number Placeholder 5"/>
          <p:cNvSpPr>
            <a:spLocks noGrp="1"/>
          </p:cNvSpPr>
          <p:nvPr>
            <p:ph type="sldNum" sz="quarter" idx="12"/>
          </p:nvPr>
        </p:nvSpPr>
        <p:spPr/>
        <p:txBody>
          <a:bodyPr/>
          <a:lstStyle>
            <a:lvl1pPr>
              <a:defRPr/>
            </a:lvl1pPr>
          </a:lstStyle>
          <a:p>
            <a:pPr>
              <a:defRPr/>
            </a:pPr>
            <a:fld id="{EA175EC1-C65E-447A-8CAE-CC74F7243464}"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536E6BA-25F0-4658-9162-22125C682E37}"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59217303-0E5B-4E24-BCA3-62F5881C102C}"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98E664A-C37F-4B4D-A42F-C5E8BCA4F143}" type="datetime2">
              <a:rPr lang="en-US" smtClean="0"/>
              <a:pPr>
                <a:defRPr/>
              </a:pPr>
              <a:t>Thursday, November 22, 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7" name="Slide Number Placeholder 5"/>
          <p:cNvSpPr>
            <a:spLocks noGrp="1"/>
          </p:cNvSpPr>
          <p:nvPr>
            <p:ph type="sldNum" sz="quarter" idx="12"/>
          </p:nvPr>
        </p:nvSpPr>
        <p:spPr/>
        <p:txBody>
          <a:bodyPr/>
          <a:lstStyle>
            <a:lvl1pPr>
              <a:defRPr/>
            </a:lvl1pPr>
          </a:lstStyle>
          <a:p>
            <a:pPr>
              <a:defRPr/>
            </a:pPr>
            <a:fld id="{94A6BC3C-EF4C-4932-8208-7FBB5701A0AF}"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6ADED74-FF34-4595-9322-5C8599C0F59C}"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312BAF33-582B-4B0D-B27A-32E91EEEB040}"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D01862-2BB7-4F2F-9582-902206D61C71}"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BA835F4E-BD93-49E1-84D0-363BA31979D7}" type="slidenum">
              <a:rPr lang="en-US" smtClean="0"/>
              <a:pPr>
                <a:defRPr/>
              </a:pPr>
              <a:t>‹#›</a:t>
            </a:fld>
            <a:endParaRPr lang="en-US"/>
          </a:p>
        </p:txBody>
      </p:sp>
    </p:spTree>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86B88EEC-DB1E-4A85-9EE8-73E7614D277E}" type="datetime2">
              <a:rPr lang="en-US" smtClean="0"/>
              <a:pPr>
                <a:defRPr/>
              </a:pPr>
              <a:t>Thursday, November 22, 2018</a:t>
            </a:fld>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dirty="0"/>
          </a:p>
        </p:txBody>
      </p:sp>
      <p:sp>
        <p:nvSpPr>
          <p:cNvPr id="6" name="Slide Number Placeholder 5"/>
          <p:cNvSpPr>
            <a:spLocks noGrp="1"/>
          </p:cNvSpPr>
          <p:nvPr>
            <p:ph type="sldNum" sz="quarter" idx="12"/>
          </p:nvPr>
        </p:nvSpPr>
        <p:spPr/>
        <p:txBody>
          <a:bodyPr/>
          <a:lstStyle/>
          <a:p>
            <a:pPr>
              <a:defRPr/>
            </a:pPr>
            <a:fld id="{CAF246AB-72DE-4829-A3EE-183283F17E51}" type="slidenum">
              <a:rPr lang="en-US" smtClean="0"/>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CA3F0C3-A34D-450B-AAB9-6545B207E34E}" type="datetime2">
              <a:rPr lang="en-US" smtClean="0"/>
              <a:pPr>
                <a:defRPr/>
              </a:pPr>
              <a:t>Thursday, November 22, 2018</a:t>
            </a:fld>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dirty="0"/>
          </a:p>
        </p:txBody>
      </p:sp>
      <p:sp>
        <p:nvSpPr>
          <p:cNvPr id="6" name="Slide Number Placeholder 5"/>
          <p:cNvSpPr>
            <a:spLocks noGrp="1"/>
          </p:cNvSpPr>
          <p:nvPr>
            <p:ph type="sldNum" sz="quarter" idx="12"/>
          </p:nvPr>
        </p:nvSpPr>
        <p:spPr/>
        <p:txBody>
          <a:bodyPr/>
          <a:lstStyle/>
          <a:p>
            <a:pPr>
              <a:defRPr/>
            </a:pPr>
            <a:fld id="{59217303-0E5B-4E24-BCA3-62F5881C102C}" type="slidenum">
              <a:rPr lang="en-US" smtClean="0"/>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882A4D32-EA36-49DC-9527-9A54AE5E30E8}" type="datetime2">
              <a:rPr lang="en-US" smtClean="0"/>
              <a:pPr>
                <a:defRPr/>
              </a:pPr>
              <a:t>Thursday, November 22, 2018</a:t>
            </a:fld>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dirty="0"/>
          </a:p>
        </p:txBody>
      </p:sp>
      <p:sp>
        <p:nvSpPr>
          <p:cNvPr id="6" name="Slide Number Placeholder 5"/>
          <p:cNvSpPr>
            <a:spLocks noGrp="1"/>
          </p:cNvSpPr>
          <p:nvPr>
            <p:ph type="sldNum" sz="quarter" idx="12"/>
          </p:nvPr>
        </p:nvSpPr>
        <p:spPr/>
        <p:txBody>
          <a:bodyPr/>
          <a:lstStyle/>
          <a:p>
            <a:pPr>
              <a:defRPr/>
            </a:pPr>
            <a:fld id="{BDF17966-739A-4E4E-BEF8-5E9D65CAA6DD}" type="slidenum">
              <a:rPr lang="en-US" smtClean="0"/>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C5E18698-0646-4279-A814-82F84490FBE0}" type="datetime2">
              <a:rPr lang="en-US" smtClean="0"/>
              <a:pPr>
                <a:defRPr/>
              </a:pPr>
              <a:t>Thursday, November 22, 2018</a:t>
            </a:fld>
            <a:endParaRPr lang="en-US" dirty="0"/>
          </a:p>
        </p:txBody>
      </p:sp>
      <p:sp>
        <p:nvSpPr>
          <p:cNvPr id="6" name="Footer Placeholder 5"/>
          <p:cNvSpPr>
            <a:spLocks noGrp="1"/>
          </p:cNvSpPr>
          <p:nvPr>
            <p:ph type="ftr" sz="quarter" idx="11"/>
          </p:nvPr>
        </p:nvSpPr>
        <p:spPr/>
        <p:txBody>
          <a:bodyPr/>
          <a:lstStyle/>
          <a:p>
            <a:pPr>
              <a:defRPr/>
            </a:pPr>
            <a:r>
              <a:rPr lang="en-US" smtClean="0"/>
              <a:t>C++ Programming Language</a:t>
            </a:r>
            <a:endParaRPr lang="en-US" dirty="0"/>
          </a:p>
        </p:txBody>
      </p:sp>
      <p:sp>
        <p:nvSpPr>
          <p:cNvPr id="7" name="Slide Number Placeholder 6"/>
          <p:cNvSpPr>
            <a:spLocks noGrp="1"/>
          </p:cNvSpPr>
          <p:nvPr>
            <p:ph type="sldNum" sz="quarter" idx="12"/>
          </p:nvPr>
        </p:nvSpPr>
        <p:spPr/>
        <p:txBody>
          <a:bodyPr/>
          <a:lstStyle/>
          <a:p>
            <a:pPr>
              <a:defRPr/>
            </a:pPr>
            <a:fld id="{69B75778-597E-43D2-A71E-341C60964EE0}" type="slidenum">
              <a:rPr lang="en-US" smtClean="0"/>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2D657972-63B0-41EB-8449-CFD2CE449597}" type="datetime2">
              <a:rPr lang="en-US" smtClean="0"/>
              <a:pPr>
                <a:defRPr/>
              </a:pPr>
              <a:t>Thursday, November 22, 2018</a:t>
            </a:fld>
            <a:endParaRPr lang="en-US" dirty="0"/>
          </a:p>
        </p:txBody>
      </p:sp>
      <p:sp>
        <p:nvSpPr>
          <p:cNvPr id="8" name="Footer Placeholder 7"/>
          <p:cNvSpPr>
            <a:spLocks noGrp="1"/>
          </p:cNvSpPr>
          <p:nvPr>
            <p:ph type="ftr" sz="quarter" idx="11"/>
          </p:nvPr>
        </p:nvSpPr>
        <p:spPr/>
        <p:txBody>
          <a:bodyPr/>
          <a:lstStyle/>
          <a:p>
            <a:pPr>
              <a:defRPr/>
            </a:pPr>
            <a:r>
              <a:rPr lang="en-US" smtClean="0"/>
              <a:t>C++ Programming Language</a:t>
            </a:r>
            <a:endParaRPr lang="en-US" dirty="0"/>
          </a:p>
        </p:txBody>
      </p:sp>
      <p:sp>
        <p:nvSpPr>
          <p:cNvPr id="9" name="Slide Number Placeholder 8"/>
          <p:cNvSpPr>
            <a:spLocks noGrp="1"/>
          </p:cNvSpPr>
          <p:nvPr>
            <p:ph type="sldNum" sz="quarter" idx="12"/>
          </p:nvPr>
        </p:nvSpPr>
        <p:spPr/>
        <p:txBody>
          <a:bodyPr/>
          <a:lstStyle/>
          <a:p>
            <a:pPr>
              <a:defRPr/>
            </a:pPr>
            <a:fld id="{F8D71189-8D0B-455A-87B2-3A89DCBF685D}" type="slidenum">
              <a:rPr lang="en-US" smtClean="0"/>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85EE5F6B-CCB8-4537-A7DA-6E455017CF83}" type="datetime2">
              <a:rPr lang="en-US" smtClean="0"/>
              <a:pPr>
                <a:defRPr/>
              </a:pPr>
              <a:t>Thursday, November 22, 2018</a:t>
            </a:fld>
            <a:endParaRPr lang="en-US" dirty="0"/>
          </a:p>
        </p:txBody>
      </p:sp>
      <p:sp>
        <p:nvSpPr>
          <p:cNvPr id="4" name="Footer Placeholder 3"/>
          <p:cNvSpPr>
            <a:spLocks noGrp="1"/>
          </p:cNvSpPr>
          <p:nvPr>
            <p:ph type="ftr" sz="quarter" idx="11"/>
          </p:nvPr>
        </p:nvSpPr>
        <p:spPr/>
        <p:txBody>
          <a:bodyPr/>
          <a:lstStyle/>
          <a:p>
            <a:pPr>
              <a:defRPr/>
            </a:pPr>
            <a:r>
              <a:rPr lang="en-US" smtClean="0"/>
              <a:t>C++ Programming Language</a:t>
            </a:r>
            <a:endParaRPr lang="en-US" dirty="0"/>
          </a:p>
        </p:txBody>
      </p:sp>
      <p:sp>
        <p:nvSpPr>
          <p:cNvPr id="5" name="Slide Number Placeholder 4"/>
          <p:cNvSpPr>
            <a:spLocks noGrp="1"/>
          </p:cNvSpPr>
          <p:nvPr>
            <p:ph type="sldNum" sz="quarter" idx="12"/>
          </p:nvPr>
        </p:nvSpPr>
        <p:spPr/>
        <p:txBody>
          <a:bodyPr/>
          <a:lstStyle/>
          <a:p>
            <a:pPr>
              <a:defRPr/>
            </a:pPr>
            <a:fld id="{6F5D2254-A369-4EE7-927D-AE713623071A}" type="slidenum">
              <a:rPr lang="en-US" smtClean="0"/>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EDDC654-C3F4-46B2-85BC-556A5CCA84CE}" type="datetime2">
              <a:rPr lang="en-US" smtClean="0"/>
              <a:pPr>
                <a:defRPr/>
              </a:pPr>
              <a:t>Thursday, November 22, 2018</a:t>
            </a:fld>
            <a:endParaRPr lang="en-US" dirty="0"/>
          </a:p>
        </p:txBody>
      </p:sp>
      <p:sp>
        <p:nvSpPr>
          <p:cNvPr id="3" name="Footer Placeholder 2"/>
          <p:cNvSpPr>
            <a:spLocks noGrp="1"/>
          </p:cNvSpPr>
          <p:nvPr>
            <p:ph type="ftr" sz="quarter" idx="11"/>
          </p:nvPr>
        </p:nvSpPr>
        <p:spPr/>
        <p:txBody>
          <a:bodyPr/>
          <a:lstStyle/>
          <a:p>
            <a:pPr>
              <a:defRPr/>
            </a:pPr>
            <a:r>
              <a:rPr lang="en-US" smtClean="0"/>
              <a:t>C++ Programming Language</a:t>
            </a:r>
            <a:endParaRPr lang="en-US" dirty="0"/>
          </a:p>
        </p:txBody>
      </p:sp>
      <p:sp>
        <p:nvSpPr>
          <p:cNvPr id="4" name="Slide Number Placeholder 3"/>
          <p:cNvSpPr>
            <a:spLocks noGrp="1"/>
          </p:cNvSpPr>
          <p:nvPr>
            <p:ph type="sldNum" sz="quarter" idx="12"/>
          </p:nvPr>
        </p:nvSpPr>
        <p:spPr/>
        <p:txBody>
          <a:bodyPr/>
          <a:lstStyle/>
          <a:p>
            <a:pPr>
              <a:defRPr/>
            </a:pPr>
            <a:fld id="{2269E04E-7B9E-40CB-AECA-9BEEF7D4B165}"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2441160-6429-4D5B-B9D1-543DF940FFF3}" type="datetime2">
              <a:rPr lang="en-US" smtClean="0"/>
              <a:pPr>
                <a:defRPr/>
              </a:pPr>
              <a:t>Thursday, November 22, 2018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lvl1pPr>
              <a:defRPr/>
            </a:lvl1pPr>
          </a:lstStyle>
          <a:p>
            <a:pPr>
              <a:defRPr/>
            </a:pPr>
            <a:fld id="{BDF17966-739A-4E4E-BEF8-5E9D65CAA6DD}"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D0D9737A-D3AD-4C08-9DDA-1F1FF83A7B8A}" type="datetime2">
              <a:rPr lang="en-US" smtClean="0"/>
              <a:pPr>
                <a:defRPr/>
              </a:pPr>
              <a:t>Thursday, November 22, 2018</a:t>
            </a:fld>
            <a:endParaRPr lang="en-US" dirty="0"/>
          </a:p>
        </p:txBody>
      </p:sp>
      <p:sp>
        <p:nvSpPr>
          <p:cNvPr id="6" name="Footer Placeholder 5"/>
          <p:cNvSpPr>
            <a:spLocks noGrp="1"/>
          </p:cNvSpPr>
          <p:nvPr>
            <p:ph type="ftr" sz="quarter" idx="11"/>
          </p:nvPr>
        </p:nvSpPr>
        <p:spPr/>
        <p:txBody>
          <a:bodyPr/>
          <a:lstStyle/>
          <a:p>
            <a:pPr>
              <a:defRPr/>
            </a:pPr>
            <a:r>
              <a:rPr lang="en-US" smtClean="0"/>
              <a:t>C++ Programming Language</a:t>
            </a:r>
            <a:endParaRPr lang="en-US" dirty="0"/>
          </a:p>
        </p:txBody>
      </p:sp>
      <p:sp>
        <p:nvSpPr>
          <p:cNvPr id="7" name="Slide Number Placeholder 6"/>
          <p:cNvSpPr>
            <a:spLocks noGrp="1"/>
          </p:cNvSpPr>
          <p:nvPr>
            <p:ph type="sldNum" sz="quarter" idx="12"/>
          </p:nvPr>
        </p:nvSpPr>
        <p:spPr/>
        <p:txBody>
          <a:bodyPr/>
          <a:lstStyle/>
          <a:p>
            <a:pPr>
              <a:defRPr/>
            </a:pPr>
            <a:fld id="{EA175EC1-C65E-447A-8CAE-CC74F7243464}" type="slidenum">
              <a:rPr lang="en-US" smtClean="0"/>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70E87DA-50AA-4599-AE05-3811D271CF81}" type="datetime2">
              <a:rPr lang="en-US" smtClean="0"/>
              <a:pPr>
                <a:defRPr/>
              </a:pPr>
              <a:t>Thursday, November 22, 2018</a:t>
            </a:fld>
            <a:endParaRPr lang="en-US" dirty="0"/>
          </a:p>
        </p:txBody>
      </p:sp>
      <p:sp>
        <p:nvSpPr>
          <p:cNvPr id="6" name="Footer Placeholder 5"/>
          <p:cNvSpPr>
            <a:spLocks noGrp="1"/>
          </p:cNvSpPr>
          <p:nvPr>
            <p:ph type="ftr" sz="quarter" idx="11"/>
          </p:nvPr>
        </p:nvSpPr>
        <p:spPr/>
        <p:txBody>
          <a:bodyPr/>
          <a:lstStyle/>
          <a:p>
            <a:pPr>
              <a:defRPr/>
            </a:pPr>
            <a:r>
              <a:rPr lang="en-US" smtClean="0"/>
              <a:t>C++ Programming Language</a:t>
            </a:r>
            <a:endParaRPr lang="en-US" dirty="0"/>
          </a:p>
        </p:txBody>
      </p:sp>
      <p:sp>
        <p:nvSpPr>
          <p:cNvPr id="7" name="Slide Number Placeholder 6"/>
          <p:cNvSpPr>
            <a:spLocks noGrp="1"/>
          </p:cNvSpPr>
          <p:nvPr>
            <p:ph type="sldNum" sz="quarter" idx="12"/>
          </p:nvPr>
        </p:nvSpPr>
        <p:spPr/>
        <p:txBody>
          <a:bodyPr/>
          <a:lstStyle/>
          <a:p>
            <a:pPr>
              <a:defRPr/>
            </a:pPr>
            <a:fld id="{94A6BC3C-EF4C-4932-8208-7FBB5701A0AF}" type="slidenum">
              <a:rPr lang="en-US" smtClean="0"/>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8686C8D-97A7-4AF4-B14B-85FAF54DFB17}" type="datetime2">
              <a:rPr lang="en-US" smtClean="0"/>
              <a:pPr>
                <a:defRPr/>
              </a:pPr>
              <a:t>Thursday, November 22, 2018</a:t>
            </a:fld>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dirty="0"/>
          </a:p>
        </p:txBody>
      </p:sp>
      <p:sp>
        <p:nvSpPr>
          <p:cNvPr id="6" name="Slide Number Placeholder 5"/>
          <p:cNvSpPr>
            <a:spLocks noGrp="1"/>
          </p:cNvSpPr>
          <p:nvPr>
            <p:ph type="sldNum" sz="quarter" idx="12"/>
          </p:nvPr>
        </p:nvSpPr>
        <p:spPr/>
        <p:txBody>
          <a:bodyPr/>
          <a:lstStyle/>
          <a:p>
            <a:pPr>
              <a:defRPr/>
            </a:pPr>
            <a:fld id="{312BAF33-582B-4B0D-B27A-32E91EEEB040}" type="slidenum">
              <a:rPr lang="en-US" smtClean="0"/>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56A05D9-0B75-42AF-AD17-2EAF2317D2EC}" type="datetime2">
              <a:rPr lang="en-US" smtClean="0"/>
              <a:pPr>
                <a:defRPr/>
              </a:pPr>
              <a:t>Thursday, November 22, 2018</a:t>
            </a:fld>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dirty="0"/>
          </a:p>
        </p:txBody>
      </p:sp>
      <p:sp>
        <p:nvSpPr>
          <p:cNvPr id="6" name="Slide Number Placeholder 5"/>
          <p:cNvSpPr>
            <a:spLocks noGrp="1"/>
          </p:cNvSpPr>
          <p:nvPr>
            <p:ph type="sldNum" sz="quarter" idx="12"/>
          </p:nvPr>
        </p:nvSpPr>
        <p:spPr/>
        <p:txBody>
          <a:bodyPr/>
          <a:lstStyle/>
          <a:p>
            <a:pPr>
              <a:defRPr/>
            </a:pPr>
            <a:fld id="{BA835F4E-BD93-49E1-84D0-363BA31979D7}"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E213BD9-AE06-45E4-9B9D-C15B5D082747}" type="datetime2">
              <a:rPr lang="en-US" smtClean="0"/>
              <a:pPr>
                <a:defRPr/>
              </a:pPr>
              <a:t>Thursday, November 22, 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7" name="Slide Number Placeholder 5"/>
          <p:cNvSpPr>
            <a:spLocks noGrp="1"/>
          </p:cNvSpPr>
          <p:nvPr>
            <p:ph type="sldNum" sz="quarter" idx="12"/>
          </p:nvPr>
        </p:nvSpPr>
        <p:spPr/>
        <p:txBody>
          <a:bodyPr/>
          <a:lstStyle>
            <a:lvl1pPr>
              <a:defRPr/>
            </a:lvl1pPr>
          </a:lstStyle>
          <a:p>
            <a:pPr>
              <a:defRPr/>
            </a:pPr>
            <a:fld id="{69B75778-597E-43D2-A71E-341C60964EE0}"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0229966-B498-44D7-9ED4-A881945811E0}" type="datetime2">
              <a:rPr lang="en-US" smtClean="0"/>
              <a:pPr>
                <a:defRPr/>
              </a:pPr>
              <a:t>Thursday, November 22, 2018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9" name="Slide Number Placeholder 5"/>
          <p:cNvSpPr>
            <a:spLocks noGrp="1"/>
          </p:cNvSpPr>
          <p:nvPr>
            <p:ph type="sldNum" sz="quarter" idx="12"/>
          </p:nvPr>
        </p:nvSpPr>
        <p:spPr/>
        <p:txBody>
          <a:bodyPr/>
          <a:lstStyle>
            <a:lvl1pPr>
              <a:defRPr/>
            </a:lvl1pPr>
          </a:lstStyle>
          <a:p>
            <a:pPr>
              <a:defRPr/>
            </a:pPr>
            <a:fld id="{F8D71189-8D0B-455A-87B2-3A89DCBF685D}"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9F84C86-DBC0-4A1E-BE24-79A3265F84C4}" type="datetime2">
              <a:rPr lang="en-US" smtClean="0"/>
              <a:pPr>
                <a:defRPr/>
              </a:pPr>
              <a:t>Thursday, November 22, 2018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5" name="Slide Number Placeholder 5"/>
          <p:cNvSpPr>
            <a:spLocks noGrp="1"/>
          </p:cNvSpPr>
          <p:nvPr>
            <p:ph type="sldNum" sz="quarter" idx="12"/>
          </p:nvPr>
        </p:nvSpPr>
        <p:spPr/>
        <p:txBody>
          <a:bodyPr/>
          <a:lstStyle>
            <a:lvl1pPr>
              <a:defRPr/>
            </a:lvl1pPr>
          </a:lstStyle>
          <a:p>
            <a:pPr>
              <a:defRPr/>
            </a:pPr>
            <a:fld id="{6F5D2254-A369-4EE7-927D-AE713623071A}"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E434A3-B90E-436B-95D5-FB52B08E275D}" type="datetime2">
              <a:rPr lang="en-US" smtClean="0"/>
              <a:pPr>
                <a:defRPr/>
              </a:pPr>
              <a:t>Thursday, November 22, 2018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4" name="Slide Number Placeholder 5"/>
          <p:cNvSpPr>
            <a:spLocks noGrp="1"/>
          </p:cNvSpPr>
          <p:nvPr>
            <p:ph type="sldNum" sz="quarter" idx="12"/>
          </p:nvPr>
        </p:nvSpPr>
        <p:spPr/>
        <p:txBody>
          <a:bodyPr/>
          <a:lstStyle>
            <a:lvl1pPr>
              <a:defRPr/>
            </a:lvl1pPr>
          </a:lstStyle>
          <a:p>
            <a:pPr>
              <a:defRPr/>
            </a:pPr>
            <a:fld id="{2269E04E-7B9E-40CB-AECA-9BEEF7D4B165}"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626AEF-090B-4B3E-ACAA-EE3CF49EE3E4}" type="datetime2">
              <a:rPr lang="en-US" smtClean="0"/>
              <a:pPr>
                <a:defRPr/>
              </a:pPr>
              <a:t>Thursday, November 22, 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7" name="Slide Number Placeholder 5"/>
          <p:cNvSpPr>
            <a:spLocks noGrp="1"/>
          </p:cNvSpPr>
          <p:nvPr>
            <p:ph type="sldNum" sz="quarter" idx="12"/>
          </p:nvPr>
        </p:nvSpPr>
        <p:spPr/>
        <p:txBody>
          <a:bodyPr/>
          <a:lstStyle>
            <a:lvl1pPr>
              <a:defRPr/>
            </a:lvl1pPr>
          </a:lstStyle>
          <a:p>
            <a:pPr>
              <a:defRPr/>
            </a:pPr>
            <a:fld id="{EA175EC1-C65E-447A-8CAE-CC74F7243464}"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A48301F-F1B4-49B1-B107-45A2D6356C3B}" type="datetime2">
              <a:rPr lang="en-US" smtClean="0"/>
              <a:pPr>
                <a:defRPr/>
              </a:pPr>
              <a:t>Thursday, November 22, 2018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 Programming Language</a:t>
            </a:r>
            <a:endParaRPr lang="en-US"/>
          </a:p>
        </p:txBody>
      </p:sp>
      <p:sp>
        <p:nvSpPr>
          <p:cNvPr id="7" name="Slide Number Placeholder 5"/>
          <p:cNvSpPr>
            <a:spLocks noGrp="1"/>
          </p:cNvSpPr>
          <p:nvPr>
            <p:ph type="sldNum" sz="quarter" idx="12"/>
          </p:nvPr>
        </p:nvSpPr>
        <p:spPr/>
        <p:txBody>
          <a:bodyPr/>
          <a:lstStyle>
            <a:lvl1pPr>
              <a:defRPr/>
            </a:lvl1pPr>
          </a:lstStyle>
          <a:p>
            <a:pPr>
              <a:defRPr/>
            </a:pPr>
            <a:fld id="{94A6BC3C-EF4C-4932-8208-7FBB5701A0AF}"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53000"/>
            <a:lum/>
          </a:blip>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220D9EA3-E414-4BE0-B062-0D1877D90296}" type="datetime2">
              <a:rPr lang="en-US" smtClean="0"/>
              <a:pPr>
                <a:defRPr/>
              </a:pPr>
              <a:t>Thursday, November 22, 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smtClean="0"/>
              <a:t>C++ Programming Language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69DAB5F-4C32-47E8-A254-E438E2D0D3F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53000"/>
            <a:grayscl/>
          </a:blip>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CC3E429-5660-4878-85A6-B3C2AEB251EB}" type="datetime2">
              <a:rPr lang="en-US" smtClean="0"/>
              <a:pPr>
                <a:defRPr/>
              </a:pPr>
              <a:t>Thursday, November 22, 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smtClean="0"/>
              <a:t>C++ Programming Language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69DAB5F-4C32-47E8-A254-E438E2D0D3F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ransition/>
  <p:timing>
    <p:tnLst>
      <p:par>
        <p:cTn id="1" dur="indefinite" restart="never" nodeType="tmRoot"/>
      </p:par>
    </p:tnLst>
  </p:timing>
  <p:hf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53000"/>
            <a:grayscl/>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C318ACB-D6EF-439E-9F0B-6CA7B8DB46CC}" type="datetime2">
              <a:rPr lang="en-US" smtClean="0"/>
              <a:pPr>
                <a:defRPr/>
              </a:pPr>
              <a:t>Thursday, November 22, 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C++ Programming Language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69DAB5F-4C32-47E8-A254-E438E2D0D3F6}"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038350"/>
            <a:ext cx="7772400" cy="1243013"/>
          </a:xfrm>
        </p:spPr>
        <p:txBody>
          <a:bodyPr/>
          <a:lstStyle/>
          <a:p>
            <a:pPr eaLnBrk="1" hangingPunct="1"/>
            <a:r>
              <a:rPr lang="en-US" dirty="0" smtClean="0">
                <a:solidFill>
                  <a:srgbClr val="660066"/>
                </a:solidFill>
                <a:latin typeface="Tahoma (Heading)"/>
              </a:rPr>
              <a:t>Introduction to C++ Programming Language</a:t>
            </a:r>
            <a:endParaRPr lang="en-GB" dirty="0" smtClean="0">
              <a:solidFill>
                <a:srgbClr val="990033"/>
              </a:solidFill>
              <a:latin typeface="Tahoma (Heading)"/>
            </a:endParaRPr>
          </a:p>
        </p:txBody>
      </p:sp>
      <p:sp>
        <p:nvSpPr>
          <p:cNvPr id="6147" name="Rectangle 3"/>
          <p:cNvSpPr>
            <a:spLocks noGrp="1" noChangeArrowheads="1"/>
          </p:cNvSpPr>
          <p:nvPr>
            <p:ph type="subTitle" idx="1"/>
          </p:nvPr>
        </p:nvSpPr>
        <p:spPr/>
        <p:txBody>
          <a:bodyPr rtlCol="0">
            <a:normAutofit/>
          </a:bodyPr>
          <a:lstStyle/>
          <a:p>
            <a:pPr eaLnBrk="1" fontAlgn="auto" hangingPunct="1">
              <a:spcAft>
                <a:spcPts val="0"/>
              </a:spcAft>
              <a:defRPr/>
            </a:pPr>
            <a:r>
              <a:rPr lang="en-US" sz="1800" dirty="0" smtClean="0">
                <a:solidFill>
                  <a:srgbClr val="545472"/>
                </a:solidFill>
                <a:latin typeface="Tahoma (Body)"/>
              </a:rPr>
              <a:t>Dr. Sawsan M. Mahmoud</a:t>
            </a:r>
          </a:p>
          <a:p>
            <a:pPr eaLnBrk="1" fontAlgn="auto" hangingPunct="1">
              <a:spcAft>
                <a:spcPts val="0"/>
              </a:spcAft>
              <a:defRPr/>
            </a:pPr>
            <a:r>
              <a:rPr lang="en-US" sz="1800" dirty="0" smtClean="0">
                <a:solidFill>
                  <a:srgbClr val="545472"/>
                </a:solidFill>
                <a:latin typeface="Tahoma (Body)"/>
              </a:rPr>
              <a:t>Computer Engineering</a:t>
            </a:r>
          </a:p>
          <a:p>
            <a:pPr eaLnBrk="1" fontAlgn="auto" hangingPunct="1">
              <a:spcAft>
                <a:spcPts val="0"/>
              </a:spcAft>
              <a:defRPr/>
            </a:pPr>
            <a:r>
              <a:rPr lang="en-US" sz="1800" dirty="0" smtClean="0">
                <a:solidFill>
                  <a:srgbClr val="545472"/>
                </a:solidFill>
                <a:latin typeface="Tahoma (Body)"/>
              </a:rPr>
              <a:t>Faculty of Engineering</a:t>
            </a:r>
          </a:p>
          <a:p>
            <a:pPr eaLnBrk="1" fontAlgn="auto" hangingPunct="1">
              <a:spcAft>
                <a:spcPts val="0"/>
              </a:spcAft>
              <a:defRPr/>
            </a:pPr>
            <a:r>
              <a:rPr lang="en-US" sz="1800" dirty="0" smtClean="0">
                <a:solidFill>
                  <a:srgbClr val="545472"/>
                </a:solidFill>
                <a:latin typeface="Tahoma (Body)"/>
              </a:rPr>
              <a:t>Al- Mustansiriyah University</a:t>
            </a:r>
          </a:p>
          <a:p>
            <a:pPr eaLnBrk="1" fontAlgn="auto" hangingPunct="1">
              <a:spcAft>
                <a:spcPts val="0"/>
              </a:spcAft>
              <a:defRPr/>
            </a:pPr>
            <a:r>
              <a:rPr lang="en-GB" sz="1800" dirty="0" smtClean="0">
                <a:solidFill>
                  <a:srgbClr val="545472"/>
                </a:solidFill>
                <a:latin typeface="Tahoma"/>
              </a:rPr>
              <a:t>2017-2018</a:t>
            </a:r>
          </a:p>
          <a:p>
            <a:pPr eaLnBrk="1" fontAlgn="auto" hangingPunct="1">
              <a:spcAft>
                <a:spcPts val="0"/>
              </a:spcAft>
              <a:defRPr/>
            </a:pPr>
            <a:endParaRPr lang="en-US" sz="1800" dirty="0" smtClean="0">
              <a:solidFill>
                <a:srgbClr val="545472"/>
              </a:solidFill>
              <a:latin typeface="Tahoma (Body)"/>
            </a:endParaRPr>
          </a:p>
          <a:p>
            <a:pPr eaLnBrk="1" fontAlgn="auto" hangingPunct="1">
              <a:spcAft>
                <a:spcPts val="0"/>
              </a:spcAft>
              <a:defRPr/>
            </a:pPr>
            <a:endParaRPr lang="en-GB" sz="1800" dirty="0" smtClean="0">
              <a:solidFill>
                <a:srgbClr val="545472"/>
              </a:solidFill>
              <a:latin typeface="Tahoma (Body)"/>
            </a:endParaRPr>
          </a:p>
          <a:p>
            <a:pPr eaLnBrk="1" fontAlgn="auto" hangingPunct="1">
              <a:lnSpc>
                <a:spcPct val="80000"/>
              </a:lnSpc>
              <a:spcAft>
                <a:spcPts val="0"/>
              </a:spcAft>
              <a:defRPr/>
            </a:pPr>
            <a:endParaRPr lang="en-GB" sz="1800" dirty="0" smtClean="0">
              <a:latin typeface="Tahoma body"/>
              <a:ea typeface="Tahoma" pitchFamily="34" charset="0"/>
              <a:cs typeface="Tahoma" pitchFamily="34" charset="0"/>
            </a:endParaRPr>
          </a:p>
          <a:p>
            <a:pPr eaLnBrk="1" fontAlgn="auto" hangingPunct="1">
              <a:lnSpc>
                <a:spcPct val="80000"/>
              </a:lnSpc>
              <a:spcAft>
                <a:spcPts val="0"/>
              </a:spcAft>
              <a:defRPr/>
            </a:pPr>
            <a:endParaRPr lang="en-GB" sz="1800" dirty="0" smtClean="0">
              <a:latin typeface="Tahoma body"/>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500063" y="762000"/>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rPr>
              <a:t>Computer and Development Tools</a:t>
            </a:r>
          </a:p>
        </p:txBody>
      </p:sp>
      <p:sp>
        <p:nvSpPr>
          <p:cNvPr id="8195"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742950" lvl="1" indent="-285750">
              <a:spcBef>
                <a:spcPct val="20000"/>
              </a:spcBef>
              <a:buSzPct val="80000"/>
            </a:pPr>
            <a:endParaRPr lang="en-US" sz="2000">
              <a:solidFill>
                <a:srgbClr val="545472"/>
              </a:solidFill>
              <a:latin typeface="Tahoma (Body)"/>
            </a:endParaRPr>
          </a:p>
          <a:p>
            <a:pPr marL="742950" lvl="1" indent="-285750">
              <a:spcBef>
                <a:spcPct val="20000"/>
              </a:spcBef>
              <a:buSzPct val="80000"/>
            </a:pPr>
            <a:endParaRPr lang="en-GB" sz="2000">
              <a:solidFill>
                <a:srgbClr val="545472"/>
              </a:solidFill>
              <a:latin typeface="Tahoma (Body)"/>
            </a:endParaRPr>
          </a:p>
        </p:txBody>
      </p:sp>
      <p:sp>
        <p:nvSpPr>
          <p:cNvPr id="8196" name="Rectangle 5"/>
          <p:cNvSpPr>
            <a:spLocks noGrp="1" noChangeArrowheads="1"/>
          </p:cNvSpPr>
          <p:nvPr/>
        </p:nvSpPr>
        <p:spPr bwMode="auto">
          <a:xfrm>
            <a:off x="487363" y="1295400"/>
            <a:ext cx="8169275" cy="4876800"/>
          </a:xfrm>
          <a:prstGeom prst="rect">
            <a:avLst/>
          </a:prstGeom>
          <a:noFill/>
          <a:ln w="9525">
            <a:noFill/>
            <a:miter lim="800000"/>
            <a:headEnd/>
            <a:tailEnd/>
          </a:ln>
        </p:spPr>
        <p:txBody>
          <a:bodyPr/>
          <a:lstStyle/>
          <a:p>
            <a:pPr marL="342900" lvl="0" indent="-342900" algn="just">
              <a:spcBef>
                <a:spcPct val="20000"/>
              </a:spcBef>
              <a:buSzPct val="90000"/>
              <a:buBlip>
                <a:blip r:embed="rId2"/>
              </a:buBlip>
            </a:pPr>
            <a:r>
              <a:rPr lang="en-US" sz="2400" dirty="0" smtClean="0">
                <a:solidFill>
                  <a:srgbClr val="545472"/>
                </a:solidFill>
                <a:latin typeface="Tahoma (Body)"/>
              </a:rPr>
              <a:t>Higher-level programming languages like C++ allow programmers to express solutions to programming problems in terms that are much closer to a natural language like English. </a:t>
            </a:r>
          </a:p>
          <a:p>
            <a:pPr marL="342900" lvl="0" indent="-342900" algn="just">
              <a:spcBef>
                <a:spcPct val="20000"/>
              </a:spcBef>
              <a:buSzPct val="90000"/>
              <a:buBlip>
                <a:blip r:embed="rId2"/>
              </a:buBlip>
            </a:pPr>
            <a:r>
              <a:rPr lang="en-US" sz="2400" dirty="0" smtClean="0">
                <a:solidFill>
                  <a:srgbClr val="545472"/>
                </a:solidFill>
                <a:latin typeface="Tahoma (Body)"/>
              </a:rPr>
              <a:t>Some examples of the more popular of the hundreds of higher-level programming languages that have been devised over the past 60 years include FORTRAN, COBOL, Lisp, Haskell, C, Perl, Python, Java, and C#. </a:t>
            </a:r>
          </a:p>
          <a:p>
            <a:pPr marL="342900" lvl="0" indent="-342900" algn="just">
              <a:spcBef>
                <a:spcPct val="20000"/>
              </a:spcBef>
              <a:buSzPct val="90000"/>
              <a:buBlip>
                <a:blip r:embed="rId2"/>
              </a:buBlip>
            </a:pPr>
            <a:r>
              <a:rPr lang="en-US" sz="2400" dirty="0" smtClean="0">
                <a:solidFill>
                  <a:srgbClr val="545472"/>
                </a:solidFill>
                <a:latin typeface="Tahoma (Body)"/>
              </a:rPr>
              <a:t>A C++ compiler is used to translate the C++ code into machine code. The higher-level language code is called source code. The compiled machine language code is called the target code. The compiler translates the source code into the target machine language.</a:t>
            </a:r>
          </a:p>
          <a:p>
            <a:pPr marL="342900" lvl="0" indent="-342900" algn="just">
              <a:spcBef>
                <a:spcPct val="20000"/>
              </a:spcBef>
              <a:buSzPct val="90000"/>
              <a:buBlip>
                <a:blip r:embed="rId2"/>
              </a:buBlip>
            </a:pPr>
            <a:endParaRPr lang="en-US" sz="2400" dirty="0" smtClean="0">
              <a:solidFill>
                <a:srgbClr val="545472"/>
              </a:solidFill>
              <a:latin typeface="Tahoma (Body)"/>
            </a:endParaRPr>
          </a:p>
        </p:txBody>
      </p:sp>
      <p:sp>
        <p:nvSpPr>
          <p:cNvPr id="7" name="Date Placeholder 6"/>
          <p:cNvSpPr>
            <a:spLocks noGrp="1"/>
          </p:cNvSpPr>
          <p:nvPr>
            <p:ph type="dt" sz="half" idx="10"/>
          </p:nvPr>
        </p:nvSpPr>
        <p:spPr/>
        <p:txBody>
          <a:bodyPr/>
          <a:lstStyle/>
          <a:p>
            <a:pPr>
              <a:defRPr/>
            </a:pPr>
            <a:fld id="{86A7F93A-4373-4803-B139-228E715B3D54}" type="datetime2">
              <a:rPr lang="en-US" smtClean="0"/>
              <a:pPr>
                <a:defRPr/>
              </a:pPr>
              <a:t>Thursday, November 22, 2018</a:t>
            </a:fld>
            <a:endParaRPr lang="en-US"/>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10</a:t>
            </a:fld>
            <a:endParaRPr lang="en-US"/>
          </a:p>
        </p:txBody>
      </p:sp>
      <p:sp>
        <p:nvSpPr>
          <p:cNvPr id="9" name="Footer Placeholder 8"/>
          <p:cNvSpPr>
            <a:spLocks noGrp="1"/>
          </p:cNvSpPr>
          <p:nvPr>
            <p:ph type="ftr" sz="quarter" idx="11"/>
          </p:nvPr>
        </p:nvSpPr>
        <p:spPr/>
        <p:txBody>
          <a:bodyPr/>
          <a:lstStyle/>
          <a:p>
            <a:pPr>
              <a:defRPr/>
            </a:pPr>
            <a:r>
              <a:rPr lang="en-US" smtClean="0"/>
              <a:t>C++ Programming Language</a:t>
            </a:r>
            <a:endParaRPr lang="en-US" dirty="0"/>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500063" y="762000"/>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rPr>
              <a:t>Computer and Development Tools</a:t>
            </a:r>
          </a:p>
        </p:txBody>
      </p:sp>
      <p:sp>
        <p:nvSpPr>
          <p:cNvPr id="8195"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742950" lvl="1" indent="-285750">
              <a:spcBef>
                <a:spcPct val="20000"/>
              </a:spcBef>
              <a:buSzPct val="80000"/>
            </a:pPr>
            <a:endParaRPr lang="en-US" sz="2000">
              <a:solidFill>
                <a:srgbClr val="545472"/>
              </a:solidFill>
              <a:latin typeface="Tahoma (Body)"/>
            </a:endParaRPr>
          </a:p>
          <a:p>
            <a:pPr marL="742950" lvl="1" indent="-285750">
              <a:spcBef>
                <a:spcPct val="20000"/>
              </a:spcBef>
              <a:buSzPct val="80000"/>
            </a:pPr>
            <a:endParaRPr lang="en-GB" sz="2000">
              <a:solidFill>
                <a:srgbClr val="545472"/>
              </a:solidFill>
              <a:latin typeface="Tahoma (Body)"/>
            </a:endParaRPr>
          </a:p>
        </p:txBody>
      </p:sp>
      <p:sp>
        <p:nvSpPr>
          <p:cNvPr id="8196" name="Rectangle 5"/>
          <p:cNvSpPr>
            <a:spLocks noGrp="1" noChangeArrowheads="1"/>
          </p:cNvSpPr>
          <p:nvPr/>
        </p:nvSpPr>
        <p:spPr bwMode="auto">
          <a:xfrm>
            <a:off x="487363" y="1295400"/>
            <a:ext cx="8169275" cy="4876800"/>
          </a:xfrm>
          <a:prstGeom prst="rect">
            <a:avLst/>
          </a:prstGeom>
          <a:noFill/>
          <a:ln w="9525">
            <a:noFill/>
            <a:miter lim="800000"/>
            <a:headEnd/>
            <a:tailEnd/>
          </a:ln>
        </p:spPr>
        <p:txBody>
          <a:bodyPr/>
          <a:lstStyle/>
          <a:p>
            <a:pPr marL="342900" lvl="0" indent="-342900" algn="just">
              <a:spcBef>
                <a:spcPct val="20000"/>
              </a:spcBef>
              <a:buSzPct val="90000"/>
              <a:buBlip>
                <a:blip r:embed="rId2"/>
              </a:buBlip>
            </a:pPr>
            <a:r>
              <a:rPr lang="en-US" sz="2400" dirty="0" smtClean="0">
                <a:solidFill>
                  <a:srgbClr val="545472"/>
                </a:solidFill>
                <a:latin typeface="Tahoma (Body)"/>
              </a:rPr>
              <a:t>An editor allows the user to enter the program source code and save it to files. Most programming editors increase programmer productivity by using colors to highlight language features. </a:t>
            </a:r>
          </a:p>
          <a:p>
            <a:pPr marL="342900" lvl="0" indent="-342900" algn="just">
              <a:spcBef>
                <a:spcPct val="20000"/>
              </a:spcBef>
              <a:buSzPct val="90000"/>
              <a:buBlip>
                <a:blip r:embed="rId2"/>
              </a:buBlip>
            </a:pPr>
            <a:r>
              <a:rPr lang="en-US" sz="2400" dirty="0" smtClean="0">
                <a:solidFill>
                  <a:srgbClr val="545472"/>
                </a:solidFill>
                <a:latin typeface="Tahoma (Body)"/>
              </a:rPr>
              <a:t>The syntax of a language refers to the way pieces of the language are arranged to make well-formed sentences</a:t>
            </a:r>
            <a:r>
              <a:rPr lang="en-US" sz="2400" smtClean="0">
                <a:solidFill>
                  <a:srgbClr val="545472"/>
                </a:solidFill>
                <a:latin typeface="Tahoma (Body)"/>
              </a:rPr>
              <a:t>. programmers </a:t>
            </a:r>
            <a:r>
              <a:rPr lang="en-US" sz="2400" dirty="0" smtClean="0">
                <a:solidFill>
                  <a:srgbClr val="545472"/>
                </a:solidFill>
                <a:latin typeface="Tahoma (Body)"/>
              </a:rPr>
              <a:t>must follow strict syntax rules to create well-formed computer programs. Only well-formed programs are acceptable and can be compiled and executed. Some syntax-aware editors can use colors or other special annotations to alert programmers of syntax errors before the program is compiled.</a:t>
            </a:r>
          </a:p>
          <a:p>
            <a:pPr marL="342900" lvl="0" indent="-342900" algn="just">
              <a:spcBef>
                <a:spcPct val="20000"/>
              </a:spcBef>
              <a:buSzPct val="90000"/>
              <a:buBlip>
                <a:blip r:embed="rId2"/>
              </a:buBlip>
            </a:pPr>
            <a:endParaRPr lang="en-US" sz="2400" dirty="0" smtClean="0">
              <a:solidFill>
                <a:srgbClr val="545472"/>
              </a:solidFill>
              <a:latin typeface="Tahoma (Body)"/>
            </a:endParaRPr>
          </a:p>
        </p:txBody>
      </p:sp>
      <p:sp>
        <p:nvSpPr>
          <p:cNvPr id="7" name="Date Placeholder 6"/>
          <p:cNvSpPr>
            <a:spLocks noGrp="1"/>
          </p:cNvSpPr>
          <p:nvPr>
            <p:ph type="dt" sz="half" idx="10"/>
          </p:nvPr>
        </p:nvSpPr>
        <p:spPr/>
        <p:txBody>
          <a:bodyPr/>
          <a:lstStyle/>
          <a:p>
            <a:pPr>
              <a:defRPr/>
            </a:pPr>
            <a:fld id="{51CA88D2-9A7B-44C6-A589-F485322B1605}" type="datetime2">
              <a:rPr lang="en-US" smtClean="0"/>
              <a:pPr>
                <a:defRPr/>
              </a:pPr>
              <a:t>Thursday, November 22, 2018</a:t>
            </a:fld>
            <a:endParaRPr lang="en-US"/>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11</a:t>
            </a:fld>
            <a:endParaRPr lang="en-US"/>
          </a:p>
        </p:txBody>
      </p:sp>
      <p:sp>
        <p:nvSpPr>
          <p:cNvPr id="9" name="Footer Placeholder 8"/>
          <p:cNvSpPr>
            <a:spLocks noGrp="1"/>
          </p:cNvSpPr>
          <p:nvPr>
            <p:ph type="ftr" sz="quarter" idx="11"/>
          </p:nvPr>
        </p:nvSpPr>
        <p:spPr/>
        <p:txBody>
          <a:bodyPr/>
          <a:lstStyle/>
          <a:p>
            <a:pPr>
              <a:defRPr/>
            </a:pPr>
            <a:r>
              <a:rPr lang="en-US" smtClean="0"/>
              <a:t>C++ Programming Language</a:t>
            </a:r>
            <a:endParaRPr lang="en-US" dirty="0"/>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500063" y="228600"/>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rPr>
              <a:t>Computer and Development Tools</a:t>
            </a:r>
          </a:p>
        </p:txBody>
      </p:sp>
      <p:sp>
        <p:nvSpPr>
          <p:cNvPr id="8195"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742950" lvl="1" indent="-285750">
              <a:spcBef>
                <a:spcPct val="20000"/>
              </a:spcBef>
              <a:buSzPct val="80000"/>
            </a:pPr>
            <a:endParaRPr lang="en-US" sz="2000">
              <a:solidFill>
                <a:srgbClr val="545472"/>
              </a:solidFill>
              <a:latin typeface="Tahoma (Body)"/>
            </a:endParaRPr>
          </a:p>
          <a:p>
            <a:pPr marL="742950" lvl="1" indent="-285750">
              <a:spcBef>
                <a:spcPct val="20000"/>
              </a:spcBef>
              <a:buSzPct val="80000"/>
            </a:pPr>
            <a:endParaRPr lang="en-GB" sz="2000">
              <a:solidFill>
                <a:srgbClr val="545472"/>
              </a:solidFill>
              <a:latin typeface="Tahoma (Body)"/>
            </a:endParaRPr>
          </a:p>
        </p:txBody>
      </p:sp>
      <p:sp>
        <p:nvSpPr>
          <p:cNvPr id="7" name="Date Placeholder 6"/>
          <p:cNvSpPr>
            <a:spLocks noGrp="1"/>
          </p:cNvSpPr>
          <p:nvPr>
            <p:ph type="dt" sz="half" idx="10"/>
          </p:nvPr>
        </p:nvSpPr>
        <p:spPr/>
        <p:txBody>
          <a:bodyPr/>
          <a:lstStyle/>
          <a:p>
            <a:pPr>
              <a:defRPr/>
            </a:pPr>
            <a:fld id="{842B195D-8B48-4552-8A37-27B4ACE18185}" type="datetime2">
              <a:rPr lang="en-US" smtClean="0"/>
              <a:pPr>
                <a:defRPr/>
              </a:pPr>
              <a:t>Thursday, November 22, 2018</a:t>
            </a:fld>
            <a:endParaRPr lang="en-US"/>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12</a:t>
            </a:fld>
            <a:endParaRPr lang="en-US"/>
          </a:p>
        </p:txBody>
      </p:sp>
      <p:sp>
        <p:nvSpPr>
          <p:cNvPr id="9" name="Footer Placeholder 8"/>
          <p:cNvSpPr>
            <a:spLocks noGrp="1"/>
          </p:cNvSpPr>
          <p:nvPr>
            <p:ph type="ftr" sz="quarter" idx="11"/>
          </p:nvPr>
        </p:nvSpPr>
        <p:spPr/>
        <p:txBody>
          <a:bodyPr/>
          <a:lstStyle/>
          <a:p>
            <a:pPr>
              <a:defRPr/>
            </a:pPr>
            <a:r>
              <a:rPr lang="en-US" smtClean="0"/>
              <a:t>C++ Programming Language</a:t>
            </a:r>
            <a:endParaRPr lang="en-US" dirty="0"/>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pic>
        <p:nvPicPr>
          <p:cNvPr id="1026" name="Picture 2"/>
          <p:cNvPicPr>
            <a:picLocks noChangeAspect="1" noChangeArrowheads="1"/>
          </p:cNvPicPr>
          <p:nvPr/>
        </p:nvPicPr>
        <p:blipFill>
          <a:blip r:embed="rId2"/>
          <a:srcRect/>
          <a:stretch>
            <a:fillRect/>
          </a:stretch>
        </p:blipFill>
        <p:spPr bwMode="auto">
          <a:xfrm>
            <a:off x="1905000" y="914400"/>
            <a:ext cx="5791200" cy="5305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500063" y="920750"/>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ea typeface="+mn-ea"/>
                <a:cs typeface="+mn-cs"/>
              </a:rPr>
              <a:t>The Task of Programming</a:t>
            </a:r>
          </a:p>
        </p:txBody>
      </p:sp>
      <p:sp>
        <p:nvSpPr>
          <p:cNvPr id="8195"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742950" lvl="1" indent="-285750">
              <a:spcBef>
                <a:spcPct val="20000"/>
              </a:spcBef>
              <a:buSzPct val="80000"/>
            </a:pPr>
            <a:endParaRPr lang="en-US" sz="2000">
              <a:solidFill>
                <a:srgbClr val="545472"/>
              </a:solidFill>
              <a:latin typeface="Tahoma (Body)"/>
            </a:endParaRPr>
          </a:p>
          <a:p>
            <a:pPr marL="742950" lvl="1" indent="-285750">
              <a:spcBef>
                <a:spcPct val="20000"/>
              </a:spcBef>
              <a:buSzPct val="80000"/>
            </a:pPr>
            <a:endParaRPr lang="en-GB" sz="2000">
              <a:solidFill>
                <a:srgbClr val="545472"/>
              </a:solidFill>
              <a:latin typeface="Tahoma (Body)"/>
            </a:endParaRPr>
          </a:p>
        </p:txBody>
      </p:sp>
      <p:sp>
        <p:nvSpPr>
          <p:cNvPr id="8196" name="Rectangle 5"/>
          <p:cNvSpPr>
            <a:spLocks noGrp="1" noChangeArrowheads="1"/>
          </p:cNvSpPr>
          <p:nvPr/>
        </p:nvSpPr>
        <p:spPr bwMode="auto">
          <a:xfrm>
            <a:off x="487363" y="1638300"/>
            <a:ext cx="8169275" cy="4838700"/>
          </a:xfrm>
          <a:prstGeom prst="rect">
            <a:avLst/>
          </a:prstGeom>
          <a:noFill/>
          <a:ln w="9525">
            <a:noFill/>
            <a:miter lim="800000"/>
            <a:headEnd/>
            <a:tailEnd/>
          </a:ln>
        </p:spPr>
        <p:txBody>
          <a:bodyPr/>
          <a:lstStyle/>
          <a:p>
            <a:pPr marL="342900" indent="-342900" algn="just">
              <a:spcBef>
                <a:spcPct val="20000"/>
              </a:spcBef>
              <a:buSzPct val="90000"/>
              <a:buFontTx/>
              <a:buBlip>
                <a:blip r:embed="rId2"/>
              </a:buBlip>
            </a:pPr>
            <a:r>
              <a:rPr lang="en-US" sz="2400" b="1" dirty="0" smtClean="0">
                <a:solidFill>
                  <a:srgbClr val="545472"/>
                </a:solidFill>
                <a:latin typeface="Tahoma (Body)"/>
              </a:rPr>
              <a:t>Machine language: </a:t>
            </a:r>
            <a:r>
              <a:rPr lang="en-US" sz="2400" dirty="0" smtClean="0">
                <a:solidFill>
                  <a:srgbClr val="545472"/>
                </a:solidFill>
                <a:latin typeface="Tahoma (Body)"/>
              </a:rPr>
              <a:t>language that computers can understand; it consists of 1s and 0s</a:t>
            </a:r>
          </a:p>
          <a:p>
            <a:pPr marL="342900" indent="-342900" algn="just">
              <a:spcBef>
                <a:spcPct val="20000"/>
              </a:spcBef>
              <a:buSzPct val="90000"/>
              <a:buFontTx/>
              <a:buBlip>
                <a:blip r:embed="rId2"/>
              </a:buBlip>
            </a:pPr>
            <a:r>
              <a:rPr lang="en-US" sz="2400" b="1" dirty="0" smtClean="0">
                <a:solidFill>
                  <a:srgbClr val="545472"/>
                </a:solidFill>
                <a:latin typeface="Tahoma (Body)"/>
              </a:rPr>
              <a:t>Interpreter: </a:t>
            </a:r>
            <a:r>
              <a:rPr lang="en-US" sz="2400" dirty="0" smtClean="0">
                <a:solidFill>
                  <a:srgbClr val="545472"/>
                </a:solidFill>
                <a:latin typeface="Tahoma (Body)"/>
              </a:rPr>
              <a:t>program that translates programming language instructions one line at a time</a:t>
            </a:r>
          </a:p>
          <a:p>
            <a:pPr marL="342900" indent="-342900" algn="just">
              <a:spcBef>
                <a:spcPct val="20000"/>
              </a:spcBef>
              <a:buSzPct val="90000"/>
              <a:buFontTx/>
              <a:buBlip>
                <a:blip r:embed="rId2"/>
              </a:buBlip>
            </a:pPr>
            <a:r>
              <a:rPr lang="en-US" sz="2400" b="1" dirty="0" smtClean="0">
                <a:solidFill>
                  <a:srgbClr val="545472"/>
                </a:solidFill>
                <a:latin typeface="Tahoma (Body)"/>
              </a:rPr>
              <a:t>Compiler: </a:t>
            </a:r>
            <a:r>
              <a:rPr lang="en-US" sz="2400" dirty="0" smtClean="0">
                <a:solidFill>
                  <a:srgbClr val="545472"/>
                </a:solidFill>
                <a:latin typeface="Tahoma (Body)"/>
              </a:rPr>
              <a:t>translates entire program at one time</a:t>
            </a:r>
          </a:p>
          <a:p>
            <a:pPr marL="342900" indent="-342900" algn="just">
              <a:spcBef>
                <a:spcPct val="20000"/>
              </a:spcBef>
              <a:buSzPct val="90000"/>
              <a:buFontTx/>
              <a:buBlip>
                <a:blip r:embed="rId2"/>
              </a:buBlip>
            </a:pPr>
            <a:r>
              <a:rPr lang="en-US" sz="2400" b="1" dirty="0" smtClean="0">
                <a:solidFill>
                  <a:srgbClr val="545472"/>
                </a:solidFill>
                <a:latin typeface="Tahoma (Body)"/>
              </a:rPr>
              <a:t>Run </a:t>
            </a:r>
            <a:r>
              <a:rPr lang="en-US" sz="2400" dirty="0" smtClean="0">
                <a:solidFill>
                  <a:srgbClr val="545472"/>
                </a:solidFill>
                <a:latin typeface="Tahoma (Body)"/>
              </a:rPr>
              <a:t>a program by issuing a command to execute the program statements</a:t>
            </a:r>
          </a:p>
          <a:p>
            <a:pPr marL="342900" indent="-342900" algn="just">
              <a:spcBef>
                <a:spcPct val="20000"/>
              </a:spcBef>
              <a:buSzPct val="90000"/>
              <a:buFontTx/>
              <a:buBlip>
                <a:blip r:embed="rId2"/>
              </a:buBlip>
            </a:pPr>
            <a:r>
              <a:rPr lang="en-US" sz="2400" b="1" dirty="0" smtClean="0">
                <a:solidFill>
                  <a:srgbClr val="545472"/>
                </a:solidFill>
                <a:latin typeface="Tahoma (Body)"/>
              </a:rPr>
              <a:t>Test </a:t>
            </a:r>
            <a:r>
              <a:rPr lang="en-US" sz="2400" dirty="0" smtClean="0">
                <a:solidFill>
                  <a:srgbClr val="545472"/>
                </a:solidFill>
                <a:latin typeface="Tahoma (Body)"/>
              </a:rPr>
              <a:t>a program by using sample data to determine whether the program results are correct</a:t>
            </a:r>
          </a:p>
        </p:txBody>
      </p:sp>
      <p:sp>
        <p:nvSpPr>
          <p:cNvPr id="7" name="Date Placeholder 6"/>
          <p:cNvSpPr>
            <a:spLocks noGrp="1"/>
          </p:cNvSpPr>
          <p:nvPr>
            <p:ph type="dt" sz="half" idx="10"/>
          </p:nvPr>
        </p:nvSpPr>
        <p:spPr/>
        <p:txBody>
          <a:bodyPr/>
          <a:lstStyle/>
          <a:p>
            <a:pPr>
              <a:defRPr/>
            </a:pPr>
            <a:fld id="{DC8C6C64-A10A-4D19-991A-C87090DF261E}" type="datetime2">
              <a:rPr lang="en-US" smtClean="0"/>
              <a:pPr>
                <a:defRPr/>
              </a:pPr>
              <a:t>Thursday, November 22, 2018</a:t>
            </a:fld>
            <a:endParaRPr lang="en-US"/>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13</a:t>
            </a:fld>
            <a:endParaRPr lang="en-US"/>
          </a:p>
        </p:txBody>
      </p:sp>
      <p:sp>
        <p:nvSpPr>
          <p:cNvPr id="9" name="Footer Placeholder 8"/>
          <p:cNvSpPr>
            <a:spLocks noGrp="1"/>
          </p:cNvSpPr>
          <p:nvPr>
            <p:ph type="ftr" sz="quarter" idx="11"/>
          </p:nvPr>
        </p:nvSpPr>
        <p:spPr/>
        <p:txBody>
          <a:bodyPr/>
          <a:lstStyle/>
          <a:p>
            <a:pPr>
              <a:defRPr/>
            </a:pPr>
            <a:r>
              <a:rPr lang="en-US" smtClean="0"/>
              <a:t>C++ Programming Language</a:t>
            </a:r>
            <a:endParaRPr lang="en-US"/>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40475"/>
            <a:ext cx="2133600" cy="365125"/>
          </a:xfrm>
        </p:spPr>
        <p:txBody>
          <a:bodyPr/>
          <a:lstStyle/>
          <a:p>
            <a:pPr>
              <a:defRPr/>
            </a:pPr>
            <a:fld id="{AB995D90-A022-4C0C-8514-DC530DA77E35}" type="datetime2">
              <a:rPr lang="en-US" smtClean="0"/>
              <a:pPr>
                <a:defRPr/>
              </a:pPr>
              <a:t>Thursday, November 22, 2018</a:t>
            </a:fld>
            <a:r>
              <a:rPr lang="en-US" dirty="0" smtClean="0"/>
              <a:t> </a:t>
            </a:r>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p>
            <a:pPr>
              <a:defRPr/>
            </a:pPr>
            <a:fld id="{59217303-0E5B-4E24-BCA3-62F5881C102C}" type="slidenum">
              <a:rPr lang="en-US" smtClean="0"/>
              <a:pPr>
                <a:defRPr/>
              </a:pPr>
              <a:t>14</a:t>
            </a:fld>
            <a:endParaRPr lang="en-US"/>
          </a:p>
        </p:txBody>
      </p:sp>
      <p:sp>
        <p:nvSpPr>
          <p:cNvPr id="7" name="Text Box 1"/>
          <p:cNvSpPr txBox="1">
            <a:spLocks noChangeArrowheads="1"/>
          </p:cNvSpPr>
          <p:nvPr/>
        </p:nvSpPr>
        <p:spPr bwMode="auto">
          <a:xfrm>
            <a:off x="457200" y="274638"/>
            <a:ext cx="8229600" cy="563562"/>
          </a:xfrm>
          <a:prstGeom prst="rect">
            <a:avLst/>
          </a:prstGeom>
          <a:noFill/>
          <a:ln w="9525">
            <a:noFill/>
            <a:miter lim="800000"/>
            <a:headEnd/>
            <a:tailEnd/>
          </a:ln>
        </p:spPr>
        <p:txBody>
          <a:bodyPr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400" dirty="0">
                <a:solidFill>
                  <a:srgbClr val="660066"/>
                </a:solidFill>
                <a:latin typeface="Tahoma (Heading)"/>
              </a:rPr>
              <a:t>What is C?</a:t>
            </a:r>
          </a:p>
        </p:txBody>
      </p:sp>
      <p:sp>
        <p:nvSpPr>
          <p:cNvPr id="8" name="Text Box 2"/>
          <p:cNvSpPr txBox="1">
            <a:spLocks noChangeArrowheads="1"/>
          </p:cNvSpPr>
          <p:nvPr/>
        </p:nvSpPr>
        <p:spPr bwMode="auto">
          <a:xfrm>
            <a:off x="533400" y="914400"/>
            <a:ext cx="4800600" cy="5257800"/>
          </a:xfrm>
          <a:prstGeom prst="rect">
            <a:avLst/>
          </a:prstGeom>
          <a:noFill/>
          <a:ln w="9525">
            <a:noFill/>
            <a:miter lim="800000"/>
            <a:headEnd/>
            <a:tailEnd/>
          </a:ln>
        </p:spPr>
        <p:txBody>
          <a:bodyPr/>
          <a:lstStyle/>
          <a:p>
            <a:pPr marL="342900" indent="-342900">
              <a:spcBef>
                <a:spcPct val="20000"/>
              </a:spcBef>
              <a:buClrTx/>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dirty="0" smtClean="0">
                <a:solidFill>
                  <a:srgbClr val="545472"/>
                </a:solidFill>
                <a:latin typeface="Tahoma (Body)"/>
              </a:rPr>
              <a:t>Programming languages provide the appropriate formulas to define and use primitive data types. </a:t>
            </a:r>
          </a:p>
          <a:p>
            <a:pPr marL="342900" indent="-342900">
              <a:spcBef>
                <a:spcPct val="20000"/>
              </a:spcBef>
              <a:buClrTx/>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dirty="0" smtClean="0">
                <a:solidFill>
                  <a:srgbClr val="545472"/>
                </a:solidFill>
                <a:latin typeface="Tahoma (Body)"/>
              </a:rPr>
              <a:t>C </a:t>
            </a:r>
            <a:r>
              <a:rPr lang="en-US" sz="2600" dirty="0">
                <a:solidFill>
                  <a:srgbClr val="545472"/>
                </a:solidFill>
                <a:latin typeface="Tahoma (Body)"/>
              </a:rPr>
              <a:t>is a rather old programming language (1972, Richie, Bell Labs)</a:t>
            </a:r>
          </a:p>
          <a:p>
            <a:pPr marL="342900" indent="-342900">
              <a:spcBef>
                <a:spcPct val="20000"/>
              </a:spcBef>
              <a:buClrTx/>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dirty="0" smtClean="0">
                <a:solidFill>
                  <a:srgbClr val="545472"/>
                </a:solidFill>
                <a:latin typeface="Tahoma (Body)"/>
              </a:rPr>
              <a:t>Originally </a:t>
            </a:r>
            <a:r>
              <a:rPr lang="en-US" sz="2600" dirty="0">
                <a:solidFill>
                  <a:srgbClr val="545472"/>
                </a:solidFill>
                <a:latin typeface="Tahoma (Body)"/>
              </a:rPr>
              <a:t>designed as a systems software platform (OS and the like)</a:t>
            </a:r>
          </a:p>
          <a:p>
            <a:pPr marL="342900" indent="-342900">
              <a:spcBef>
                <a:spcPct val="20000"/>
              </a:spcBef>
              <a:buClrTx/>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600" dirty="0" smtClean="0">
                <a:solidFill>
                  <a:srgbClr val="545472"/>
                </a:solidFill>
                <a:latin typeface="Tahoma (Body)"/>
              </a:rPr>
              <a:t>Procedural</a:t>
            </a:r>
            <a:r>
              <a:rPr lang="en-US" sz="2600" dirty="0">
                <a:solidFill>
                  <a:srgbClr val="545472"/>
                </a:solidFill>
                <a:latin typeface="Tahoma (Body)"/>
              </a:rPr>
              <a:t>, block oriented language </a:t>
            </a:r>
            <a:r>
              <a:rPr lang="en-US" sz="2600" dirty="0" smtClean="0">
                <a:solidFill>
                  <a:srgbClr val="545472"/>
                </a:solidFill>
                <a:latin typeface="Tahoma (Body)"/>
              </a:rPr>
              <a:t>(</a:t>
            </a:r>
            <a:r>
              <a:rPr lang="en-US" sz="2600" dirty="0">
                <a:solidFill>
                  <a:srgbClr val="545472"/>
                </a:solidFill>
                <a:latin typeface="Tahoma (Body)"/>
              </a:rPr>
              <a:t>no object-oriented </a:t>
            </a:r>
            <a:r>
              <a:rPr lang="en-US" sz="2600" dirty="0" smtClean="0">
                <a:solidFill>
                  <a:srgbClr val="545472"/>
                </a:solidFill>
                <a:latin typeface="Tahoma (Body)"/>
              </a:rPr>
              <a:t>programming)</a:t>
            </a:r>
          </a:p>
        </p:txBody>
      </p:sp>
      <p:pic>
        <p:nvPicPr>
          <p:cNvPr id="9" name="Picture 3"/>
          <p:cNvPicPr>
            <a:picLocks noChangeAspect="1" noChangeArrowheads="1"/>
          </p:cNvPicPr>
          <p:nvPr/>
        </p:nvPicPr>
        <p:blipFill>
          <a:blip r:embed="rId3" cstate="print"/>
          <a:srcRect/>
          <a:stretch>
            <a:fillRect/>
          </a:stretch>
        </p:blipFill>
        <p:spPr bwMode="auto">
          <a:xfrm>
            <a:off x="5486400" y="1219200"/>
            <a:ext cx="3381375" cy="3257550"/>
          </a:xfrm>
          <a:prstGeom prst="rect">
            <a:avLst/>
          </a:prstGeom>
          <a:noFill/>
          <a:ln w="9525">
            <a:noFill/>
            <a:miter lim="800000"/>
            <a:headEnd/>
            <a:tailEnd/>
          </a:ln>
        </p:spPr>
      </p:pic>
      <p:sp>
        <p:nvSpPr>
          <p:cNvPr id="10" name="Text Box 4"/>
          <p:cNvSpPr txBox="1">
            <a:spLocks noChangeArrowheads="1"/>
          </p:cNvSpPr>
          <p:nvPr/>
        </p:nvSpPr>
        <p:spPr bwMode="auto">
          <a:xfrm>
            <a:off x="5936345" y="4572000"/>
            <a:ext cx="2586262" cy="833178"/>
          </a:xfrm>
          <a:prstGeom prst="rect">
            <a:avLst/>
          </a:prstGeom>
          <a:noFill/>
          <a:ln w="9525">
            <a:noFill/>
            <a:miter lim="800000"/>
            <a:headEnd/>
            <a:tailEnd/>
          </a:ln>
        </p:spPr>
        <p:txBody>
          <a:bodyPr wrap="none" lIns="90000" tIns="46800" rIns="90000" bIns="46800">
            <a:spAutoFit/>
          </a:bodyP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dirty="0" smtClean="0">
                <a:solidFill>
                  <a:srgbClr val="545472"/>
                </a:solidFill>
                <a:latin typeface="Tahoma (Body)"/>
              </a:rPr>
              <a:t>Dennis Ritchie</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600" dirty="0" smtClean="0">
                <a:solidFill>
                  <a:srgbClr val="545472"/>
                </a:solidFill>
                <a:latin typeface="Tahoma (Body)"/>
              </a:rPr>
              <a:t>Inventor of the </a:t>
            </a:r>
            <a:br>
              <a:rPr lang="en-US" sz="1600" dirty="0" smtClean="0">
                <a:solidFill>
                  <a:srgbClr val="545472"/>
                </a:solidFill>
                <a:latin typeface="Tahoma (Body)"/>
              </a:rPr>
            </a:br>
            <a:r>
              <a:rPr lang="en-US" sz="1600" dirty="0" smtClean="0">
                <a:solidFill>
                  <a:srgbClr val="545472"/>
                </a:solidFill>
                <a:latin typeface="Tahoma (Body)"/>
              </a:rPr>
              <a:t>C Programming Language</a:t>
            </a:r>
          </a:p>
        </p:txBody>
      </p:sp>
      <p:cxnSp>
        <p:nvCxnSpPr>
          <p:cNvPr id="11" name="Straight Connector 10"/>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24600"/>
            <a:ext cx="2133600" cy="365125"/>
          </a:xfrm>
        </p:spPr>
        <p:txBody>
          <a:bodyPr/>
          <a:lstStyle/>
          <a:p>
            <a:pPr>
              <a:defRPr/>
            </a:pPr>
            <a:fld id="{B52F40F7-4ECE-4430-BA43-7B7865B40BA4}" type="datetime2">
              <a:rPr lang="en-US" smtClean="0"/>
              <a:pPr>
                <a:defRPr/>
              </a:pPr>
              <a:t>Thursday, November 22, 2018</a:t>
            </a:fld>
            <a:endParaRPr lang="en-US" dirty="0"/>
          </a:p>
        </p:txBody>
      </p:sp>
      <p:sp>
        <p:nvSpPr>
          <p:cNvPr id="5" name="Footer Placeholder 4"/>
          <p:cNvSpPr>
            <a:spLocks noGrp="1"/>
          </p:cNvSpPr>
          <p:nvPr>
            <p:ph type="ftr" sz="quarter" idx="11"/>
          </p:nvPr>
        </p:nvSpPr>
        <p:spPr/>
        <p:txBody>
          <a:bodyPr/>
          <a:lstStyle/>
          <a:p>
            <a:pPr>
              <a:defRPr/>
            </a:pPr>
            <a:r>
              <a:rPr lang="en-US" smtClean="0"/>
              <a:t>C++ Programming Language</a:t>
            </a:r>
            <a:endParaRPr lang="en-US"/>
          </a:p>
        </p:txBody>
      </p:sp>
      <p:sp>
        <p:nvSpPr>
          <p:cNvPr id="6" name="Slide Number Placeholder 5"/>
          <p:cNvSpPr>
            <a:spLocks noGrp="1"/>
          </p:cNvSpPr>
          <p:nvPr>
            <p:ph type="sldNum" sz="quarter" idx="12"/>
          </p:nvPr>
        </p:nvSpPr>
        <p:spPr/>
        <p:txBody>
          <a:bodyPr/>
          <a:lstStyle/>
          <a:p>
            <a:pPr>
              <a:defRPr/>
            </a:pPr>
            <a:fld id="{59217303-0E5B-4E24-BCA3-62F5881C102C}" type="slidenum">
              <a:rPr lang="en-US" smtClean="0"/>
              <a:pPr>
                <a:defRPr/>
              </a:pPr>
              <a:t>15</a:t>
            </a:fld>
            <a:endParaRPr lang="en-US"/>
          </a:p>
        </p:txBody>
      </p:sp>
      <p:sp>
        <p:nvSpPr>
          <p:cNvPr id="7" name="Text Box 1"/>
          <p:cNvSpPr txBox="1">
            <a:spLocks noChangeArrowheads="1"/>
          </p:cNvSpPr>
          <p:nvPr/>
        </p:nvSpPr>
        <p:spPr bwMode="auto">
          <a:xfrm>
            <a:off x="685800" y="0"/>
            <a:ext cx="8229600" cy="685800"/>
          </a:xfrm>
          <a:prstGeom prst="rect">
            <a:avLst/>
          </a:prstGeom>
          <a:noFill/>
          <a:ln w="9525">
            <a:noFill/>
            <a:miter lim="800000"/>
            <a:headEnd/>
            <a:tailEnd/>
          </a:ln>
        </p:spPr>
        <p:txBody>
          <a:bodyPr anchor="ct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400" dirty="0">
                <a:solidFill>
                  <a:srgbClr val="660066"/>
                </a:solidFill>
                <a:latin typeface="Tahoma (Heading)"/>
              </a:rPr>
              <a:t>Why learn </a:t>
            </a:r>
            <a:r>
              <a:rPr lang="en-US" sz="4400" dirty="0" smtClean="0">
                <a:solidFill>
                  <a:srgbClr val="660066"/>
                </a:solidFill>
                <a:latin typeface="Tahoma (Heading)"/>
              </a:rPr>
              <a:t>C++?</a:t>
            </a:r>
            <a:endParaRPr lang="en-US" sz="4400" dirty="0">
              <a:solidFill>
                <a:srgbClr val="660066"/>
              </a:solidFill>
              <a:latin typeface="Tahoma (Heading)"/>
            </a:endParaRPr>
          </a:p>
        </p:txBody>
      </p:sp>
      <p:sp>
        <p:nvSpPr>
          <p:cNvPr id="8" name="Text Box 2"/>
          <p:cNvSpPr txBox="1">
            <a:spLocks noChangeArrowheads="1"/>
          </p:cNvSpPr>
          <p:nvPr/>
        </p:nvSpPr>
        <p:spPr bwMode="auto">
          <a:xfrm>
            <a:off x="457200" y="609600"/>
            <a:ext cx="8229600" cy="4495800"/>
          </a:xfrm>
          <a:prstGeom prst="rect">
            <a:avLst/>
          </a:prstGeom>
          <a:noFill/>
          <a:ln w="9525">
            <a:noFill/>
            <a:miter lim="800000"/>
            <a:headEnd/>
            <a:tailEnd/>
          </a:ln>
        </p:spPr>
        <p:txBody>
          <a:bodyPr/>
          <a:lstStyle/>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545472"/>
                </a:solidFill>
                <a:latin typeface="Tahoma (Body)"/>
              </a:rPr>
              <a:t>Small, extensible language. Progenitor of many languages</a:t>
            </a:r>
            <a:r>
              <a:rPr lang="en-US" sz="2800" dirty="0" smtClean="0">
                <a:solidFill>
                  <a:srgbClr val="545472"/>
                </a:solidFill>
                <a:latin typeface="Tahoma (Body)"/>
              </a:rPr>
              <a:t>.</a:t>
            </a: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smtClean="0">
                <a:solidFill>
                  <a:srgbClr val="545472"/>
                </a:solidFill>
                <a:latin typeface="Tahoma (Body)"/>
              </a:rPr>
              <a:t>It is everywhere! (portable)</a:t>
            </a:r>
            <a:endParaRPr lang="en-US" sz="2800" dirty="0">
              <a:solidFill>
                <a:srgbClr val="545472"/>
              </a:solidFill>
              <a:latin typeface="Tahoma (Body)"/>
            </a:endParaRP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545472"/>
                </a:solidFill>
                <a:latin typeface="Tahoma (Body)"/>
              </a:rPr>
              <a:t>Many applications and much support due to its age and  general use</a:t>
            </a: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545472"/>
                </a:solidFill>
                <a:latin typeface="Tahoma (Body)"/>
              </a:rPr>
              <a:t>Many tools written to support </a:t>
            </a:r>
            <a:r>
              <a:rPr lang="en-US" sz="2800" dirty="0" smtClean="0">
                <a:solidFill>
                  <a:srgbClr val="545472"/>
                </a:solidFill>
                <a:latin typeface="Tahoma (Body)"/>
              </a:rPr>
              <a:t>C++ </a:t>
            </a:r>
            <a:r>
              <a:rPr lang="en-US" sz="2800" dirty="0">
                <a:solidFill>
                  <a:srgbClr val="545472"/>
                </a:solidFill>
                <a:latin typeface="Tahoma (Body)"/>
              </a:rPr>
              <a:t>development.</a:t>
            </a: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545472"/>
                </a:solidFill>
                <a:latin typeface="Tahoma (Body)"/>
              </a:rPr>
              <a:t>Close to the hardware, programmer manages </a:t>
            </a:r>
            <a:r>
              <a:rPr lang="en-US" sz="2800" dirty="0" smtClean="0">
                <a:solidFill>
                  <a:srgbClr val="545472"/>
                </a:solidFill>
                <a:latin typeface="Tahoma (Body)"/>
              </a:rPr>
              <a:t>memory</a:t>
            </a: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smtClean="0">
                <a:solidFill>
                  <a:srgbClr val="545472"/>
                </a:solidFill>
                <a:latin typeface="Tahoma (Body)"/>
              </a:rPr>
              <a:t>Easy to interface with system devices/assembly routines</a:t>
            </a:r>
            <a:endParaRPr lang="en-US" sz="2800" dirty="0">
              <a:solidFill>
                <a:srgbClr val="545472"/>
              </a:solidFill>
              <a:latin typeface="Tahoma (Body)"/>
            </a:endParaRP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545472"/>
                </a:solidFill>
                <a:latin typeface="Tahoma (Body)"/>
              </a:rPr>
              <a:t>Common embedded systems language</a:t>
            </a:r>
          </a:p>
          <a:p>
            <a:pPr marL="342900" indent="-342900">
              <a:spcBef>
                <a:spcPct val="20000"/>
              </a:spcBef>
              <a:buSzPct val="90000"/>
              <a:buBlip>
                <a:blip r:embed="rId2"/>
              </a:buBlip>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dirty="0">
                <a:solidFill>
                  <a:srgbClr val="545472"/>
                </a:solidFill>
                <a:latin typeface="Tahoma (Body)"/>
              </a:rPr>
              <a:t>Can be fast, efficient (most cited reason)</a:t>
            </a:r>
          </a:p>
        </p:txBody>
      </p:sp>
      <p:cxnSp>
        <p:nvCxnSpPr>
          <p:cNvPr id="9" name="Straight Connector 8"/>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smtClean="0">
                <a:solidFill>
                  <a:srgbClr val="660066"/>
                </a:solidFill>
                <a:latin typeface="Tahoma (Heading)"/>
                <a:ea typeface="+mn-ea"/>
                <a:cs typeface="+mn-cs"/>
              </a:rPr>
              <a:t>Why Learn C++?</a:t>
            </a:r>
          </a:p>
        </p:txBody>
      </p:sp>
      <p:sp>
        <p:nvSpPr>
          <p:cNvPr id="13315" name="Content Placeholder 2"/>
          <p:cNvSpPr>
            <a:spLocks noGrp="1"/>
          </p:cNvSpPr>
          <p:nvPr>
            <p:ph idx="1"/>
          </p:nvPr>
        </p:nvSpPr>
        <p:spPr>
          <a:xfrm>
            <a:off x="381000" y="1066800"/>
            <a:ext cx="8229600" cy="4525963"/>
          </a:xfrm>
        </p:spPr>
        <p:txBody>
          <a:bodyPr/>
          <a:lstStyle/>
          <a:p>
            <a:pPr algn="just">
              <a:buSzPct val="90000"/>
              <a:buBlip>
                <a:blip r:embed="rId2"/>
              </a:buBlip>
            </a:pPr>
            <a:r>
              <a:rPr lang="en-US" sz="2800" dirty="0" smtClean="0">
                <a:solidFill>
                  <a:srgbClr val="545472"/>
                </a:solidFill>
                <a:latin typeface="Tahoma (Body)"/>
              </a:rPr>
              <a:t>The following program is written in the C programming language:</a:t>
            </a:r>
          </a:p>
          <a:p>
            <a:pPr algn="just">
              <a:buSzPct val="90000"/>
              <a:buNone/>
            </a:pPr>
            <a:endParaRPr lang="en-US" sz="2800" dirty="0" smtClean="0">
              <a:solidFill>
                <a:srgbClr val="545472"/>
              </a:solidFill>
              <a:latin typeface="Tahoma (Body)"/>
            </a:endParaRP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16</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8" name="Content Placeholder 2"/>
          <p:cNvSpPr txBox="1">
            <a:spLocks/>
          </p:cNvSpPr>
          <p:nvPr/>
        </p:nvSpPr>
        <p:spPr bwMode="auto">
          <a:xfrm>
            <a:off x="1676400" y="2209800"/>
            <a:ext cx="4724400" cy="2819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100000"/>
              </a:lnSpc>
              <a:spcBef>
                <a:spcPct val="20000"/>
              </a:spcBef>
              <a:spcAft>
                <a:spcPct val="0"/>
              </a:spcAft>
              <a:buClrTx/>
              <a:buSzPct val="90000"/>
              <a:buFont typeface="Arial" charset="0"/>
              <a:buNone/>
              <a:tabLst/>
              <a:defRPr/>
            </a:pP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#include &lt;</a:t>
            </a:r>
            <a:r>
              <a:rPr kumimoji="0" lang="en-US" sz="2800" b="0" i="0" u="none" strike="noStrike" kern="1200" cap="none" spc="0" normalizeH="0" baseline="0" noProof="0" dirty="0" err="1" smtClean="0">
                <a:ln>
                  <a:noFill/>
                </a:ln>
                <a:solidFill>
                  <a:srgbClr val="545472"/>
                </a:solidFill>
                <a:effectLst/>
                <a:uLnTx/>
                <a:uFillTx/>
                <a:latin typeface="Tahoma (Body)"/>
                <a:ea typeface="+mn-ea"/>
                <a:cs typeface="+mn-cs"/>
              </a:rPr>
              <a:t>iostream.h</a:t>
            </a: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&gt;</a:t>
            </a:r>
          </a:p>
          <a:p>
            <a:pPr marL="342900" marR="0" lvl="0" indent="-342900" algn="just" defTabSz="914400" rtl="0" eaLnBrk="1" fontAlgn="base" latinLnBrk="0" hangingPunct="1">
              <a:lnSpc>
                <a:spcPct val="100000"/>
              </a:lnSpc>
              <a:spcBef>
                <a:spcPct val="20000"/>
              </a:spcBef>
              <a:spcAft>
                <a:spcPct val="0"/>
              </a:spcAft>
              <a:buClrTx/>
              <a:buSzPct val="90000"/>
              <a:buFont typeface="Arial" charset="0"/>
              <a:buNone/>
              <a:tabLst/>
              <a:defRPr/>
            </a:pP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main()</a:t>
            </a:r>
          </a:p>
          <a:p>
            <a:pPr marL="342900" marR="0" lvl="0" indent="-342900" algn="just" defTabSz="914400" rtl="0" eaLnBrk="1" fontAlgn="base" latinLnBrk="0" hangingPunct="1">
              <a:lnSpc>
                <a:spcPct val="100000"/>
              </a:lnSpc>
              <a:spcBef>
                <a:spcPct val="20000"/>
              </a:spcBef>
              <a:spcAft>
                <a:spcPct val="0"/>
              </a:spcAft>
              <a:buClrTx/>
              <a:buSzPct val="90000"/>
              <a:buFont typeface="Arial" charset="0"/>
              <a:buNone/>
              <a:tabLst/>
              <a:defRPr/>
            </a:pP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a:t>
            </a:r>
          </a:p>
          <a:p>
            <a:pPr marL="342900" marR="0" lvl="0" indent="-342900" algn="just" defTabSz="914400" rtl="0" eaLnBrk="1" fontAlgn="base" latinLnBrk="0" hangingPunct="1">
              <a:lnSpc>
                <a:spcPct val="100000"/>
              </a:lnSpc>
              <a:spcBef>
                <a:spcPct val="20000"/>
              </a:spcBef>
              <a:spcAft>
                <a:spcPct val="0"/>
              </a:spcAft>
              <a:buClrTx/>
              <a:buSzPct val="90000"/>
              <a:buFont typeface="Arial" charset="0"/>
              <a:buNone/>
              <a:tabLst/>
              <a:defRPr/>
            </a:pP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 My first program */</a:t>
            </a:r>
          </a:p>
          <a:p>
            <a:pPr marL="342900" marR="0" lvl="0" indent="-342900" algn="just" defTabSz="914400" rtl="0" eaLnBrk="1" fontAlgn="base" latinLnBrk="0" hangingPunct="1">
              <a:lnSpc>
                <a:spcPct val="100000"/>
              </a:lnSpc>
              <a:spcBef>
                <a:spcPct val="20000"/>
              </a:spcBef>
              <a:spcAft>
                <a:spcPct val="0"/>
              </a:spcAft>
              <a:buClrTx/>
              <a:buSzPct val="90000"/>
              <a:buFont typeface="Arial" charset="0"/>
              <a:buNone/>
              <a:tabLst/>
              <a:defRPr/>
            </a:pPr>
            <a:r>
              <a:rPr lang="en-US" sz="2800" dirty="0" err="1" smtClean="0">
                <a:solidFill>
                  <a:srgbClr val="545472"/>
                </a:solidFill>
                <a:latin typeface="Tahoma (Body)"/>
              </a:rPr>
              <a:t>c</a:t>
            </a: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out&lt;&lt;“Hello World! \n“;</a:t>
            </a:r>
          </a:p>
          <a:p>
            <a:pPr marL="342900" marR="0" lvl="0" indent="-342900" algn="just" defTabSz="914400" rtl="0" eaLnBrk="1" fontAlgn="base" latinLnBrk="0" hangingPunct="1">
              <a:lnSpc>
                <a:spcPct val="100000"/>
              </a:lnSpc>
              <a:spcBef>
                <a:spcPct val="20000"/>
              </a:spcBef>
              <a:spcAft>
                <a:spcPct val="0"/>
              </a:spcAft>
              <a:buClrTx/>
              <a:buSzPct val="90000"/>
              <a:buFont typeface="Arial" charset="0"/>
              <a:buNone/>
              <a:tabLst/>
              <a:defRPr/>
            </a:pPr>
            <a:r>
              <a:rPr kumimoji="0" lang="en-US" sz="2800" b="0" i="0" u="none" strike="noStrike" kern="1200" cap="none" spc="0" normalizeH="0" baseline="0" noProof="0" dirty="0" smtClean="0">
                <a:ln>
                  <a:noFill/>
                </a:ln>
                <a:solidFill>
                  <a:srgbClr val="545472"/>
                </a:solidFill>
                <a:effectLst/>
                <a:uLnTx/>
                <a:uFillTx/>
                <a:latin typeface="Tahoma (Body)"/>
                <a:ea typeface="+mn-ea"/>
                <a:cs typeface="+mn-cs"/>
              </a:rPr>
              <a: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smtClean="0">
                <a:solidFill>
                  <a:srgbClr val="660066"/>
                </a:solidFill>
                <a:latin typeface="Tahoma (Heading)"/>
                <a:ea typeface="+mn-ea"/>
                <a:cs typeface="+mn-cs"/>
              </a:rPr>
              <a:t>C++ Program</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17</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8" name="Rectangle 7"/>
          <p:cNvSpPr/>
          <p:nvPr/>
        </p:nvSpPr>
        <p:spPr>
          <a:xfrm>
            <a:off x="609600" y="1524000"/>
            <a:ext cx="7848600" cy="3797963"/>
          </a:xfrm>
          <a:prstGeom prst="rect">
            <a:avLst/>
          </a:prstGeom>
        </p:spPr>
        <p:txBody>
          <a:bodyPr wrap="square">
            <a:spAutoFit/>
          </a:bodyPr>
          <a:lstStyle/>
          <a:p>
            <a:pPr marL="342900" indent="-342900" algn="just">
              <a:spcBef>
                <a:spcPct val="20000"/>
              </a:spcBef>
              <a:buSzPct val="90000"/>
              <a:buBlip>
                <a:blip r:embed="rId2"/>
              </a:buBlip>
            </a:pPr>
            <a:r>
              <a:rPr lang="en-US" sz="2800" dirty="0" smtClean="0">
                <a:solidFill>
                  <a:srgbClr val="545472"/>
                </a:solidFill>
                <a:latin typeface="Tahoma (Body)"/>
              </a:rPr>
              <a:t>C++ is case sensitive. All commands in C must be lowercase.</a:t>
            </a:r>
          </a:p>
          <a:p>
            <a:pPr marL="342900" indent="-342900" algn="just">
              <a:spcBef>
                <a:spcPct val="20000"/>
              </a:spcBef>
              <a:buSzPct val="90000"/>
              <a:buBlip>
                <a:blip r:embed="rId2"/>
              </a:buBlip>
            </a:pPr>
            <a:r>
              <a:rPr lang="en-US" sz="2800" dirty="0" smtClean="0">
                <a:solidFill>
                  <a:srgbClr val="545472"/>
                </a:solidFill>
                <a:latin typeface="Tahoma (Body)"/>
              </a:rPr>
              <a:t>C++ has a free-form line structure. </a:t>
            </a:r>
          </a:p>
          <a:p>
            <a:pPr marL="342900" indent="-342900" algn="just">
              <a:spcBef>
                <a:spcPct val="20000"/>
              </a:spcBef>
              <a:buSzPct val="90000"/>
              <a:buBlip>
                <a:blip r:embed="rId2"/>
              </a:buBlip>
            </a:pPr>
            <a:r>
              <a:rPr lang="en-US" sz="2800" dirty="0" smtClean="0">
                <a:solidFill>
                  <a:srgbClr val="545472"/>
                </a:solidFill>
                <a:latin typeface="Tahoma (Body)"/>
              </a:rPr>
              <a:t>End of each statement must be marked with a semicolon. Multiple statements can be on the same line. </a:t>
            </a:r>
          </a:p>
          <a:p>
            <a:pPr marL="342900" indent="-342900" algn="just">
              <a:spcBef>
                <a:spcPct val="20000"/>
              </a:spcBef>
              <a:buSzPct val="90000"/>
              <a:buBlip>
                <a:blip r:embed="rId2"/>
              </a:buBlip>
            </a:pPr>
            <a:r>
              <a:rPr lang="en-US" sz="2800" dirty="0" smtClean="0">
                <a:solidFill>
                  <a:srgbClr val="545472"/>
                </a:solidFill>
                <a:latin typeface="Tahoma (Body)"/>
              </a:rPr>
              <a:t>White space is ignored. Statements can continue over many lines.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4525963"/>
          </a:xfrm>
        </p:spPr>
        <p:txBody>
          <a:bodyPr/>
          <a:lstStyle/>
          <a:p>
            <a:pPr algn="just">
              <a:buSzPct val="90000"/>
              <a:buNone/>
            </a:pPr>
            <a:r>
              <a:rPr lang="en-US" sz="2800" dirty="0" smtClean="0">
                <a:solidFill>
                  <a:srgbClr val="545472"/>
                </a:solidFill>
                <a:latin typeface="Tahoma (Body)"/>
              </a:rPr>
              <a:t>The C program starting point is identified by the word main().</a:t>
            </a:r>
          </a:p>
          <a:p>
            <a:pPr algn="just">
              <a:buSzPct val="90000"/>
              <a:buNone/>
            </a:pPr>
            <a:r>
              <a:rPr lang="en-US" sz="2800" dirty="0" smtClean="0">
                <a:solidFill>
                  <a:srgbClr val="545472"/>
                </a:solidFill>
                <a:latin typeface="Tahoma (Body)"/>
              </a:rPr>
              <a:t>• This informs the computer as to where the program actually starts. The parentheses that follow the keyword main indicate that there are no arguments supplied to this program (this will be examined later on).</a:t>
            </a:r>
          </a:p>
          <a:p>
            <a:pPr algn="just">
              <a:buSzPct val="90000"/>
              <a:buNone/>
            </a:pPr>
            <a:r>
              <a:rPr lang="en-US" sz="2800" dirty="0" smtClean="0">
                <a:solidFill>
                  <a:srgbClr val="545472"/>
                </a:solidFill>
                <a:latin typeface="Tahoma (Body)"/>
              </a:rPr>
              <a:t>• The two braces, { and }, signify the begin and end segments of the program. In general, braces are used throughout C to enclose a block of statements to be treated as a unit. COMMON ERROR: unbalanced number of open and close curly brackets!</a:t>
            </a:r>
            <a:endParaRPr lang="en-US" dirty="0" smtClean="0"/>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18</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pPr eaLnBrk="1" hangingPunct="1"/>
            <a:r>
              <a:rPr lang="en-US" dirty="0" smtClean="0">
                <a:solidFill>
                  <a:srgbClr val="660066"/>
                </a:solidFill>
                <a:latin typeface="Tahoma (Heading)"/>
                <a:ea typeface="+mn-ea"/>
                <a:cs typeface="+mn-cs"/>
              </a:rPr>
              <a:t>C++ Program</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5334000"/>
          </a:xfrm>
        </p:spPr>
        <p:txBody>
          <a:bodyPr/>
          <a:lstStyle/>
          <a:p>
            <a:pPr algn="just">
              <a:buSzPct val="90000"/>
              <a:buBlip>
                <a:blip r:embed="rId2"/>
              </a:buBlip>
            </a:pPr>
            <a:r>
              <a:rPr lang="en-US" sz="2800" dirty="0" smtClean="0">
                <a:solidFill>
                  <a:srgbClr val="545472"/>
                </a:solidFill>
                <a:latin typeface="Tahoma (Body)"/>
              </a:rPr>
              <a:t>The purpose of the statement #include &lt;</a:t>
            </a:r>
            <a:r>
              <a:rPr lang="en-US" sz="2800" dirty="0" err="1" smtClean="0">
                <a:solidFill>
                  <a:srgbClr val="545472"/>
                </a:solidFill>
                <a:latin typeface="Tahoma (Body)"/>
              </a:rPr>
              <a:t>iostream.h</a:t>
            </a:r>
            <a:r>
              <a:rPr lang="en-US" sz="2800" dirty="0" smtClean="0">
                <a:solidFill>
                  <a:srgbClr val="545472"/>
                </a:solidFill>
                <a:latin typeface="Tahoma (Body)"/>
              </a:rPr>
              <a:t>&gt; is to allow the use of  the </a:t>
            </a:r>
            <a:r>
              <a:rPr lang="en-US" sz="2800" dirty="0" err="1" smtClean="0">
                <a:solidFill>
                  <a:srgbClr val="545472"/>
                </a:solidFill>
                <a:latin typeface="Tahoma (Body)"/>
              </a:rPr>
              <a:t>cout</a:t>
            </a:r>
            <a:r>
              <a:rPr lang="en-US" sz="2800" dirty="0" smtClean="0">
                <a:solidFill>
                  <a:srgbClr val="545472"/>
                </a:solidFill>
                <a:latin typeface="Tahoma (Body)"/>
              </a:rPr>
              <a:t> statement to provide program output. For each function built  into the language, an associated header file must be included. </a:t>
            </a:r>
          </a:p>
          <a:p>
            <a:pPr algn="just">
              <a:buSzPct val="90000"/>
              <a:buBlip>
                <a:blip r:embed="rId2"/>
              </a:buBlip>
            </a:pPr>
            <a:r>
              <a:rPr lang="en-US" sz="2800" dirty="0" err="1" smtClean="0">
                <a:solidFill>
                  <a:srgbClr val="545472"/>
                </a:solidFill>
                <a:latin typeface="Tahoma (Body)"/>
              </a:rPr>
              <a:t>cout</a:t>
            </a:r>
            <a:r>
              <a:rPr lang="en-US" sz="2800" dirty="0" smtClean="0">
                <a:solidFill>
                  <a:srgbClr val="545472"/>
                </a:solidFill>
                <a:latin typeface="Tahoma (Body)"/>
              </a:rPr>
              <a:t> is actually a function (procedure) in C++ that is used for printing variables and text. This has to do with the \ and % characters. These characters are modifiers, and for the present the </a:t>
            </a:r>
          </a:p>
          <a:p>
            <a:pPr algn="just">
              <a:buSzPct val="90000"/>
              <a:buBlip>
                <a:blip r:embed="rId2"/>
              </a:buBlip>
            </a:pPr>
            <a:r>
              <a:rPr lang="en-US" sz="2800" dirty="0" smtClean="0">
                <a:solidFill>
                  <a:srgbClr val="545472"/>
                </a:solidFill>
                <a:latin typeface="Tahoma (Body)"/>
              </a:rPr>
              <a:t>\ followed by the n character represents a newline character.</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19</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pPr eaLnBrk="1" hangingPunct="1"/>
            <a:r>
              <a:rPr lang="en-US" dirty="0" smtClean="0">
                <a:solidFill>
                  <a:srgbClr val="660066"/>
                </a:solidFill>
                <a:latin typeface="Tahoma (Heading)"/>
                <a:ea typeface="+mn-ea"/>
                <a:cs typeface="+mn-cs"/>
              </a:rPr>
              <a:t>C++ Program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219200" y="800100"/>
            <a:ext cx="6781800" cy="603250"/>
          </a:xfrm>
          <a:prstGeom prst="rect">
            <a:avLst/>
          </a:prstGeom>
          <a:noFill/>
          <a:ln w="9525">
            <a:noFill/>
            <a:miter lim="800000"/>
            <a:headEnd/>
            <a:tailEnd/>
          </a:ln>
        </p:spPr>
        <p:txBody>
          <a:bodyPr anchor="b"/>
          <a:lstStyle/>
          <a:p>
            <a:pPr algn="ctr"/>
            <a:r>
              <a:rPr lang="en-US" sz="4400" dirty="0" smtClean="0">
                <a:solidFill>
                  <a:srgbClr val="660066"/>
                </a:solidFill>
                <a:latin typeface="Tahoma (Heading)"/>
                <a:ea typeface="+mj-ea"/>
                <a:cs typeface="+mj-cs"/>
              </a:rPr>
              <a:t>Con</a:t>
            </a:r>
            <a:r>
              <a:rPr lang="en-US" sz="4400" dirty="0">
                <a:solidFill>
                  <a:srgbClr val="660066"/>
                </a:solidFill>
                <a:latin typeface="Tahoma (Heading)"/>
              </a:rPr>
              <a:t>tact</a:t>
            </a:r>
          </a:p>
        </p:txBody>
      </p:sp>
      <p:sp>
        <p:nvSpPr>
          <p:cNvPr id="5" name="Rectangle 4"/>
          <p:cNvSpPr>
            <a:spLocks noGrp="1" noChangeArrowheads="1"/>
          </p:cNvSpPr>
          <p:nvPr/>
        </p:nvSpPr>
        <p:spPr bwMode="auto">
          <a:xfrm>
            <a:off x="685800" y="1638300"/>
            <a:ext cx="7772400" cy="4419600"/>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SzPct val="90000"/>
              <a:buBlip>
                <a:blip r:embed="rId3"/>
              </a:buBlip>
              <a:defRPr sz="24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4"/>
              </a:buBlip>
              <a:defRPr sz="2000">
                <a:solidFill>
                  <a:schemeClr val="tx1"/>
                </a:solidFill>
                <a:latin typeface="+mn-lt"/>
              </a:defRPr>
            </a:lvl2pPr>
            <a:lvl3pPr marL="1143000" indent="-228600" algn="l" rtl="0" eaLnBrk="0" fontAlgn="base" hangingPunct="0">
              <a:spcBef>
                <a:spcPct val="20000"/>
              </a:spcBef>
              <a:spcAft>
                <a:spcPct val="0"/>
              </a:spcAft>
              <a:buSzPct val="70000"/>
              <a:buBlip>
                <a:blip r:embed="rId5"/>
              </a:buBlip>
              <a:defRPr sz="2400">
                <a:solidFill>
                  <a:schemeClr val="tx1"/>
                </a:solidFill>
                <a:latin typeface="+mn-lt"/>
              </a:defRPr>
            </a:lvl3pPr>
            <a:lvl4pPr marL="1600200" indent="-228600" algn="l" rtl="0" eaLnBrk="0" fontAlgn="base" hangingPunct="0">
              <a:spcBef>
                <a:spcPct val="20000"/>
              </a:spcBef>
              <a:spcAft>
                <a:spcPct val="0"/>
              </a:spcAft>
              <a:buSzPct val="70000"/>
              <a:buBlip>
                <a:blip r:embed="rId6"/>
              </a:buBlip>
              <a:defRPr sz="1600">
                <a:solidFill>
                  <a:schemeClr val="tx1"/>
                </a:solidFill>
                <a:latin typeface="+mn-lt"/>
              </a:defRPr>
            </a:lvl4pPr>
            <a:lvl5pPr marL="2057400" indent="-228600" algn="l" rtl="0" eaLnBrk="0" fontAlgn="base" hangingPunct="0">
              <a:spcBef>
                <a:spcPct val="20000"/>
              </a:spcBef>
              <a:spcAft>
                <a:spcPct val="0"/>
              </a:spcAft>
              <a:buSzPct val="70000"/>
              <a:buBlip>
                <a:blip r:embed="rId7"/>
              </a:buBlip>
              <a:defRPr sz="1400">
                <a:solidFill>
                  <a:schemeClr val="tx1"/>
                </a:solidFill>
                <a:latin typeface="+mn-lt"/>
              </a:defRPr>
            </a:lvl5pPr>
            <a:lvl6pPr marL="2514600" indent="-228600" algn="l" rtl="0" fontAlgn="base">
              <a:spcBef>
                <a:spcPct val="20000"/>
              </a:spcBef>
              <a:spcAft>
                <a:spcPct val="0"/>
              </a:spcAft>
              <a:buSzPct val="70000"/>
              <a:buBlip>
                <a:blip r:embed="rId7"/>
              </a:buBlip>
              <a:defRPr sz="1400">
                <a:solidFill>
                  <a:schemeClr val="tx1"/>
                </a:solidFill>
                <a:latin typeface="+mn-lt"/>
              </a:defRPr>
            </a:lvl6pPr>
            <a:lvl7pPr marL="2971800" indent="-228600" algn="l" rtl="0" fontAlgn="base">
              <a:spcBef>
                <a:spcPct val="20000"/>
              </a:spcBef>
              <a:spcAft>
                <a:spcPct val="0"/>
              </a:spcAft>
              <a:buSzPct val="70000"/>
              <a:buBlip>
                <a:blip r:embed="rId7"/>
              </a:buBlip>
              <a:defRPr sz="1400">
                <a:solidFill>
                  <a:schemeClr val="tx1"/>
                </a:solidFill>
                <a:latin typeface="+mn-lt"/>
              </a:defRPr>
            </a:lvl7pPr>
            <a:lvl8pPr marL="3429000" indent="-228600" algn="l" rtl="0" fontAlgn="base">
              <a:spcBef>
                <a:spcPct val="20000"/>
              </a:spcBef>
              <a:spcAft>
                <a:spcPct val="0"/>
              </a:spcAft>
              <a:buSzPct val="70000"/>
              <a:buBlip>
                <a:blip r:embed="rId7"/>
              </a:buBlip>
              <a:defRPr sz="1400">
                <a:solidFill>
                  <a:schemeClr val="tx1"/>
                </a:solidFill>
                <a:latin typeface="+mn-lt"/>
              </a:defRPr>
            </a:lvl8pPr>
            <a:lvl9pPr marL="3886200" indent="-228600" algn="l" rtl="0" fontAlgn="base">
              <a:spcBef>
                <a:spcPct val="20000"/>
              </a:spcBef>
              <a:spcAft>
                <a:spcPct val="0"/>
              </a:spcAft>
              <a:buSzPct val="70000"/>
              <a:buBlip>
                <a:blip r:embed="rId7"/>
              </a:buBlip>
              <a:defRPr sz="1400">
                <a:solidFill>
                  <a:schemeClr val="tx1"/>
                </a:solidFill>
                <a:latin typeface="+mn-lt"/>
              </a:defRPr>
            </a:lvl9pPr>
          </a:lstStyle>
          <a:p>
            <a:pPr eaLnBrk="1" hangingPunct="1">
              <a:defRPr/>
            </a:pPr>
            <a:r>
              <a:rPr lang="en-US" sz="2000" b="1" dirty="0" smtClean="0">
                <a:solidFill>
                  <a:srgbClr val="545472"/>
                </a:solidFill>
                <a:latin typeface="Tahoma (Body)"/>
              </a:rPr>
              <a:t>Name:</a:t>
            </a:r>
            <a:r>
              <a:rPr lang="en-US" sz="2000" dirty="0" smtClean="0">
                <a:solidFill>
                  <a:srgbClr val="545472"/>
                </a:solidFill>
                <a:latin typeface="Tahoma (Body)"/>
              </a:rPr>
              <a:t> 	Sawsan M. Mandalawi </a:t>
            </a:r>
          </a:p>
          <a:p>
            <a:pPr eaLnBrk="1" hangingPunct="1">
              <a:defRPr/>
            </a:pPr>
            <a:r>
              <a:rPr lang="en-US" sz="2000" b="1" dirty="0" smtClean="0">
                <a:solidFill>
                  <a:srgbClr val="545472"/>
                </a:solidFill>
                <a:latin typeface="Tahoma (Body)"/>
              </a:rPr>
              <a:t>Email:  </a:t>
            </a:r>
            <a:r>
              <a:rPr lang="en-US" sz="2000" dirty="0" smtClean="0">
                <a:solidFill>
                  <a:srgbClr val="545472"/>
                </a:solidFill>
                <a:latin typeface="Tahoma"/>
              </a:rPr>
              <a:t>	</a:t>
            </a:r>
            <a:r>
              <a:rPr lang="en-US" sz="2000" dirty="0" smtClean="0">
                <a:solidFill>
                  <a:srgbClr val="545472"/>
                </a:solidFill>
                <a:latin typeface="Tahoma (Body)"/>
              </a:rPr>
              <a:t>sawsan.mandalawi@yahoo.com	</a:t>
            </a:r>
          </a:p>
          <a:p>
            <a:pPr eaLnBrk="1" hangingPunct="1">
              <a:defRPr/>
            </a:pPr>
            <a:r>
              <a:rPr lang="en-US" sz="2000" b="1" dirty="0" smtClean="0">
                <a:solidFill>
                  <a:srgbClr val="545472"/>
                </a:solidFill>
                <a:latin typeface="Tahoma (Body)"/>
              </a:rPr>
              <a:t>Room: </a:t>
            </a:r>
            <a:r>
              <a:rPr lang="en-US" sz="2000" dirty="0" smtClean="0">
                <a:solidFill>
                  <a:srgbClr val="545472"/>
                </a:solidFill>
                <a:latin typeface="Tahoma (Body)"/>
              </a:rPr>
              <a:t>	Room 6 in the Department of Computer &amp;     Software Engineering</a:t>
            </a:r>
          </a:p>
          <a:p>
            <a:pPr eaLnBrk="1" hangingPunct="1">
              <a:defRPr/>
            </a:pPr>
            <a:r>
              <a:rPr lang="en-US" sz="2000" b="1" dirty="0" smtClean="0">
                <a:solidFill>
                  <a:srgbClr val="545472"/>
                </a:solidFill>
                <a:latin typeface="Tahoma (Body)"/>
              </a:rPr>
              <a:t>Lecture Time:   </a:t>
            </a:r>
            <a:r>
              <a:rPr lang="en-US" sz="2000" dirty="0" smtClean="0">
                <a:solidFill>
                  <a:srgbClr val="545472"/>
                </a:solidFill>
                <a:latin typeface="Tahoma (Body)"/>
              </a:rPr>
              <a:t>Tuesday   11:30 - 02:30</a:t>
            </a:r>
          </a:p>
          <a:p>
            <a:pPr eaLnBrk="1" hangingPunct="1">
              <a:buNone/>
              <a:defRPr/>
            </a:pPr>
            <a:r>
              <a:rPr lang="en-US" sz="2000" dirty="0" smtClean="0">
                <a:solidFill>
                  <a:srgbClr val="545472"/>
                </a:solidFill>
                <a:latin typeface="Tahoma (Body)"/>
              </a:rPr>
              <a:t>			      Thursday 08:30 - 11:30</a:t>
            </a:r>
          </a:p>
          <a:p>
            <a:pPr marL="346075" indent="-346075" eaLnBrk="1" hangingPunct="1">
              <a:defRPr/>
            </a:pPr>
            <a:r>
              <a:rPr lang="en-US" sz="2000" b="1" dirty="0" smtClean="0">
                <a:solidFill>
                  <a:srgbClr val="545472"/>
                </a:solidFill>
                <a:latin typeface="Tahoma (Body)"/>
              </a:rPr>
              <a:t>Notes:         </a:t>
            </a:r>
            <a:r>
              <a:rPr lang="en-US" sz="2000" dirty="0" smtClean="0">
                <a:solidFill>
                  <a:srgbClr val="545472"/>
                </a:solidFill>
                <a:latin typeface="Tahoma (Body)"/>
              </a:rPr>
              <a:t>Other office hours are available by an appointment.      The contents of this syllabus is not to be changed during the current semester.</a:t>
            </a:r>
          </a:p>
          <a:p>
            <a:pPr eaLnBrk="1" hangingPunct="1">
              <a:defRPr/>
            </a:pPr>
            <a:endParaRPr lang="en-US" sz="2000" dirty="0" smtClean="0"/>
          </a:p>
          <a:p>
            <a:pPr lvl="4" eaLnBrk="1" hangingPunct="1">
              <a:defRPr/>
            </a:pPr>
            <a:endParaRPr lang="en-US" sz="1200" dirty="0" smtClean="0"/>
          </a:p>
        </p:txBody>
      </p:sp>
      <p:sp>
        <p:nvSpPr>
          <p:cNvPr id="7" name="Date Placeholder 6"/>
          <p:cNvSpPr>
            <a:spLocks noGrp="1"/>
          </p:cNvSpPr>
          <p:nvPr>
            <p:ph type="dt" sz="half" idx="10"/>
          </p:nvPr>
        </p:nvSpPr>
        <p:spPr/>
        <p:txBody>
          <a:bodyPr/>
          <a:lstStyle/>
          <a:p>
            <a:pPr>
              <a:defRPr/>
            </a:pPr>
            <a:fld id="{FB7A5827-BA98-4938-9AB2-CFE1A13045A3}" type="datetime2">
              <a:rPr lang="en-US" smtClean="0"/>
              <a:pPr>
                <a:defRPr/>
              </a:pPr>
              <a:t>Thursday, November 22, 2018</a:t>
            </a:fld>
            <a:endParaRPr lang="en-US" dirty="0"/>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2</a:t>
            </a:fld>
            <a:endParaRPr lang="en-US" dirty="0"/>
          </a:p>
        </p:txBody>
      </p:sp>
      <p:sp>
        <p:nvSpPr>
          <p:cNvPr id="9" name="Footer Placeholder 8"/>
          <p:cNvSpPr>
            <a:spLocks noGrp="1"/>
          </p:cNvSpPr>
          <p:nvPr>
            <p:ph type="ftr" sz="quarter" idx="11"/>
          </p:nvPr>
        </p:nvSpPr>
        <p:spPr/>
        <p:txBody>
          <a:bodyPr/>
          <a:lstStyle/>
          <a:p>
            <a:pPr>
              <a:defRPr/>
            </a:pPr>
            <a:r>
              <a:rPr lang="en-US" smtClean="0"/>
              <a:t>C++ Programming Language</a:t>
            </a:r>
            <a:endParaRPr lang="en-US" dirty="0"/>
          </a:p>
        </p:txBody>
      </p:sp>
      <p:cxnSp>
        <p:nvCxnSpPr>
          <p:cNvPr id="11" name="Straight Connector 10"/>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5334000"/>
          </a:xfrm>
        </p:spPr>
        <p:txBody>
          <a:bodyPr/>
          <a:lstStyle/>
          <a:p>
            <a:pPr algn="just">
              <a:buSzPct val="90000"/>
              <a:buBlip>
                <a:blip r:embed="rId2"/>
              </a:buBlip>
            </a:pPr>
            <a:r>
              <a:rPr lang="en-US" sz="2800" dirty="0" smtClean="0">
                <a:solidFill>
                  <a:srgbClr val="545472"/>
                </a:solidFill>
                <a:latin typeface="Tahoma (Body)"/>
              </a:rPr>
              <a:t>Thus the program prints</a:t>
            </a:r>
          </a:p>
          <a:p>
            <a:pPr algn="just">
              <a:buSzPct val="90000"/>
              <a:buNone/>
            </a:pPr>
            <a:r>
              <a:rPr lang="en-US" sz="2800" dirty="0" smtClean="0">
                <a:solidFill>
                  <a:srgbClr val="545472"/>
                </a:solidFill>
                <a:latin typeface="Tahoma (Body)"/>
              </a:rPr>
              <a:t>         Hello World!</a:t>
            </a:r>
          </a:p>
          <a:p>
            <a:pPr algn="just">
              <a:buSzPct val="90000"/>
              <a:buNone/>
            </a:pPr>
            <a:r>
              <a:rPr lang="en-US" sz="2800" dirty="0" smtClean="0">
                <a:solidFill>
                  <a:srgbClr val="545472"/>
                </a:solidFill>
                <a:latin typeface="Tahoma (Body)"/>
              </a:rPr>
              <a:t>    And the cursor is set to the beginning of the next line. </a:t>
            </a:r>
          </a:p>
          <a:p>
            <a:pPr algn="just">
              <a:buSzPct val="90000"/>
              <a:buBlip>
                <a:blip r:embed="rId2"/>
              </a:buBlip>
            </a:pPr>
            <a:r>
              <a:rPr lang="en-US" sz="2800" dirty="0" smtClean="0">
                <a:solidFill>
                  <a:srgbClr val="545472"/>
                </a:solidFill>
                <a:latin typeface="Tahoma (Body)"/>
              </a:rPr>
              <a:t>Comments can be inserted into C++ programs by bracketing text with the /* and */ delimiters. Comments are useful for a variety of reasons. Primarily they serve as internal documentation for program structure and functionality.</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20</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pPr eaLnBrk="1" hangingPunct="1"/>
            <a:r>
              <a:rPr lang="en-US" dirty="0" smtClean="0">
                <a:solidFill>
                  <a:srgbClr val="660066"/>
                </a:solidFill>
                <a:latin typeface="Tahoma (Heading)"/>
                <a:ea typeface="+mn-ea"/>
                <a:cs typeface="+mn-cs"/>
              </a:rPr>
              <a:t>C++ Program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5334000"/>
          </a:xfrm>
        </p:spPr>
        <p:txBody>
          <a:bodyPr/>
          <a:lstStyle/>
          <a:p>
            <a:pPr algn="just">
              <a:buSzPct val="90000"/>
              <a:buBlip>
                <a:blip r:embed="rId2"/>
              </a:buBlip>
            </a:pPr>
            <a:r>
              <a:rPr lang="en-US" sz="2800" dirty="0" smtClean="0">
                <a:solidFill>
                  <a:srgbClr val="545472"/>
                </a:solidFill>
                <a:latin typeface="Tahoma (Body)"/>
              </a:rPr>
              <a:t>Documentation of variables and functions and their usage</a:t>
            </a:r>
          </a:p>
          <a:p>
            <a:pPr algn="just">
              <a:buSzPct val="90000"/>
              <a:buBlip>
                <a:blip r:embed="rId2"/>
              </a:buBlip>
            </a:pPr>
            <a:r>
              <a:rPr lang="en-US" sz="2800" dirty="0" smtClean="0">
                <a:solidFill>
                  <a:srgbClr val="545472"/>
                </a:solidFill>
                <a:latin typeface="Tahoma (Body)"/>
              </a:rPr>
              <a:t>Explaining difficult sections of code</a:t>
            </a:r>
          </a:p>
          <a:p>
            <a:pPr algn="just">
              <a:buSzPct val="90000"/>
              <a:buBlip>
                <a:blip r:embed="rId2"/>
              </a:buBlip>
            </a:pPr>
            <a:r>
              <a:rPr lang="en-US" sz="2800" dirty="0" smtClean="0">
                <a:solidFill>
                  <a:srgbClr val="545472"/>
                </a:solidFill>
                <a:latin typeface="Tahoma (Body)"/>
              </a:rPr>
              <a:t>Describes the program, author, date, modification changes, revisions…</a:t>
            </a:r>
          </a:p>
          <a:p>
            <a:pPr algn="ctr">
              <a:buSzPct val="90000"/>
              <a:buNone/>
            </a:pPr>
            <a:r>
              <a:rPr lang="en-US" sz="2800" dirty="0" smtClean="0">
                <a:solidFill>
                  <a:srgbClr val="FF0000"/>
                </a:solidFill>
                <a:latin typeface="Tahoma (Body)"/>
              </a:rPr>
              <a:t>** Best programmers comment as they write the code, not after the fact.</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21</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r>
              <a:rPr lang="en-US" dirty="0" smtClean="0">
                <a:solidFill>
                  <a:srgbClr val="660066"/>
                </a:solidFill>
                <a:latin typeface="Tahoma (Heading)"/>
                <a:ea typeface="+mn-ea"/>
                <a:cs typeface="+mn-cs"/>
              </a:rPr>
              <a:t>Why Use Comments?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5334000"/>
          </a:xfrm>
        </p:spPr>
        <p:txBody>
          <a:bodyPr/>
          <a:lstStyle/>
          <a:p>
            <a:pPr algn="just">
              <a:buSzPct val="90000"/>
              <a:buBlip>
                <a:blip r:embed="rId2"/>
              </a:buBlip>
            </a:pPr>
            <a:r>
              <a:rPr lang="en-US" sz="2800" dirty="0" smtClean="0">
                <a:solidFill>
                  <a:srgbClr val="545472"/>
                </a:solidFill>
                <a:latin typeface="Tahoma (Body)"/>
              </a:rPr>
              <a:t>Header files contain definitions of functions and variables which can be incorporated into any C++ program by using the pre-processor #include statement. </a:t>
            </a:r>
          </a:p>
          <a:p>
            <a:pPr algn="just">
              <a:buSzPct val="90000"/>
              <a:buBlip>
                <a:blip r:embed="rId2"/>
              </a:buBlip>
            </a:pPr>
            <a:r>
              <a:rPr lang="en-US" sz="2800" dirty="0" smtClean="0">
                <a:solidFill>
                  <a:srgbClr val="545472"/>
                </a:solidFill>
                <a:latin typeface="Tahoma (Body)"/>
              </a:rPr>
              <a:t>Standard header files are provided with each compiler, and cover a range of areas: string handling, mathematics, data conversion, printing and reading of variables, etc. </a:t>
            </a:r>
          </a:p>
          <a:p>
            <a:pPr algn="just">
              <a:buSzPct val="90000"/>
              <a:buBlip>
                <a:blip r:embed="rId2"/>
              </a:buBlip>
            </a:pPr>
            <a:r>
              <a:rPr lang="en-US" sz="2800" dirty="0" smtClean="0">
                <a:solidFill>
                  <a:srgbClr val="545472"/>
                </a:solidFill>
                <a:latin typeface="Tahoma (Body)"/>
              </a:rPr>
              <a:t>For example, to use the function </a:t>
            </a:r>
            <a:r>
              <a:rPr lang="en-US" sz="2800" dirty="0" err="1" smtClean="0">
                <a:solidFill>
                  <a:srgbClr val="545472"/>
                </a:solidFill>
                <a:latin typeface="Tahoma (Body)"/>
              </a:rPr>
              <a:t>cout</a:t>
            </a:r>
            <a:r>
              <a:rPr lang="en-US" sz="2800" dirty="0" smtClean="0">
                <a:solidFill>
                  <a:srgbClr val="545472"/>
                </a:solidFill>
                <a:latin typeface="Tahoma (Body)"/>
              </a:rPr>
              <a:t> in a program, the line #include &lt;</a:t>
            </a:r>
            <a:r>
              <a:rPr lang="en-US" sz="2800" dirty="0" err="1" smtClean="0">
                <a:solidFill>
                  <a:srgbClr val="545472"/>
                </a:solidFill>
                <a:latin typeface="Tahoma (Body)"/>
              </a:rPr>
              <a:t>iostream.h</a:t>
            </a:r>
            <a:r>
              <a:rPr lang="en-US" sz="2800" dirty="0" smtClean="0">
                <a:solidFill>
                  <a:srgbClr val="545472"/>
                </a:solidFill>
                <a:latin typeface="Tahoma (Body)"/>
              </a:rPr>
              <a:t>&gt; • should be at the beginning of the source file, because the declaration for </a:t>
            </a:r>
            <a:r>
              <a:rPr lang="en-US" sz="2800" dirty="0" err="1" smtClean="0">
                <a:solidFill>
                  <a:srgbClr val="545472"/>
                </a:solidFill>
                <a:latin typeface="Tahoma (Body)"/>
              </a:rPr>
              <a:t>cout</a:t>
            </a:r>
            <a:r>
              <a:rPr lang="en-US" sz="2800" dirty="0" smtClean="0">
                <a:solidFill>
                  <a:srgbClr val="545472"/>
                </a:solidFill>
                <a:latin typeface="Tahoma (Body)"/>
              </a:rPr>
              <a:t> is found in the file </a:t>
            </a:r>
            <a:r>
              <a:rPr lang="en-US" sz="2800" dirty="0" err="1" smtClean="0">
                <a:solidFill>
                  <a:srgbClr val="545472"/>
                </a:solidFill>
                <a:latin typeface="Tahoma (Body)"/>
              </a:rPr>
              <a:t>iostream.h</a:t>
            </a:r>
            <a:r>
              <a:rPr lang="en-US" sz="2800" dirty="0" smtClean="0">
                <a:solidFill>
                  <a:srgbClr val="545472"/>
                </a:solidFill>
                <a:latin typeface="Tahoma (Body)"/>
              </a:rPr>
              <a:t>. </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22</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r>
              <a:rPr lang="en-US" dirty="0" smtClean="0">
                <a:solidFill>
                  <a:srgbClr val="660066"/>
                </a:solidFill>
                <a:latin typeface="Tahoma (Heading)"/>
                <a:ea typeface="+mn-ea"/>
                <a:cs typeface="+mn-cs"/>
              </a:rPr>
              <a:t>Header Files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5334000"/>
          </a:xfrm>
        </p:spPr>
        <p:txBody>
          <a:bodyPr/>
          <a:lstStyle/>
          <a:p>
            <a:pPr algn="just">
              <a:buSzPct val="90000"/>
              <a:buBlip>
                <a:blip r:embed="rId2"/>
              </a:buBlip>
            </a:pPr>
            <a:r>
              <a:rPr lang="en-US" sz="2800" dirty="0" smtClean="0">
                <a:solidFill>
                  <a:srgbClr val="545472"/>
                </a:solidFill>
                <a:latin typeface="Tahoma (Body)"/>
              </a:rPr>
              <a:t>All header files have the extension .h and generally reside in the /</a:t>
            </a:r>
            <a:r>
              <a:rPr lang="en-US" sz="2800" dirty="0" err="1" smtClean="0">
                <a:solidFill>
                  <a:srgbClr val="545472"/>
                </a:solidFill>
                <a:latin typeface="Tahoma (Body)"/>
              </a:rPr>
              <a:t>usr</a:t>
            </a:r>
            <a:r>
              <a:rPr lang="en-US" sz="2800" dirty="0" smtClean="0">
                <a:solidFill>
                  <a:srgbClr val="545472"/>
                </a:solidFill>
                <a:latin typeface="Tahoma (Body)"/>
              </a:rPr>
              <a:t>/include subdirectory.</a:t>
            </a:r>
          </a:p>
          <a:p>
            <a:pPr algn="ctr">
              <a:buSzPct val="90000"/>
              <a:buNone/>
            </a:pPr>
            <a:r>
              <a:rPr lang="en-US" sz="2800" dirty="0" smtClean="0">
                <a:solidFill>
                  <a:srgbClr val="545472"/>
                </a:solidFill>
                <a:latin typeface="Tahoma (Body)"/>
              </a:rPr>
              <a:t>#include &lt;</a:t>
            </a:r>
            <a:r>
              <a:rPr lang="en-US" sz="2800" dirty="0" err="1" smtClean="0">
                <a:solidFill>
                  <a:srgbClr val="545472"/>
                </a:solidFill>
                <a:latin typeface="Tahoma (Body)"/>
              </a:rPr>
              <a:t>string.h</a:t>
            </a:r>
            <a:r>
              <a:rPr lang="en-US" sz="2800" dirty="0" smtClean="0">
                <a:solidFill>
                  <a:srgbClr val="545472"/>
                </a:solidFill>
                <a:latin typeface="Tahoma (Body)"/>
              </a:rPr>
              <a:t>&gt;</a:t>
            </a:r>
          </a:p>
          <a:p>
            <a:pPr algn="ctr">
              <a:buSzPct val="90000"/>
              <a:buNone/>
            </a:pPr>
            <a:r>
              <a:rPr lang="en-US" sz="2800" dirty="0" smtClean="0">
                <a:solidFill>
                  <a:srgbClr val="545472"/>
                </a:solidFill>
                <a:latin typeface="Tahoma (Body)"/>
              </a:rPr>
              <a:t>#include &lt;</a:t>
            </a:r>
            <a:r>
              <a:rPr lang="en-US" sz="2800" dirty="0" err="1" smtClean="0">
                <a:solidFill>
                  <a:srgbClr val="545472"/>
                </a:solidFill>
                <a:latin typeface="Tahoma (Body)"/>
              </a:rPr>
              <a:t>math.h</a:t>
            </a:r>
            <a:r>
              <a:rPr lang="en-US" sz="2800" dirty="0" smtClean="0">
                <a:solidFill>
                  <a:srgbClr val="545472"/>
                </a:solidFill>
                <a:latin typeface="Tahoma (Body)"/>
              </a:rPr>
              <a:t>&gt;</a:t>
            </a:r>
          </a:p>
          <a:p>
            <a:pPr algn="ctr">
              <a:buSzPct val="90000"/>
              <a:buNone/>
            </a:pPr>
            <a:r>
              <a:rPr lang="en-US" sz="2800" dirty="0" smtClean="0">
                <a:solidFill>
                  <a:srgbClr val="545472"/>
                </a:solidFill>
                <a:latin typeface="Tahoma (Body)"/>
              </a:rPr>
              <a:t>#include "</a:t>
            </a:r>
            <a:r>
              <a:rPr lang="en-US" sz="2800" dirty="0" err="1" smtClean="0">
                <a:solidFill>
                  <a:srgbClr val="545472"/>
                </a:solidFill>
                <a:latin typeface="Tahoma (Body)"/>
              </a:rPr>
              <a:t>mylib.h</a:t>
            </a:r>
            <a:r>
              <a:rPr lang="en-US" sz="2800" dirty="0" smtClean="0">
                <a:solidFill>
                  <a:srgbClr val="545472"/>
                </a:solidFill>
                <a:latin typeface="Tahoma (Body)"/>
              </a:rPr>
              <a:t>“</a:t>
            </a:r>
          </a:p>
          <a:p>
            <a:pPr algn="just">
              <a:buSzPct val="90000"/>
              <a:buBlip>
                <a:blip r:embed="rId2"/>
              </a:buBlip>
            </a:pPr>
            <a:r>
              <a:rPr lang="en-US" sz="2800" dirty="0" smtClean="0">
                <a:solidFill>
                  <a:srgbClr val="545472"/>
                </a:solidFill>
                <a:latin typeface="Tahoma (Body)"/>
              </a:rPr>
              <a:t>The use of angle brackets &lt;&gt; informs the compiler to search the compiler’s include directories for the specified file. The use of the double quotes "" around the filename informs the compiler to start the search in the current directory for the specified file.</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23</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r>
              <a:rPr lang="en-US" dirty="0" smtClean="0">
                <a:solidFill>
                  <a:srgbClr val="660066"/>
                </a:solidFill>
                <a:latin typeface="Tahoma (Heading)"/>
                <a:ea typeface="+mn-ea"/>
                <a:cs typeface="+mn-cs"/>
              </a:rPr>
              <a:t>Header Files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457200" y="609600"/>
            <a:ext cx="8229600" cy="5334000"/>
          </a:xfrm>
        </p:spPr>
        <p:txBody>
          <a:bodyPr/>
          <a:lstStyle/>
          <a:p>
            <a:pPr algn="just">
              <a:buSzPct val="90000"/>
              <a:buBlip>
                <a:blip r:embed="rId2"/>
              </a:buBlip>
            </a:pPr>
            <a:r>
              <a:rPr lang="en-US" sz="2800" dirty="0" smtClean="0">
                <a:solidFill>
                  <a:srgbClr val="545472"/>
                </a:solidFill>
                <a:latin typeface="Tahoma (Body)"/>
              </a:rPr>
              <a:t>All header files have the extension .h and generally reside in the /</a:t>
            </a:r>
            <a:r>
              <a:rPr lang="en-US" sz="2800" dirty="0" err="1" smtClean="0">
                <a:solidFill>
                  <a:srgbClr val="545472"/>
                </a:solidFill>
                <a:latin typeface="Tahoma (Body)"/>
              </a:rPr>
              <a:t>usr</a:t>
            </a:r>
            <a:r>
              <a:rPr lang="en-US" sz="2800" dirty="0" smtClean="0">
                <a:solidFill>
                  <a:srgbClr val="545472"/>
                </a:solidFill>
                <a:latin typeface="Tahoma (Body)"/>
              </a:rPr>
              <a:t>/include subdirectory.</a:t>
            </a:r>
          </a:p>
          <a:p>
            <a:pPr algn="ctr">
              <a:buSzPct val="90000"/>
              <a:buNone/>
            </a:pPr>
            <a:r>
              <a:rPr lang="en-US" sz="2800" dirty="0" smtClean="0">
                <a:solidFill>
                  <a:srgbClr val="FF3399"/>
                </a:solidFill>
                <a:latin typeface="Tahoma (Body)"/>
              </a:rPr>
              <a:t>#include &lt;</a:t>
            </a:r>
            <a:r>
              <a:rPr lang="en-US" sz="2800" dirty="0" err="1" smtClean="0">
                <a:solidFill>
                  <a:srgbClr val="FF3399"/>
                </a:solidFill>
                <a:latin typeface="Tahoma (Body)"/>
              </a:rPr>
              <a:t>string.h</a:t>
            </a:r>
            <a:r>
              <a:rPr lang="en-US" sz="2800" dirty="0" smtClean="0">
                <a:solidFill>
                  <a:srgbClr val="FF3399"/>
                </a:solidFill>
                <a:latin typeface="Tahoma (Body)"/>
              </a:rPr>
              <a:t>&gt;</a:t>
            </a:r>
          </a:p>
          <a:p>
            <a:pPr algn="ctr">
              <a:buSzPct val="90000"/>
              <a:buNone/>
            </a:pPr>
            <a:r>
              <a:rPr lang="en-US" sz="2800" dirty="0" smtClean="0">
                <a:solidFill>
                  <a:srgbClr val="FF3399"/>
                </a:solidFill>
                <a:latin typeface="Tahoma (Body)"/>
              </a:rPr>
              <a:t>#include &lt;</a:t>
            </a:r>
            <a:r>
              <a:rPr lang="en-US" sz="2800" dirty="0" err="1" smtClean="0">
                <a:solidFill>
                  <a:srgbClr val="FF3399"/>
                </a:solidFill>
                <a:latin typeface="Tahoma (Body)"/>
              </a:rPr>
              <a:t>math.h</a:t>
            </a:r>
            <a:r>
              <a:rPr lang="en-US" sz="2800" dirty="0" smtClean="0">
                <a:solidFill>
                  <a:srgbClr val="FF3399"/>
                </a:solidFill>
                <a:latin typeface="Tahoma (Body)"/>
              </a:rPr>
              <a:t>&gt;</a:t>
            </a:r>
          </a:p>
          <a:p>
            <a:pPr algn="ctr">
              <a:buSzPct val="90000"/>
              <a:buNone/>
            </a:pPr>
            <a:r>
              <a:rPr lang="en-US" sz="2800" dirty="0" smtClean="0">
                <a:solidFill>
                  <a:srgbClr val="FF3399"/>
                </a:solidFill>
                <a:latin typeface="Tahoma (Body)"/>
              </a:rPr>
              <a:t>#include "</a:t>
            </a:r>
            <a:r>
              <a:rPr lang="en-US" sz="2800" dirty="0" err="1" smtClean="0">
                <a:solidFill>
                  <a:srgbClr val="FF3399"/>
                </a:solidFill>
                <a:latin typeface="Tahoma (Body)"/>
              </a:rPr>
              <a:t>mylib.h</a:t>
            </a:r>
            <a:r>
              <a:rPr lang="en-US" sz="2800" dirty="0" smtClean="0">
                <a:solidFill>
                  <a:srgbClr val="FF3399"/>
                </a:solidFill>
                <a:latin typeface="Tahoma (Body)"/>
              </a:rPr>
              <a:t>“</a:t>
            </a:r>
          </a:p>
          <a:p>
            <a:pPr algn="just">
              <a:buSzPct val="90000"/>
              <a:buBlip>
                <a:blip r:embed="rId2"/>
              </a:buBlip>
            </a:pPr>
            <a:r>
              <a:rPr lang="en-US" sz="2800" dirty="0" smtClean="0">
                <a:solidFill>
                  <a:srgbClr val="545472"/>
                </a:solidFill>
                <a:latin typeface="Tahoma (Body)"/>
              </a:rPr>
              <a:t>The use of angle brackets &lt;&gt; informs the compiler to search the compiler’s include directories for the specified file. The use of the double quotes "" around the filename informs the compiler to start the search in the current directory for the specified file.</a:t>
            </a:r>
          </a:p>
        </p:txBody>
      </p:sp>
      <p:sp>
        <p:nvSpPr>
          <p:cNvPr id="4" name="Slide Number Placeholder 7"/>
          <p:cNvSpPr>
            <a:spLocks noGrp="1"/>
          </p:cNvSpPr>
          <p:nvPr>
            <p:ph type="sldNum" sz="quarter" idx="12"/>
          </p:nvPr>
        </p:nvSpPr>
        <p:spPr>
          <a:xfrm>
            <a:off x="6553200" y="6356350"/>
            <a:ext cx="2133600" cy="365125"/>
          </a:xfrm>
        </p:spPr>
        <p:txBody>
          <a:bodyPr/>
          <a:lstStyle/>
          <a:p>
            <a:pPr>
              <a:defRPr/>
            </a:pPr>
            <a:fld id="{CAF246AB-72DE-4829-A3EE-183283F17E51}" type="slidenum">
              <a:rPr lang="en-US" smtClean="0"/>
              <a:pPr>
                <a:defRPr/>
              </a:pPr>
              <a:t>24</a:t>
            </a:fld>
            <a:endParaRPr lang="en-US"/>
          </a:p>
        </p:txBody>
      </p:sp>
      <p:cxnSp>
        <p:nvCxnSpPr>
          <p:cNvPr id="5" name="Straight Connector 4"/>
          <p:cNvCxnSpPr/>
          <p:nvPr/>
        </p:nvCxnSpPr>
        <p:spPr>
          <a:xfrm>
            <a:off x="3048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6" name="Footer Placeholder 8"/>
          <p:cNvSpPr>
            <a:spLocks noGrp="1"/>
          </p:cNvSpPr>
          <p:nvPr>
            <p:ph type="ftr" sz="quarter" idx="11"/>
          </p:nvPr>
        </p:nvSpPr>
        <p:spPr>
          <a:xfrm>
            <a:off x="3124200" y="6356350"/>
            <a:ext cx="2895600" cy="365125"/>
          </a:xfrm>
        </p:spPr>
        <p:txBody>
          <a:bodyPr/>
          <a:lstStyle/>
          <a:p>
            <a:pPr>
              <a:defRPr/>
            </a:pPr>
            <a:r>
              <a:rPr lang="en-US" dirty="0" smtClean="0"/>
              <a:t>Data Structure</a:t>
            </a:r>
            <a:endParaRPr lang="en-US" dirty="0"/>
          </a:p>
        </p:txBody>
      </p:sp>
      <p:sp>
        <p:nvSpPr>
          <p:cNvPr id="7" name="Date Placeholder 6"/>
          <p:cNvSpPr>
            <a:spLocks noGrp="1"/>
          </p:cNvSpPr>
          <p:nvPr>
            <p:ph type="dt" sz="half" idx="10"/>
          </p:nvPr>
        </p:nvSpPr>
        <p:spPr>
          <a:xfrm>
            <a:off x="457200" y="6340475"/>
            <a:ext cx="2133600" cy="365125"/>
          </a:xfrm>
        </p:spPr>
        <p:txBody>
          <a:bodyPr/>
          <a:lstStyle/>
          <a:p>
            <a:pPr>
              <a:defRPr/>
            </a:pPr>
            <a:fld id="{CF06EE7E-60DD-4327-A00C-0B5C3187E986}" type="datetime2">
              <a:rPr lang="en-US" smtClean="0"/>
              <a:pPr>
                <a:defRPr/>
              </a:pPr>
              <a:t>Thursday, November 22, 2018</a:t>
            </a:fld>
            <a:endParaRPr lang="en-US" dirty="0"/>
          </a:p>
        </p:txBody>
      </p:sp>
      <p:sp>
        <p:nvSpPr>
          <p:cNvPr id="9" name="Title 1"/>
          <p:cNvSpPr>
            <a:spLocks noGrp="1"/>
          </p:cNvSpPr>
          <p:nvPr>
            <p:ph type="title"/>
          </p:nvPr>
        </p:nvSpPr>
        <p:spPr>
          <a:xfrm>
            <a:off x="457200" y="-228600"/>
            <a:ext cx="8229600" cy="1143000"/>
          </a:xfrm>
        </p:spPr>
        <p:txBody>
          <a:bodyPr/>
          <a:lstStyle/>
          <a:p>
            <a:r>
              <a:rPr lang="en-US" dirty="0" smtClean="0">
                <a:solidFill>
                  <a:srgbClr val="660066"/>
                </a:solidFill>
                <a:latin typeface="Tahoma (Heading)"/>
                <a:ea typeface="+mn-ea"/>
                <a:cs typeface="+mn-cs"/>
              </a:rPr>
              <a:t>Header Files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1093788" y="609600"/>
            <a:ext cx="7669212"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GB" sz="4400" dirty="0" smtClean="0">
                <a:solidFill>
                  <a:srgbClr val="660066"/>
                </a:solidFill>
                <a:latin typeface="Tahoma (Heading)"/>
                <a:ea typeface="+mn-ea"/>
                <a:cs typeface="+mn-cs"/>
              </a:rPr>
              <a:t>What is this Module all about?</a:t>
            </a:r>
          </a:p>
        </p:txBody>
      </p:sp>
      <p:sp>
        <p:nvSpPr>
          <p:cNvPr id="4099" name="Rectangle 5"/>
          <p:cNvSpPr>
            <a:spLocks noGrp="1" noChangeArrowheads="1"/>
          </p:cNvSpPr>
          <p:nvPr/>
        </p:nvSpPr>
        <p:spPr bwMode="auto">
          <a:xfrm>
            <a:off x="487363" y="1638300"/>
            <a:ext cx="8169275" cy="4686300"/>
          </a:xfrm>
          <a:prstGeom prst="rect">
            <a:avLst/>
          </a:prstGeom>
          <a:noFill/>
          <a:ln w="9525">
            <a:noFill/>
            <a:miter lim="800000"/>
            <a:headEnd/>
            <a:tailEnd/>
          </a:ln>
        </p:spPr>
        <p:txBody>
          <a:bodyPr/>
          <a:lstStyle/>
          <a:p>
            <a:pPr marL="342900" indent="-342900" algn="just">
              <a:spcBef>
                <a:spcPct val="20000"/>
              </a:spcBef>
              <a:buSzPct val="90000"/>
              <a:buFontTx/>
              <a:buBlip>
                <a:blip r:embed="rId3"/>
              </a:buBlip>
            </a:pPr>
            <a:r>
              <a:rPr lang="en-US" sz="2200" dirty="0" smtClean="0">
                <a:solidFill>
                  <a:srgbClr val="545472"/>
                </a:solidFill>
                <a:latin typeface="Tahoma (Body)"/>
              </a:rPr>
              <a:t>This course introduces the basic data structures used in computer software</a:t>
            </a:r>
          </a:p>
          <a:p>
            <a:pPr marL="1536700" indent="-158750" algn="just">
              <a:spcBef>
                <a:spcPct val="20000"/>
              </a:spcBef>
              <a:buClr>
                <a:srgbClr val="FF0066"/>
              </a:buClr>
              <a:buSzPct val="90000"/>
              <a:buFont typeface="Arial" pitchFamily="34" charset="0"/>
              <a:buChar char="•"/>
            </a:pPr>
            <a:r>
              <a:rPr lang="en-US" dirty="0" smtClean="0">
                <a:solidFill>
                  <a:srgbClr val="545472"/>
                </a:solidFill>
                <a:latin typeface="Tahoma (Body)"/>
              </a:rPr>
              <a:t>Understand the data structures</a:t>
            </a:r>
          </a:p>
          <a:p>
            <a:pPr marL="1536700" indent="-158750" algn="just">
              <a:spcBef>
                <a:spcPct val="20000"/>
              </a:spcBef>
              <a:buClr>
                <a:srgbClr val="FF0066"/>
              </a:buClr>
              <a:buSzPct val="90000"/>
              <a:buFont typeface="Arial" pitchFamily="34" charset="0"/>
              <a:buChar char="•"/>
            </a:pPr>
            <a:r>
              <a:rPr lang="en-US" dirty="0" smtClean="0">
                <a:solidFill>
                  <a:srgbClr val="545472"/>
                </a:solidFill>
                <a:latin typeface="Tahoma (Body)"/>
              </a:rPr>
              <a:t>Analyze the algorithms that use them</a:t>
            </a:r>
          </a:p>
          <a:p>
            <a:pPr marL="1536700" indent="-158750" algn="just">
              <a:spcBef>
                <a:spcPct val="20000"/>
              </a:spcBef>
              <a:buClr>
                <a:srgbClr val="FF0066"/>
              </a:buClr>
              <a:buSzPct val="90000"/>
              <a:buFont typeface="Arial" pitchFamily="34" charset="0"/>
              <a:buChar char="•"/>
            </a:pPr>
            <a:r>
              <a:rPr lang="en-US" dirty="0" smtClean="0">
                <a:solidFill>
                  <a:srgbClr val="545472"/>
                </a:solidFill>
                <a:latin typeface="Tahoma (Body)"/>
              </a:rPr>
              <a:t>Know when to apply them</a:t>
            </a:r>
          </a:p>
          <a:p>
            <a:pPr marL="519113" algn="just">
              <a:spcBef>
                <a:spcPct val="20000"/>
              </a:spcBef>
              <a:buSzPct val="90000"/>
            </a:pPr>
            <a:r>
              <a:rPr lang="en-US" sz="2200" dirty="0" smtClean="0">
                <a:solidFill>
                  <a:srgbClr val="545472"/>
                </a:solidFill>
                <a:latin typeface="Tahoma (Body)"/>
              </a:rPr>
              <a:t>Also, practice design and analysis of data structures and practice using these data structures by writing programs.</a:t>
            </a:r>
          </a:p>
          <a:p>
            <a:pPr marL="342900" indent="-342900" algn="just">
              <a:spcBef>
                <a:spcPct val="20000"/>
              </a:spcBef>
              <a:buSzPct val="90000"/>
              <a:buFontTx/>
              <a:buBlip>
                <a:blip r:embed="rId3"/>
              </a:buBlip>
            </a:pPr>
            <a:r>
              <a:rPr lang="en-US" sz="2200" dirty="0" smtClean="0">
                <a:solidFill>
                  <a:srgbClr val="545472"/>
                </a:solidFill>
                <a:latin typeface="Tahoma (Body)"/>
              </a:rPr>
              <a:t>On successful completion of this course, you will understand: </a:t>
            </a:r>
          </a:p>
          <a:p>
            <a:pPr marL="1536700" indent="-158750" algn="just">
              <a:spcBef>
                <a:spcPct val="20000"/>
              </a:spcBef>
              <a:buClr>
                <a:srgbClr val="FF0066"/>
              </a:buClr>
              <a:buSzPct val="90000"/>
              <a:buFont typeface="Arial" pitchFamily="34" charset="0"/>
              <a:buChar char="•"/>
            </a:pPr>
            <a:r>
              <a:rPr lang="en-US" dirty="0" smtClean="0">
                <a:solidFill>
                  <a:srgbClr val="545472"/>
                </a:solidFill>
                <a:latin typeface="Tahoma (Body)"/>
              </a:rPr>
              <a:t>What the tools are for storing and processing common data types</a:t>
            </a:r>
          </a:p>
          <a:p>
            <a:pPr marL="1536700" indent="-158750" algn="just">
              <a:spcBef>
                <a:spcPct val="20000"/>
              </a:spcBef>
              <a:buClr>
                <a:srgbClr val="FF0066"/>
              </a:buClr>
              <a:buSzPct val="90000"/>
              <a:buFont typeface="Arial" pitchFamily="34" charset="0"/>
              <a:buChar char="•"/>
            </a:pPr>
            <a:r>
              <a:rPr lang="en-US" dirty="0" smtClean="0">
                <a:solidFill>
                  <a:srgbClr val="545472"/>
                </a:solidFill>
                <a:latin typeface="Tahoma (Body)"/>
              </a:rPr>
              <a:t>Which tools are appropriate</a:t>
            </a:r>
          </a:p>
          <a:p>
            <a:pPr marL="346075" indent="9525" algn="just">
              <a:spcBef>
                <a:spcPct val="20000"/>
              </a:spcBef>
              <a:buClr>
                <a:srgbClr val="FF0066"/>
              </a:buClr>
              <a:buSzPct val="90000"/>
            </a:pPr>
            <a:r>
              <a:rPr lang="en-US" sz="2200" dirty="0" smtClean="0">
                <a:solidFill>
                  <a:srgbClr val="545472"/>
                </a:solidFill>
                <a:latin typeface="Tahoma (Body)"/>
              </a:rPr>
              <a:t>So that you will be able to make good design choices as a developer, project manager, or system customer</a:t>
            </a:r>
          </a:p>
          <a:p>
            <a:pPr marL="1093788" indent="-228600" algn="just">
              <a:spcBef>
                <a:spcPct val="20000"/>
              </a:spcBef>
              <a:buClr>
                <a:srgbClr val="FF33CC"/>
              </a:buClr>
              <a:buSzPct val="101000"/>
              <a:buFont typeface="Arial" pitchFamily="34" charset="0"/>
              <a:buChar char="•"/>
            </a:pPr>
            <a:endParaRPr lang="en-US" sz="2200" dirty="0" smtClean="0">
              <a:solidFill>
                <a:srgbClr val="545472"/>
              </a:solidFill>
              <a:latin typeface="Tahoma (Body)"/>
            </a:endParaRPr>
          </a:p>
          <a:p>
            <a:pPr marL="342900" indent="-342900" algn="just">
              <a:spcBef>
                <a:spcPct val="20000"/>
              </a:spcBef>
              <a:buSzPct val="90000"/>
              <a:buFontTx/>
              <a:buBlip>
                <a:blip r:embed="rId3"/>
              </a:buBlip>
            </a:pPr>
            <a:endParaRPr lang="en-GB" sz="2200" dirty="0">
              <a:solidFill>
                <a:srgbClr val="545472"/>
              </a:solidFill>
              <a:latin typeface="Tahoma (Body)"/>
            </a:endParaRPr>
          </a:p>
        </p:txBody>
      </p:sp>
      <p:sp>
        <p:nvSpPr>
          <p:cNvPr id="7" name="Date Placeholder 6"/>
          <p:cNvSpPr>
            <a:spLocks noGrp="1"/>
          </p:cNvSpPr>
          <p:nvPr>
            <p:ph type="dt" sz="half" idx="10"/>
          </p:nvPr>
        </p:nvSpPr>
        <p:spPr>
          <a:xfrm>
            <a:off x="533400" y="6324600"/>
            <a:ext cx="2133600" cy="365125"/>
          </a:xfrm>
        </p:spPr>
        <p:txBody>
          <a:bodyPr/>
          <a:lstStyle/>
          <a:p>
            <a:pPr>
              <a:defRPr/>
            </a:pPr>
            <a:fld id="{B27A82E1-D014-4D03-A48E-993AD8B6688A}" type="datetime2">
              <a:rPr lang="en-US" smtClean="0"/>
              <a:pPr>
                <a:defRPr/>
              </a:pPr>
              <a:t>Thursday, November 22, 2018</a:t>
            </a:fld>
            <a:endParaRPr lang="en-US" dirty="0"/>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3</a:t>
            </a:fld>
            <a:endParaRPr lang="en-US"/>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11" name="Footer Placeholder 8"/>
          <p:cNvSpPr>
            <a:spLocks noGrp="1"/>
          </p:cNvSpPr>
          <p:nvPr>
            <p:ph type="ftr" sz="quarter" idx="11"/>
          </p:nvPr>
        </p:nvSpPr>
        <p:spPr>
          <a:xfrm>
            <a:off x="3124200" y="6356350"/>
            <a:ext cx="2895600" cy="365125"/>
          </a:xfrm>
        </p:spPr>
        <p:txBody>
          <a:bodyPr/>
          <a:lstStyle/>
          <a:p>
            <a:pPr>
              <a:defRPr/>
            </a:pPr>
            <a:r>
              <a:rPr lang="en-US" smtClean="0"/>
              <a:t>C++ Programming Language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nvSpPr>
        <p:spPr bwMode="auto">
          <a:xfrm>
            <a:off x="1676400" y="609600"/>
            <a:ext cx="6781800"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GB" sz="4400" dirty="0" smtClean="0">
                <a:solidFill>
                  <a:srgbClr val="660066"/>
                </a:solidFill>
                <a:latin typeface="Tahoma (Heading)"/>
                <a:ea typeface="+mn-ea"/>
                <a:cs typeface="+mn-cs"/>
              </a:rPr>
              <a:t>Module Content</a:t>
            </a:r>
          </a:p>
        </p:txBody>
      </p:sp>
      <p:sp>
        <p:nvSpPr>
          <p:cNvPr id="5123" name="Rectangle 8"/>
          <p:cNvSpPr>
            <a:spLocks noGrp="1" noChangeArrowheads="1"/>
          </p:cNvSpPr>
          <p:nvPr/>
        </p:nvSpPr>
        <p:spPr bwMode="auto">
          <a:xfrm>
            <a:off x="685800" y="990600"/>
            <a:ext cx="7772400" cy="5029200"/>
          </a:xfrm>
          <a:prstGeom prst="rect">
            <a:avLst/>
          </a:prstGeom>
          <a:noFill/>
          <a:ln w="9525">
            <a:noFill/>
            <a:miter lim="800000"/>
            <a:headEnd/>
            <a:tailEnd/>
          </a:ln>
        </p:spPr>
        <p:txBody>
          <a:bodyPr/>
          <a:lstStyle/>
          <a:p>
            <a:pPr marL="342900" indent="-342900">
              <a:spcBef>
                <a:spcPct val="20000"/>
              </a:spcBef>
              <a:buSzPct val="90000"/>
              <a:buFontTx/>
              <a:buBlip>
                <a:blip r:embed="rId3"/>
              </a:buBlip>
            </a:pPr>
            <a:r>
              <a:rPr lang="en-US" sz="2000" dirty="0" smtClean="0">
                <a:solidFill>
                  <a:srgbClr val="545472"/>
                </a:solidFill>
                <a:latin typeface="Tahoma (Body)"/>
              </a:rPr>
              <a:t>Introduction C++ programming language</a:t>
            </a:r>
          </a:p>
          <a:p>
            <a:pPr marL="342900" indent="-342900">
              <a:spcBef>
                <a:spcPct val="20000"/>
              </a:spcBef>
              <a:buSzPct val="90000"/>
              <a:buFontTx/>
              <a:buBlip>
                <a:blip r:embed="rId3"/>
              </a:buBlip>
            </a:pPr>
            <a:r>
              <a:rPr lang="en-US" sz="2000" dirty="0" smtClean="0">
                <a:solidFill>
                  <a:srgbClr val="545472"/>
                </a:solidFill>
                <a:latin typeface="Tahoma (Body)"/>
              </a:rPr>
              <a:t>Declaration, Comments, Numbers, Variables, I/O data (</a:t>
            </a:r>
            <a:r>
              <a:rPr lang="en-US" sz="2000" dirty="0" err="1" smtClean="0">
                <a:solidFill>
                  <a:srgbClr val="545472"/>
                </a:solidFill>
                <a:latin typeface="Tahoma (Body)"/>
              </a:rPr>
              <a:t>cout</a:t>
            </a:r>
            <a:r>
              <a:rPr lang="en-US" sz="2000" dirty="0" smtClean="0">
                <a:solidFill>
                  <a:srgbClr val="545472"/>
                </a:solidFill>
                <a:latin typeface="Tahoma (Body)"/>
              </a:rPr>
              <a:t>, </a:t>
            </a:r>
            <a:r>
              <a:rPr lang="en-US" sz="2000" dirty="0" err="1" smtClean="0">
                <a:solidFill>
                  <a:srgbClr val="545472"/>
                </a:solidFill>
                <a:latin typeface="Tahoma (Body)"/>
              </a:rPr>
              <a:t>cin</a:t>
            </a:r>
            <a:r>
              <a:rPr lang="en-US" sz="2000" dirty="0" smtClean="0">
                <a:solidFill>
                  <a:srgbClr val="545472"/>
                </a:solidFill>
                <a:latin typeface="Tahoma (Body)"/>
              </a:rPr>
              <a:t>).</a:t>
            </a:r>
          </a:p>
          <a:p>
            <a:pPr marL="342900" indent="-342900">
              <a:spcBef>
                <a:spcPct val="20000"/>
              </a:spcBef>
              <a:buSzPct val="90000"/>
              <a:buFontTx/>
              <a:buBlip>
                <a:blip r:embed="rId3"/>
              </a:buBlip>
            </a:pPr>
            <a:r>
              <a:rPr lang="en-US" sz="2000" dirty="0" smtClean="0">
                <a:solidFill>
                  <a:srgbClr val="545472"/>
                </a:solidFill>
                <a:latin typeface="Tahoma (Body)"/>
              </a:rPr>
              <a:t>Expressions and Assignments, Increment and Decrement Operator, Combined Operator.</a:t>
            </a:r>
          </a:p>
          <a:p>
            <a:pPr marL="342900" indent="-342900">
              <a:spcBef>
                <a:spcPct val="20000"/>
              </a:spcBef>
              <a:buSzPct val="90000"/>
              <a:buFontTx/>
              <a:buBlip>
                <a:blip r:embed="rId3"/>
              </a:buBlip>
            </a:pPr>
            <a:r>
              <a:rPr lang="en-US" sz="2000" dirty="0" smtClean="0">
                <a:solidFill>
                  <a:srgbClr val="545472"/>
                </a:solidFill>
                <a:latin typeface="Tahoma (Body)"/>
              </a:rPr>
              <a:t>Selection and Switch, If statement  Nested If, If else, Switch</a:t>
            </a:r>
          </a:p>
          <a:p>
            <a:pPr marL="342900" indent="-342900">
              <a:spcBef>
                <a:spcPct val="20000"/>
              </a:spcBef>
              <a:buSzPct val="90000"/>
              <a:buFontTx/>
              <a:buBlip>
                <a:blip r:embed="rId3"/>
              </a:buBlip>
            </a:pPr>
            <a:r>
              <a:rPr lang="en-US" sz="2000" dirty="0" smtClean="0">
                <a:solidFill>
                  <a:srgbClr val="545472"/>
                </a:solidFill>
                <a:latin typeface="Tahoma (Body)"/>
              </a:rPr>
              <a:t>Repetition statement, While, Do While For Nested  For statement.</a:t>
            </a:r>
          </a:p>
          <a:p>
            <a:pPr marL="342900" indent="-342900">
              <a:spcBef>
                <a:spcPct val="20000"/>
              </a:spcBef>
              <a:buSzPct val="90000"/>
              <a:buFontTx/>
              <a:buBlip>
                <a:blip r:embed="rId3"/>
              </a:buBlip>
            </a:pPr>
            <a:r>
              <a:rPr lang="en-US" sz="2000" dirty="0" smtClean="0">
                <a:solidFill>
                  <a:srgbClr val="545472"/>
                </a:solidFill>
                <a:latin typeface="Tahoma (Body)"/>
              </a:rPr>
              <a:t>One dimensional array I.</a:t>
            </a:r>
          </a:p>
          <a:p>
            <a:pPr marL="342900" indent="-342900">
              <a:spcBef>
                <a:spcPct val="20000"/>
              </a:spcBef>
              <a:buSzPct val="90000"/>
              <a:buBlip>
                <a:blip r:embed="rId3"/>
              </a:buBlip>
            </a:pPr>
            <a:r>
              <a:rPr lang="en-US" sz="2000" dirty="0" smtClean="0">
                <a:solidFill>
                  <a:srgbClr val="545472"/>
                </a:solidFill>
                <a:latin typeface="Tahoma (Body)"/>
              </a:rPr>
              <a:t>One dimensional array II.</a:t>
            </a:r>
          </a:p>
          <a:p>
            <a:pPr marL="342900" indent="-342900">
              <a:spcBef>
                <a:spcPct val="20000"/>
              </a:spcBef>
              <a:buSzPct val="90000"/>
              <a:buFontTx/>
              <a:buBlip>
                <a:blip r:embed="rId3"/>
              </a:buBlip>
            </a:pPr>
            <a:r>
              <a:rPr lang="en-US" sz="2000" dirty="0" smtClean="0">
                <a:solidFill>
                  <a:srgbClr val="545472"/>
                </a:solidFill>
                <a:latin typeface="Tahoma (Body)"/>
              </a:rPr>
              <a:t>Two dimensional array I.    </a:t>
            </a:r>
          </a:p>
          <a:p>
            <a:pPr marL="342900" indent="-342900">
              <a:spcBef>
                <a:spcPct val="20000"/>
              </a:spcBef>
              <a:buSzPct val="90000"/>
              <a:buFontTx/>
              <a:buBlip>
                <a:blip r:embed="rId3"/>
              </a:buBlip>
            </a:pPr>
            <a:r>
              <a:rPr lang="en-US" sz="2000" dirty="0" smtClean="0">
                <a:solidFill>
                  <a:srgbClr val="545472"/>
                </a:solidFill>
                <a:latin typeface="Tahoma (Body)"/>
              </a:rPr>
              <a:t>Two dimensional array II.</a:t>
            </a:r>
          </a:p>
          <a:p>
            <a:pPr marL="342900" indent="-342900">
              <a:spcBef>
                <a:spcPct val="20000"/>
              </a:spcBef>
              <a:buSzPct val="90000"/>
              <a:buFontTx/>
              <a:buBlip>
                <a:blip r:embed="rId3"/>
              </a:buBlip>
            </a:pPr>
            <a:r>
              <a:rPr lang="en-US" sz="2000" dirty="0" smtClean="0">
                <a:solidFill>
                  <a:srgbClr val="545472"/>
                </a:solidFill>
                <a:latin typeface="Tahoma (Body)"/>
              </a:rPr>
              <a:t>Structure I</a:t>
            </a:r>
          </a:p>
          <a:p>
            <a:pPr marL="342900" indent="-342900">
              <a:spcBef>
                <a:spcPct val="20000"/>
              </a:spcBef>
              <a:buSzPct val="90000"/>
              <a:buFontTx/>
              <a:buBlip>
                <a:blip r:embed="rId3"/>
              </a:buBlip>
            </a:pPr>
            <a:r>
              <a:rPr lang="en-US" sz="2000" dirty="0" smtClean="0">
                <a:solidFill>
                  <a:srgbClr val="545472"/>
                </a:solidFill>
                <a:latin typeface="Tahoma (Body)"/>
              </a:rPr>
              <a:t>Structure II</a:t>
            </a:r>
          </a:p>
          <a:p>
            <a:pPr marL="342900" indent="-342900">
              <a:spcBef>
                <a:spcPct val="20000"/>
              </a:spcBef>
              <a:buSzPct val="90000"/>
              <a:buFontTx/>
              <a:buBlip>
                <a:blip r:embed="rId3"/>
              </a:buBlip>
            </a:pPr>
            <a:endParaRPr lang="en-US" sz="2000" dirty="0" smtClean="0">
              <a:solidFill>
                <a:srgbClr val="545472"/>
              </a:solidFill>
              <a:latin typeface="Tahoma (Body)"/>
            </a:endParaRPr>
          </a:p>
        </p:txBody>
      </p:sp>
      <p:sp>
        <p:nvSpPr>
          <p:cNvPr id="7" name="Slide Number Placeholder 6"/>
          <p:cNvSpPr>
            <a:spLocks noGrp="1"/>
          </p:cNvSpPr>
          <p:nvPr>
            <p:ph type="sldNum" sz="quarter" idx="12"/>
          </p:nvPr>
        </p:nvSpPr>
        <p:spPr/>
        <p:txBody>
          <a:bodyPr/>
          <a:lstStyle/>
          <a:p>
            <a:pPr>
              <a:defRPr/>
            </a:pPr>
            <a:fld id="{CAF246AB-72DE-4829-A3EE-183283F17E51}" type="slidenum">
              <a:rPr lang="en-US" smtClean="0"/>
              <a:pPr>
                <a:defRPr/>
              </a:pPr>
              <a:t>4</a:t>
            </a:fld>
            <a:endParaRPr lang="en-US"/>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11" name="Footer Placeholder 8"/>
          <p:cNvSpPr>
            <a:spLocks noGrp="1"/>
          </p:cNvSpPr>
          <p:nvPr>
            <p:ph type="ftr" sz="quarter" idx="11"/>
          </p:nvPr>
        </p:nvSpPr>
        <p:spPr>
          <a:xfrm>
            <a:off x="3124200" y="6356350"/>
            <a:ext cx="2895600" cy="365125"/>
          </a:xfrm>
        </p:spPr>
        <p:txBody>
          <a:bodyPr/>
          <a:lstStyle/>
          <a:p>
            <a:pPr>
              <a:defRPr/>
            </a:pPr>
            <a:r>
              <a:rPr lang="en-US" smtClean="0"/>
              <a:t>C++ Programming Language</a:t>
            </a:r>
            <a:endParaRPr lang="en-US" dirty="0"/>
          </a:p>
        </p:txBody>
      </p:sp>
      <p:sp>
        <p:nvSpPr>
          <p:cNvPr id="12" name="Date Placeholder 6"/>
          <p:cNvSpPr>
            <a:spLocks noGrp="1"/>
          </p:cNvSpPr>
          <p:nvPr>
            <p:ph type="dt" sz="half" idx="10"/>
          </p:nvPr>
        </p:nvSpPr>
        <p:spPr>
          <a:xfrm>
            <a:off x="533400" y="6400800"/>
            <a:ext cx="2133600" cy="365125"/>
          </a:xfrm>
        </p:spPr>
        <p:txBody>
          <a:bodyPr/>
          <a:lstStyle/>
          <a:p>
            <a:pPr>
              <a:defRPr/>
            </a:pPr>
            <a:fld id="{FF8DF33A-6375-47BA-998F-FD4373456B85}" type="datetime2">
              <a:rPr lang="en-US" smtClean="0"/>
              <a:pPr>
                <a:defRPr/>
              </a:pPr>
              <a:t>Thursday, November 22, 2018</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1600200" y="533400"/>
            <a:ext cx="6781800"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GB" sz="4400" dirty="0" smtClean="0">
                <a:solidFill>
                  <a:srgbClr val="660066"/>
                </a:solidFill>
                <a:latin typeface="Tahoma (Heading)"/>
                <a:ea typeface="+mn-ea"/>
                <a:cs typeface="+mn-cs"/>
              </a:rPr>
              <a:t>Sources of Information</a:t>
            </a:r>
            <a:endParaRPr lang="en-US" sz="4400" dirty="0" smtClean="0">
              <a:solidFill>
                <a:srgbClr val="660066"/>
              </a:solidFill>
              <a:latin typeface="Tahoma (Heading)"/>
              <a:ea typeface="+mn-ea"/>
              <a:cs typeface="+mn-cs"/>
            </a:endParaRPr>
          </a:p>
        </p:txBody>
      </p:sp>
      <p:sp>
        <p:nvSpPr>
          <p:cNvPr id="6147" name="Rectangle 4"/>
          <p:cNvSpPr>
            <a:spLocks noGrp="1" noChangeArrowheads="1"/>
          </p:cNvSpPr>
          <p:nvPr/>
        </p:nvSpPr>
        <p:spPr bwMode="auto">
          <a:xfrm>
            <a:off x="500062" y="1447800"/>
            <a:ext cx="8262937" cy="4648199"/>
          </a:xfrm>
          <a:prstGeom prst="rect">
            <a:avLst/>
          </a:prstGeom>
          <a:noFill/>
          <a:ln w="9525">
            <a:noFill/>
            <a:miter lim="800000"/>
            <a:headEnd/>
            <a:tailEnd/>
          </a:ln>
        </p:spPr>
        <p:txBody>
          <a:bodyPr/>
          <a:lstStyle/>
          <a:p>
            <a:pPr marL="342900" indent="-342900">
              <a:spcBef>
                <a:spcPct val="20000"/>
              </a:spcBef>
              <a:buSzPct val="90000"/>
              <a:buFontTx/>
              <a:buBlip>
                <a:blip r:embed="rId2"/>
              </a:buBlip>
            </a:pPr>
            <a:r>
              <a:rPr lang="en-GB" sz="2000" dirty="0">
                <a:solidFill>
                  <a:srgbClr val="545472"/>
                </a:solidFill>
                <a:latin typeface="Tahoma (Body)"/>
              </a:rPr>
              <a:t>Book</a:t>
            </a:r>
          </a:p>
          <a:p>
            <a:pPr marL="342900" indent="-342900">
              <a:spcBef>
                <a:spcPct val="20000"/>
              </a:spcBef>
              <a:buSzPct val="90000"/>
              <a:buFontTx/>
              <a:buBlip>
                <a:blip r:embed="rId2"/>
              </a:buBlip>
            </a:pPr>
            <a:r>
              <a:rPr lang="en-GB" sz="2000" dirty="0" smtClean="0">
                <a:solidFill>
                  <a:srgbClr val="545472"/>
                </a:solidFill>
                <a:latin typeface="Tahoma (Body)"/>
              </a:rPr>
              <a:t>Richard L. </a:t>
            </a:r>
            <a:r>
              <a:rPr lang="en-GB" sz="2000" dirty="0" err="1" smtClean="0">
                <a:solidFill>
                  <a:srgbClr val="545472"/>
                </a:solidFill>
                <a:latin typeface="Tahoma (Body)"/>
              </a:rPr>
              <a:t>Halterman</a:t>
            </a:r>
            <a:r>
              <a:rPr lang="en-GB" sz="2000" dirty="0" smtClean="0">
                <a:solidFill>
                  <a:srgbClr val="545472"/>
                </a:solidFill>
                <a:latin typeface="Tahoma (Body)"/>
              </a:rPr>
              <a:t>  (2017), </a:t>
            </a:r>
            <a:r>
              <a:rPr lang="en-GB" sz="2000" b="1" dirty="0" smtClean="0">
                <a:solidFill>
                  <a:srgbClr val="545472"/>
                </a:solidFill>
                <a:latin typeface="Tahoma (Body)"/>
              </a:rPr>
              <a:t>Fundamentals of  Programming C++.</a:t>
            </a:r>
            <a:endParaRPr lang="en-GB" sz="2000" b="1" dirty="0">
              <a:solidFill>
                <a:srgbClr val="545472"/>
              </a:solidFill>
              <a:latin typeface="Tahoma (Body)"/>
            </a:endParaRPr>
          </a:p>
          <a:p>
            <a:pPr marL="342900" indent="-342900">
              <a:spcBef>
                <a:spcPct val="20000"/>
              </a:spcBef>
              <a:buSzPct val="90000"/>
              <a:buFontTx/>
              <a:buBlip>
                <a:blip r:embed="rId2"/>
              </a:buBlip>
            </a:pPr>
            <a:endParaRPr lang="en-US" sz="2000" dirty="0"/>
          </a:p>
          <a:p>
            <a:pPr marL="342900" indent="-342900">
              <a:spcBef>
                <a:spcPct val="20000"/>
              </a:spcBef>
              <a:buSzPct val="90000"/>
              <a:buFontTx/>
              <a:buBlip>
                <a:blip r:embed="rId2"/>
              </a:buBlip>
            </a:pPr>
            <a:r>
              <a:rPr lang="en-US" sz="2000" dirty="0">
                <a:solidFill>
                  <a:srgbClr val="545472"/>
                </a:solidFill>
                <a:latin typeface="Tahoma (Body)"/>
              </a:rPr>
              <a:t>Suggested references</a:t>
            </a:r>
          </a:p>
          <a:p>
            <a:pPr marL="342900" indent="-342900">
              <a:spcBef>
                <a:spcPct val="20000"/>
              </a:spcBef>
              <a:buSzPct val="90000"/>
            </a:pPr>
            <a:endParaRPr lang="en-US" sz="2000" dirty="0" smtClean="0">
              <a:solidFill>
                <a:srgbClr val="545472"/>
              </a:solidFill>
              <a:latin typeface="Tahoma (Body)"/>
            </a:endParaRPr>
          </a:p>
          <a:p>
            <a:pPr marL="636588" indent="-179388">
              <a:spcBef>
                <a:spcPct val="20000"/>
              </a:spcBef>
              <a:buClr>
                <a:srgbClr val="FF33CC"/>
              </a:buClr>
              <a:buSzPct val="90000"/>
              <a:buFont typeface="Arial" pitchFamily="34" charset="0"/>
              <a:buChar char="•"/>
            </a:pPr>
            <a:r>
              <a:rPr lang="en-US" sz="2000" dirty="0" smtClean="0">
                <a:solidFill>
                  <a:srgbClr val="545472"/>
                </a:solidFill>
                <a:latin typeface="Tahoma (Body)"/>
              </a:rPr>
              <a:t> Clifford A. Shaffer, Virginia Tech (2011), </a:t>
            </a:r>
            <a:r>
              <a:rPr lang="en-US" sz="2000" b="1" dirty="0" smtClean="0">
                <a:solidFill>
                  <a:srgbClr val="545472"/>
                </a:solidFill>
                <a:latin typeface="Tahoma (Body)"/>
              </a:rPr>
              <a:t>Data Structures and Algorithm Analysis.</a:t>
            </a:r>
            <a:endParaRPr lang="en-US" sz="2000" dirty="0">
              <a:solidFill>
                <a:srgbClr val="545472"/>
              </a:solidFill>
              <a:latin typeface="Tahoma (Body)"/>
            </a:endParaRPr>
          </a:p>
          <a:p>
            <a:pPr marL="636588" indent="-179388">
              <a:spcBef>
                <a:spcPct val="20000"/>
              </a:spcBef>
              <a:buClr>
                <a:srgbClr val="FF33CC"/>
              </a:buClr>
              <a:buSzPct val="90000"/>
              <a:buFont typeface="Arial" pitchFamily="34" charset="0"/>
              <a:buChar char="•"/>
            </a:pPr>
            <a:r>
              <a:rPr lang="en-US" sz="2000" dirty="0" smtClean="0">
                <a:solidFill>
                  <a:srgbClr val="545472"/>
                </a:solidFill>
                <a:latin typeface="Tahoma (Body)"/>
              </a:rPr>
              <a:t> James F. </a:t>
            </a:r>
            <a:r>
              <a:rPr lang="en-US" sz="2000" dirty="0" err="1" smtClean="0">
                <a:solidFill>
                  <a:srgbClr val="545472"/>
                </a:solidFill>
                <a:latin typeface="Tahoma (Body)"/>
              </a:rPr>
              <a:t>Korsh,Leonard</a:t>
            </a:r>
            <a:r>
              <a:rPr lang="en-US" sz="2000" dirty="0" smtClean="0">
                <a:solidFill>
                  <a:srgbClr val="545472"/>
                </a:solidFill>
                <a:latin typeface="Tahoma (Body)"/>
              </a:rPr>
              <a:t> </a:t>
            </a:r>
            <a:r>
              <a:rPr lang="en-US" sz="2000" dirty="0" err="1" smtClean="0">
                <a:solidFill>
                  <a:srgbClr val="545472"/>
                </a:solidFill>
                <a:latin typeface="Tahoma (Body)"/>
              </a:rPr>
              <a:t>J.Garrett</a:t>
            </a:r>
            <a:r>
              <a:rPr lang="en-US" sz="2000" dirty="0" smtClean="0">
                <a:solidFill>
                  <a:srgbClr val="545472"/>
                </a:solidFill>
                <a:latin typeface="Tahoma (Body)"/>
              </a:rPr>
              <a:t> (2008), </a:t>
            </a:r>
            <a:r>
              <a:rPr lang="en-US" sz="2000" b="1" dirty="0" smtClean="0">
                <a:solidFill>
                  <a:srgbClr val="545472"/>
                </a:solidFill>
                <a:latin typeface="Tahoma (Body)"/>
              </a:rPr>
              <a:t>Data Structures, Algorithms, and Program style using(c)</a:t>
            </a:r>
            <a:r>
              <a:rPr lang="en-US" sz="2000" dirty="0" smtClean="0">
                <a:solidFill>
                  <a:srgbClr val="545472"/>
                </a:solidFill>
                <a:latin typeface="Tahoma (Body)"/>
              </a:rPr>
              <a:t>, </a:t>
            </a:r>
          </a:p>
          <a:p>
            <a:pPr marL="636588" indent="-179388">
              <a:spcBef>
                <a:spcPct val="20000"/>
              </a:spcBef>
              <a:buClr>
                <a:srgbClr val="FF33CC"/>
              </a:buClr>
              <a:buSzPct val="90000"/>
              <a:buFont typeface="Arial" pitchFamily="34" charset="0"/>
              <a:buChar char="•"/>
            </a:pPr>
            <a:r>
              <a:rPr lang="en-US" sz="2000" dirty="0" smtClean="0">
                <a:solidFill>
                  <a:srgbClr val="545472"/>
                </a:solidFill>
                <a:latin typeface="Tahoma (Body)"/>
              </a:rPr>
              <a:t>Textbook. Michael T. Goodrich, Roberto </a:t>
            </a:r>
            <a:r>
              <a:rPr lang="en-US" sz="2000" dirty="0" err="1" smtClean="0">
                <a:solidFill>
                  <a:srgbClr val="545472"/>
                </a:solidFill>
                <a:latin typeface="Tahoma (Body)"/>
              </a:rPr>
              <a:t>Tamassia</a:t>
            </a:r>
            <a:r>
              <a:rPr lang="en-US" sz="2000" dirty="0" smtClean="0">
                <a:solidFill>
                  <a:srgbClr val="545472"/>
                </a:solidFill>
                <a:latin typeface="Tahoma (Body)"/>
              </a:rPr>
              <a:t>. David M. Mount (2007), </a:t>
            </a:r>
            <a:r>
              <a:rPr lang="en-US" sz="2000" b="1" dirty="0" smtClean="0">
                <a:solidFill>
                  <a:srgbClr val="545472"/>
                </a:solidFill>
                <a:latin typeface="Tahoma (Body)"/>
              </a:rPr>
              <a:t>Data Structures and Algorithms in C++ .</a:t>
            </a:r>
            <a:endParaRPr lang="en-GB" sz="2000" dirty="0"/>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5</a:t>
            </a:fld>
            <a:endParaRPr lang="en-US"/>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11" name="Footer Placeholder 8"/>
          <p:cNvSpPr>
            <a:spLocks noGrp="1"/>
          </p:cNvSpPr>
          <p:nvPr>
            <p:ph type="ftr" sz="quarter" idx="11"/>
          </p:nvPr>
        </p:nvSpPr>
        <p:spPr>
          <a:xfrm>
            <a:off x="3124200" y="6356350"/>
            <a:ext cx="2895600" cy="365125"/>
          </a:xfrm>
        </p:spPr>
        <p:txBody>
          <a:bodyPr/>
          <a:lstStyle/>
          <a:p>
            <a:pPr>
              <a:defRPr/>
            </a:pPr>
            <a:r>
              <a:rPr lang="en-US" smtClean="0"/>
              <a:t>C++ Programming Language</a:t>
            </a:r>
            <a:endParaRPr lang="en-US" dirty="0"/>
          </a:p>
        </p:txBody>
      </p:sp>
      <p:sp>
        <p:nvSpPr>
          <p:cNvPr id="12" name="Date Placeholder 6"/>
          <p:cNvSpPr>
            <a:spLocks noGrp="1"/>
          </p:cNvSpPr>
          <p:nvPr>
            <p:ph type="dt" sz="half" idx="10"/>
          </p:nvPr>
        </p:nvSpPr>
        <p:spPr>
          <a:xfrm>
            <a:off x="533400" y="6492875"/>
            <a:ext cx="2133600" cy="365125"/>
          </a:xfrm>
        </p:spPr>
        <p:txBody>
          <a:bodyPr/>
          <a:lstStyle/>
          <a:p>
            <a:pPr>
              <a:defRPr/>
            </a:pPr>
            <a:fld id="{B0CAD144-76E5-4EA2-90BB-A04327A3ED71}" type="datetime2">
              <a:rPr lang="en-US" smtClean="0"/>
              <a:pPr>
                <a:defRPr/>
              </a:pPr>
              <a:t>Thursday, November 22, 2018</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ChangeArrowheads="1"/>
          </p:cNvSpPr>
          <p:nvPr/>
        </p:nvSpPr>
        <p:spPr bwMode="auto">
          <a:xfrm>
            <a:off x="500063" y="785813"/>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GB" sz="3600" dirty="0" smtClean="0">
                <a:solidFill>
                  <a:srgbClr val="660066"/>
                </a:solidFill>
                <a:latin typeface="Tahoma (Heading)"/>
                <a:ea typeface="+mn-ea"/>
                <a:cs typeface="+mn-cs"/>
              </a:rPr>
              <a:t>Assessment C++ Programming Language</a:t>
            </a:r>
          </a:p>
        </p:txBody>
      </p:sp>
      <p:sp>
        <p:nvSpPr>
          <p:cNvPr id="7171"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342900" indent="-342900">
              <a:spcBef>
                <a:spcPct val="20000"/>
              </a:spcBef>
              <a:buSzPct val="90000"/>
              <a:buFontTx/>
              <a:buBlip>
                <a:blip r:embed="rId3"/>
              </a:buBlip>
            </a:pPr>
            <a:r>
              <a:rPr lang="en-US" sz="2000" b="1" dirty="0" smtClean="0">
                <a:solidFill>
                  <a:srgbClr val="545472"/>
                </a:solidFill>
                <a:latin typeface="Tahoma (Body)"/>
              </a:rPr>
              <a:t>Assessment of Learning: </a:t>
            </a:r>
            <a:r>
              <a:rPr lang="en-US" sz="2000" dirty="0" smtClean="0">
                <a:solidFill>
                  <a:srgbClr val="545472"/>
                </a:solidFill>
                <a:latin typeface="Tahoma (Body)"/>
              </a:rPr>
              <a:t>The student will be evaluated based on homework, exams, and class participation.</a:t>
            </a:r>
          </a:p>
          <a:p>
            <a:pPr marL="342900" indent="-342900">
              <a:spcBef>
                <a:spcPct val="20000"/>
              </a:spcBef>
              <a:buSzPct val="90000"/>
              <a:buFontTx/>
              <a:buBlip>
                <a:blip r:embed="rId3"/>
              </a:buBlip>
            </a:pPr>
            <a:r>
              <a:rPr lang="en-US" sz="2000" b="1" dirty="0" smtClean="0">
                <a:solidFill>
                  <a:srgbClr val="545472"/>
                </a:solidFill>
                <a:latin typeface="Tahoma (Body)"/>
              </a:rPr>
              <a:t>Examination Information: </a:t>
            </a:r>
            <a:r>
              <a:rPr lang="en-US" sz="2000" dirty="0" smtClean="0">
                <a:solidFill>
                  <a:srgbClr val="545472"/>
                </a:solidFill>
                <a:latin typeface="Tahoma (Body)"/>
              </a:rPr>
              <a:t>The exams will cover material that has been discussed in class or covered in the book.</a:t>
            </a:r>
          </a:p>
          <a:p>
            <a:pPr marL="342900" indent="-342900">
              <a:spcBef>
                <a:spcPct val="20000"/>
              </a:spcBef>
              <a:buSzPct val="90000"/>
              <a:buFontTx/>
              <a:buBlip>
                <a:blip r:embed="rId3"/>
              </a:buBlip>
            </a:pPr>
            <a:r>
              <a:rPr lang="en-US" sz="2000" b="1" dirty="0" smtClean="0">
                <a:solidFill>
                  <a:srgbClr val="545472"/>
                </a:solidFill>
                <a:latin typeface="Tahoma (Body)"/>
              </a:rPr>
              <a:t>Assignments: </a:t>
            </a:r>
            <a:r>
              <a:rPr lang="en-US" sz="2000" dirty="0" smtClean="0">
                <a:solidFill>
                  <a:srgbClr val="545472"/>
                </a:solidFill>
                <a:latin typeface="Tahoma (Body)"/>
              </a:rPr>
              <a:t>Homework must be submitted at the beginning of class on the date which it is due. Late homework will be accepted only when special circumstances are approved by the instructor. </a:t>
            </a:r>
            <a:endParaRPr lang="en-GB" sz="2000" dirty="0" smtClean="0">
              <a:solidFill>
                <a:srgbClr val="545472"/>
              </a:solidFill>
              <a:latin typeface="Tahoma (Body)"/>
            </a:endParaRPr>
          </a:p>
          <a:p>
            <a:pPr marL="342900" indent="-342900">
              <a:spcBef>
                <a:spcPct val="20000"/>
              </a:spcBef>
              <a:buSzPct val="90000"/>
              <a:buFontTx/>
              <a:buBlip>
                <a:blip r:embed="rId3"/>
              </a:buBlip>
            </a:pPr>
            <a:r>
              <a:rPr lang="en-GB" sz="2000" b="1" dirty="0" smtClean="0">
                <a:solidFill>
                  <a:srgbClr val="545472"/>
                </a:solidFill>
                <a:latin typeface="Tahoma (Body)"/>
              </a:rPr>
              <a:t>Terms examination: 40%  </a:t>
            </a:r>
            <a:endParaRPr lang="en-GB" sz="2000" b="1" dirty="0">
              <a:solidFill>
                <a:srgbClr val="545472"/>
              </a:solidFill>
              <a:latin typeface="Tahoma (Body)"/>
            </a:endParaRPr>
          </a:p>
          <a:p>
            <a:pPr marL="742950" lvl="1" indent="-285750">
              <a:spcBef>
                <a:spcPct val="20000"/>
              </a:spcBef>
              <a:buSzPct val="80000"/>
              <a:buFontTx/>
              <a:buBlip>
                <a:blip r:embed="rId4"/>
              </a:buBlip>
            </a:pPr>
            <a:r>
              <a:rPr lang="en-US" sz="2000" dirty="0" smtClean="0">
                <a:solidFill>
                  <a:srgbClr val="545472"/>
                </a:solidFill>
                <a:latin typeface="Tahoma (Body)"/>
              </a:rPr>
              <a:t>Term Exams</a:t>
            </a:r>
          </a:p>
          <a:p>
            <a:pPr marL="742950" lvl="1" indent="-285750">
              <a:spcBef>
                <a:spcPct val="20000"/>
              </a:spcBef>
              <a:buSzPct val="80000"/>
              <a:buFontTx/>
              <a:buBlip>
                <a:blip r:embed="rId4"/>
              </a:buBlip>
            </a:pPr>
            <a:r>
              <a:rPr lang="en-US" sz="2000" dirty="0" smtClean="0">
                <a:solidFill>
                  <a:srgbClr val="545472"/>
                </a:solidFill>
                <a:latin typeface="Tahoma (Body)"/>
              </a:rPr>
              <a:t>Assignments</a:t>
            </a:r>
            <a:endParaRPr lang="en-GB" sz="2000" dirty="0">
              <a:solidFill>
                <a:srgbClr val="545472"/>
              </a:solidFill>
              <a:latin typeface="Tahoma (Body)"/>
            </a:endParaRPr>
          </a:p>
          <a:p>
            <a:pPr marL="342900" indent="-342900">
              <a:spcBef>
                <a:spcPct val="20000"/>
              </a:spcBef>
              <a:buSzPct val="90000"/>
              <a:buBlip>
                <a:blip r:embed="rId3"/>
              </a:buBlip>
            </a:pPr>
            <a:r>
              <a:rPr lang="en-GB" sz="2000" b="1" dirty="0">
                <a:solidFill>
                  <a:srgbClr val="545472"/>
                </a:solidFill>
                <a:latin typeface="Tahoma (Body)"/>
              </a:rPr>
              <a:t>Final </a:t>
            </a:r>
            <a:r>
              <a:rPr lang="en-GB" sz="2000" b="1" dirty="0" smtClean="0">
                <a:solidFill>
                  <a:srgbClr val="545472"/>
                </a:solidFill>
                <a:latin typeface="Tahoma (Body)"/>
              </a:rPr>
              <a:t>Exam: 60% </a:t>
            </a:r>
            <a:endParaRPr lang="en-GB" sz="2000" b="1" dirty="0">
              <a:solidFill>
                <a:srgbClr val="545472"/>
              </a:solidFill>
              <a:latin typeface="Tahoma (Body)"/>
            </a:endParaRPr>
          </a:p>
        </p:txBody>
      </p:sp>
      <p:sp>
        <p:nvSpPr>
          <p:cNvPr id="7" name="Slide Number Placeholder 6"/>
          <p:cNvSpPr>
            <a:spLocks noGrp="1"/>
          </p:cNvSpPr>
          <p:nvPr>
            <p:ph type="sldNum" sz="quarter" idx="12"/>
          </p:nvPr>
        </p:nvSpPr>
        <p:spPr/>
        <p:txBody>
          <a:bodyPr/>
          <a:lstStyle/>
          <a:p>
            <a:pPr>
              <a:defRPr/>
            </a:pPr>
            <a:fld id="{CAF246AB-72DE-4829-A3EE-183283F17E51}" type="slidenum">
              <a:rPr lang="en-US" smtClean="0"/>
              <a:pPr>
                <a:defRPr/>
              </a:pPr>
              <a:t>6</a:t>
            </a:fld>
            <a:endParaRPr lang="en-US"/>
          </a:p>
        </p:txBody>
      </p:sp>
      <p:cxnSp>
        <p:nvCxnSpPr>
          <p:cNvPr id="9" name="Straight Connector 8"/>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10" name="Footer Placeholder 8"/>
          <p:cNvSpPr>
            <a:spLocks noGrp="1"/>
          </p:cNvSpPr>
          <p:nvPr>
            <p:ph type="ftr" sz="quarter" idx="11"/>
          </p:nvPr>
        </p:nvSpPr>
        <p:spPr>
          <a:xfrm>
            <a:off x="3124200" y="6356350"/>
            <a:ext cx="2895600" cy="365125"/>
          </a:xfrm>
        </p:spPr>
        <p:txBody>
          <a:bodyPr/>
          <a:lstStyle/>
          <a:p>
            <a:pPr>
              <a:defRPr/>
            </a:pPr>
            <a:r>
              <a:rPr lang="en-US" smtClean="0"/>
              <a:t>C++ Programming Language</a:t>
            </a:r>
            <a:endParaRPr lang="en-US" dirty="0"/>
          </a:p>
        </p:txBody>
      </p:sp>
      <p:sp>
        <p:nvSpPr>
          <p:cNvPr id="11" name="Date Placeholder 6"/>
          <p:cNvSpPr>
            <a:spLocks noGrp="1"/>
          </p:cNvSpPr>
          <p:nvPr>
            <p:ph type="dt" sz="half" idx="10"/>
          </p:nvPr>
        </p:nvSpPr>
        <p:spPr>
          <a:xfrm>
            <a:off x="533400" y="6324600"/>
            <a:ext cx="2133600" cy="365125"/>
          </a:xfrm>
        </p:spPr>
        <p:txBody>
          <a:bodyPr/>
          <a:lstStyle/>
          <a:p>
            <a:pPr>
              <a:defRPr/>
            </a:pPr>
            <a:fld id="{820A2C30-00CB-4C6F-8718-E023893816AC}" type="datetime2">
              <a:rPr lang="en-US" smtClean="0"/>
              <a:pPr>
                <a:defRPr/>
              </a:pPr>
              <a:t>Thursday, November 22, 2018</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304800" y="2133600"/>
            <a:ext cx="8643937" cy="220980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ea typeface="+mn-ea"/>
                <a:cs typeface="+mn-cs"/>
              </a:rPr>
              <a:t>Lecture one</a:t>
            </a:r>
          </a:p>
          <a:p>
            <a:pPr eaLnBrk="1" hangingPunct="1">
              <a:defRPr/>
            </a:pPr>
            <a:r>
              <a:rPr lang="en-US" sz="4400" dirty="0" smtClean="0">
                <a:solidFill>
                  <a:srgbClr val="660066"/>
                </a:solidFill>
                <a:latin typeface="Tahoma (Heading)"/>
                <a:ea typeface="+mn-ea"/>
                <a:cs typeface="+mn-cs"/>
              </a:rPr>
              <a:t>Introduction C++ Programming Language</a:t>
            </a:r>
          </a:p>
        </p:txBody>
      </p:sp>
      <p:sp>
        <p:nvSpPr>
          <p:cNvPr id="8195"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742950" lvl="1" indent="-285750">
              <a:spcBef>
                <a:spcPct val="20000"/>
              </a:spcBef>
              <a:buSzPct val="80000"/>
            </a:pPr>
            <a:endParaRPr lang="en-US" sz="2000">
              <a:solidFill>
                <a:srgbClr val="545472"/>
              </a:solidFill>
              <a:latin typeface="Tahoma (Body)"/>
            </a:endParaRPr>
          </a:p>
          <a:p>
            <a:pPr marL="742950" lvl="1" indent="-285750">
              <a:spcBef>
                <a:spcPct val="20000"/>
              </a:spcBef>
              <a:buSzPct val="80000"/>
            </a:pPr>
            <a:endParaRPr lang="en-GB" sz="2000">
              <a:solidFill>
                <a:srgbClr val="545472"/>
              </a:solidFill>
              <a:latin typeface="Tahoma (Body)"/>
            </a:endParaRPr>
          </a:p>
        </p:txBody>
      </p:sp>
      <p:sp>
        <p:nvSpPr>
          <p:cNvPr id="7" name="Slide Number Placeholder 6"/>
          <p:cNvSpPr>
            <a:spLocks noGrp="1"/>
          </p:cNvSpPr>
          <p:nvPr>
            <p:ph type="sldNum" sz="quarter" idx="12"/>
          </p:nvPr>
        </p:nvSpPr>
        <p:spPr/>
        <p:txBody>
          <a:bodyPr/>
          <a:lstStyle/>
          <a:p>
            <a:pPr>
              <a:defRPr/>
            </a:pPr>
            <a:fld id="{CAF246AB-72DE-4829-A3EE-183283F17E51}" type="slidenum">
              <a:rPr lang="en-US" smtClean="0"/>
              <a:pPr>
                <a:defRPr/>
              </a:pPr>
              <a:t>7</a:t>
            </a:fld>
            <a:endParaRPr lang="en-US"/>
          </a:p>
        </p:txBody>
      </p:sp>
      <p:cxnSp>
        <p:nvCxnSpPr>
          <p:cNvPr id="9" name="Straight Connector 8"/>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
        <p:nvSpPr>
          <p:cNvPr id="10" name="Footer Placeholder 8"/>
          <p:cNvSpPr>
            <a:spLocks noGrp="1"/>
          </p:cNvSpPr>
          <p:nvPr>
            <p:ph type="ftr" sz="quarter" idx="11"/>
          </p:nvPr>
        </p:nvSpPr>
        <p:spPr>
          <a:xfrm>
            <a:off x="3124200" y="6356350"/>
            <a:ext cx="2895600" cy="365125"/>
          </a:xfrm>
        </p:spPr>
        <p:txBody>
          <a:bodyPr/>
          <a:lstStyle/>
          <a:p>
            <a:pPr>
              <a:defRPr/>
            </a:pPr>
            <a:r>
              <a:rPr lang="en-US" dirty="0" smtClean="0"/>
              <a:t>C++ Programming Language</a:t>
            </a:r>
            <a:endParaRPr lang="en-US" dirty="0"/>
          </a:p>
        </p:txBody>
      </p:sp>
      <p:sp>
        <p:nvSpPr>
          <p:cNvPr id="11" name="Date Placeholder 6"/>
          <p:cNvSpPr>
            <a:spLocks noGrp="1"/>
          </p:cNvSpPr>
          <p:nvPr>
            <p:ph type="dt" sz="half" idx="10"/>
          </p:nvPr>
        </p:nvSpPr>
        <p:spPr>
          <a:xfrm>
            <a:off x="533400" y="6324600"/>
            <a:ext cx="2133600" cy="365125"/>
          </a:xfrm>
        </p:spPr>
        <p:txBody>
          <a:bodyPr/>
          <a:lstStyle/>
          <a:p>
            <a:pPr>
              <a:defRPr/>
            </a:pPr>
            <a:fld id="{B02E4266-1774-4FAE-88F5-87D1C0B5028B}" type="datetime2">
              <a:rPr lang="en-US" smtClean="0"/>
              <a:pPr>
                <a:defRPr/>
              </a:pPr>
              <a:t>Thursday, November 22, 2018</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500063" y="920750"/>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ea typeface="+mn-ea"/>
                <a:cs typeface="+mn-cs"/>
              </a:rPr>
              <a:t>Computer and Development Tools</a:t>
            </a:r>
          </a:p>
        </p:txBody>
      </p:sp>
      <p:sp>
        <p:nvSpPr>
          <p:cNvPr id="8196" name="Rectangle 5"/>
          <p:cNvSpPr>
            <a:spLocks noGrp="1" noChangeArrowheads="1"/>
          </p:cNvSpPr>
          <p:nvPr/>
        </p:nvSpPr>
        <p:spPr bwMode="auto">
          <a:xfrm>
            <a:off x="487363" y="1371600"/>
            <a:ext cx="8169275" cy="4876800"/>
          </a:xfrm>
          <a:prstGeom prst="rect">
            <a:avLst/>
          </a:prstGeom>
          <a:noFill/>
          <a:ln w="9525">
            <a:noFill/>
            <a:miter lim="800000"/>
            <a:headEnd/>
            <a:tailEnd/>
          </a:ln>
        </p:spPr>
        <p:txBody>
          <a:bodyPr/>
          <a:lstStyle/>
          <a:p>
            <a:pPr marL="342900" lvl="0" indent="-342900" algn="just">
              <a:spcBef>
                <a:spcPct val="20000"/>
              </a:spcBef>
              <a:buSzPct val="90000"/>
              <a:buBlip>
                <a:blip r:embed="rId2"/>
              </a:buBlip>
            </a:pPr>
            <a:r>
              <a:rPr lang="en-US" sz="3200" dirty="0" smtClean="0">
                <a:solidFill>
                  <a:srgbClr val="545472"/>
                </a:solidFill>
                <a:latin typeface="Tahoma (Body)"/>
              </a:rPr>
              <a:t>A </a:t>
            </a:r>
            <a:r>
              <a:rPr lang="en-US" sz="3200" b="1" dirty="0" smtClean="0">
                <a:solidFill>
                  <a:srgbClr val="545472"/>
                </a:solidFill>
                <a:latin typeface="Tahoma (Body)"/>
              </a:rPr>
              <a:t>computer program </a:t>
            </a:r>
            <a:r>
              <a:rPr lang="en-US" sz="3200" dirty="0" smtClean="0">
                <a:solidFill>
                  <a:srgbClr val="545472"/>
                </a:solidFill>
                <a:latin typeface="Tahoma (Body)"/>
              </a:rPr>
              <a:t>is a sequence of instructions that dictate the flow of electrical impulses within a computer system. These impulses affect the computer’s memory and interact with the display screen, keyboard, mouse, and perhaps even other computers across a network in such a way as to permit humans to perform useful tasks, solve high-level problems, and play games. </a:t>
            </a:r>
          </a:p>
        </p:txBody>
      </p:sp>
      <p:sp>
        <p:nvSpPr>
          <p:cNvPr id="7" name="Date Placeholder 6"/>
          <p:cNvSpPr>
            <a:spLocks noGrp="1"/>
          </p:cNvSpPr>
          <p:nvPr>
            <p:ph type="dt" sz="half" idx="10"/>
          </p:nvPr>
        </p:nvSpPr>
        <p:spPr/>
        <p:txBody>
          <a:bodyPr/>
          <a:lstStyle/>
          <a:p>
            <a:pPr>
              <a:defRPr/>
            </a:pPr>
            <a:fld id="{55F21C9D-E89F-482B-9606-BF88A5E5E6C2}" type="datetime2">
              <a:rPr lang="en-US" smtClean="0"/>
              <a:pPr>
                <a:defRPr/>
              </a:pPr>
              <a:t>Thursday, November 22, 2018</a:t>
            </a:fld>
            <a:endParaRPr lang="en-US"/>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8</a:t>
            </a:fld>
            <a:endParaRPr lang="en-US"/>
          </a:p>
        </p:txBody>
      </p:sp>
      <p:sp>
        <p:nvSpPr>
          <p:cNvPr id="9" name="Footer Placeholder 8"/>
          <p:cNvSpPr>
            <a:spLocks noGrp="1"/>
          </p:cNvSpPr>
          <p:nvPr>
            <p:ph type="ftr" sz="quarter" idx="11"/>
          </p:nvPr>
        </p:nvSpPr>
        <p:spPr/>
        <p:txBody>
          <a:bodyPr/>
          <a:lstStyle/>
          <a:p>
            <a:pPr>
              <a:defRPr/>
            </a:pPr>
            <a:r>
              <a:rPr lang="en-US" smtClean="0"/>
              <a:t>C++ Programming Language</a:t>
            </a:r>
            <a:endParaRPr lang="en-US" dirty="0"/>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nvSpPr>
        <p:spPr bwMode="auto">
          <a:xfrm>
            <a:off x="500063" y="920750"/>
            <a:ext cx="8643937" cy="603250"/>
          </a:xfrm>
          <a:prstGeom prst="rect">
            <a:avLst/>
          </a:prstGeom>
          <a:noFill/>
          <a:ln w="9525">
            <a:noFill/>
            <a:miter lim="800000"/>
            <a:headEnd/>
            <a:tailEnd/>
          </a:ln>
        </p:spPr>
        <p:txBody>
          <a:bodyPr anchor="b"/>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Tahoma" pitchFamily="34" charset="0"/>
              </a:defRPr>
            </a:lvl2pPr>
            <a:lvl3pPr algn="ctr" rtl="0" eaLnBrk="0" fontAlgn="base" hangingPunct="0">
              <a:spcBef>
                <a:spcPct val="0"/>
              </a:spcBef>
              <a:spcAft>
                <a:spcPct val="0"/>
              </a:spcAft>
              <a:defRPr sz="3200">
                <a:solidFill>
                  <a:schemeClr val="tx2"/>
                </a:solidFill>
                <a:latin typeface="Tahoma" pitchFamily="34" charset="0"/>
              </a:defRPr>
            </a:lvl3pPr>
            <a:lvl4pPr algn="ctr" rtl="0" eaLnBrk="0" fontAlgn="base" hangingPunct="0">
              <a:spcBef>
                <a:spcPct val="0"/>
              </a:spcBef>
              <a:spcAft>
                <a:spcPct val="0"/>
              </a:spcAft>
              <a:defRPr sz="3200">
                <a:solidFill>
                  <a:schemeClr val="tx2"/>
                </a:solidFill>
                <a:latin typeface="Tahoma" pitchFamily="34" charset="0"/>
              </a:defRPr>
            </a:lvl4pPr>
            <a:lvl5pPr algn="ctr" rtl="0" eaLnBrk="0" fontAlgn="base" hangingPunct="0">
              <a:spcBef>
                <a:spcPct val="0"/>
              </a:spcBef>
              <a:spcAft>
                <a:spcPct val="0"/>
              </a:spcAft>
              <a:defRPr sz="3200">
                <a:solidFill>
                  <a:schemeClr val="tx2"/>
                </a:solidFill>
                <a:latin typeface="Tahoma" pitchFamily="34" charset="0"/>
              </a:defRPr>
            </a:lvl5pPr>
            <a:lvl6pPr marL="457200" algn="ctr" rtl="0" fontAlgn="base">
              <a:spcBef>
                <a:spcPct val="0"/>
              </a:spcBef>
              <a:spcAft>
                <a:spcPct val="0"/>
              </a:spcAft>
              <a:defRPr sz="3200">
                <a:solidFill>
                  <a:schemeClr val="tx2"/>
                </a:solidFill>
                <a:latin typeface="Tahoma" pitchFamily="34" charset="0"/>
              </a:defRPr>
            </a:lvl6pPr>
            <a:lvl7pPr marL="914400" algn="ctr" rtl="0" fontAlgn="base">
              <a:spcBef>
                <a:spcPct val="0"/>
              </a:spcBef>
              <a:spcAft>
                <a:spcPct val="0"/>
              </a:spcAft>
              <a:defRPr sz="3200">
                <a:solidFill>
                  <a:schemeClr val="tx2"/>
                </a:solidFill>
                <a:latin typeface="Tahoma" pitchFamily="34" charset="0"/>
              </a:defRPr>
            </a:lvl7pPr>
            <a:lvl8pPr marL="1371600" algn="ctr" rtl="0" fontAlgn="base">
              <a:spcBef>
                <a:spcPct val="0"/>
              </a:spcBef>
              <a:spcAft>
                <a:spcPct val="0"/>
              </a:spcAft>
              <a:defRPr sz="3200">
                <a:solidFill>
                  <a:schemeClr val="tx2"/>
                </a:solidFill>
                <a:latin typeface="Tahoma" pitchFamily="34" charset="0"/>
              </a:defRPr>
            </a:lvl8pPr>
            <a:lvl9pPr marL="1828800" algn="ctr" rtl="0" fontAlgn="base">
              <a:spcBef>
                <a:spcPct val="0"/>
              </a:spcBef>
              <a:spcAft>
                <a:spcPct val="0"/>
              </a:spcAft>
              <a:defRPr sz="3200">
                <a:solidFill>
                  <a:schemeClr val="tx2"/>
                </a:solidFill>
                <a:latin typeface="Tahoma" pitchFamily="34" charset="0"/>
              </a:defRPr>
            </a:lvl9pPr>
          </a:lstStyle>
          <a:p>
            <a:pPr eaLnBrk="1" hangingPunct="1">
              <a:defRPr/>
            </a:pPr>
            <a:r>
              <a:rPr lang="en-US" sz="4400" dirty="0" smtClean="0">
                <a:solidFill>
                  <a:srgbClr val="660066"/>
                </a:solidFill>
                <a:latin typeface="Tahoma (Heading)"/>
              </a:rPr>
              <a:t>Computer and Development Tools</a:t>
            </a:r>
          </a:p>
        </p:txBody>
      </p:sp>
      <p:sp>
        <p:nvSpPr>
          <p:cNvPr id="8195" name="Rectangle 2"/>
          <p:cNvSpPr>
            <a:spLocks noGrp="1" noChangeArrowheads="1"/>
          </p:cNvSpPr>
          <p:nvPr/>
        </p:nvSpPr>
        <p:spPr bwMode="auto">
          <a:xfrm>
            <a:off x="685800" y="1638300"/>
            <a:ext cx="7772400" cy="4419600"/>
          </a:xfrm>
          <a:prstGeom prst="rect">
            <a:avLst/>
          </a:prstGeom>
          <a:noFill/>
          <a:ln w="9525">
            <a:noFill/>
            <a:miter lim="800000"/>
            <a:headEnd/>
            <a:tailEnd/>
          </a:ln>
        </p:spPr>
        <p:txBody>
          <a:bodyPr/>
          <a:lstStyle/>
          <a:p>
            <a:pPr marL="742950" lvl="1" indent="-285750">
              <a:spcBef>
                <a:spcPct val="20000"/>
              </a:spcBef>
              <a:buSzPct val="80000"/>
            </a:pPr>
            <a:endParaRPr lang="en-US" sz="2000">
              <a:solidFill>
                <a:srgbClr val="545472"/>
              </a:solidFill>
              <a:latin typeface="Tahoma (Body)"/>
            </a:endParaRPr>
          </a:p>
          <a:p>
            <a:pPr marL="742950" lvl="1" indent="-285750">
              <a:spcBef>
                <a:spcPct val="20000"/>
              </a:spcBef>
              <a:buSzPct val="80000"/>
            </a:pPr>
            <a:endParaRPr lang="en-GB" sz="2000">
              <a:solidFill>
                <a:srgbClr val="545472"/>
              </a:solidFill>
              <a:latin typeface="Tahoma (Body)"/>
            </a:endParaRPr>
          </a:p>
        </p:txBody>
      </p:sp>
      <p:sp>
        <p:nvSpPr>
          <p:cNvPr id="8196" name="Rectangle 5"/>
          <p:cNvSpPr>
            <a:spLocks noGrp="1" noChangeArrowheads="1"/>
          </p:cNvSpPr>
          <p:nvPr/>
        </p:nvSpPr>
        <p:spPr bwMode="auto">
          <a:xfrm>
            <a:off x="487363" y="1371600"/>
            <a:ext cx="8169275" cy="4876800"/>
          </a:xfrm>
          <a:prstGeom prst="rect">
            <a:avLst/>
          </a:prstGeom>
          <a:noFill/>
          <a:ln w="9525">
            <a:noFill/>
            <a:miter lim="800000"/>
            <a:headEnd/>
            <a:tailEnd/>
          </a:ln>
        </p:spPr>
        <p:txBody>
          <a:bodyPr/>
          <a:lstStyle/>
          <a:p>
            <a:pPr marL="342900" lvl="0" indent="-342900" algn="just">
              <a:spcBef>
                <a:spcPct val="20000"/>
              </a:spcBef>
              <a:buSzPct val="90000"/>
              <a:buBlip>
                <a:blip r:embed="rId2"/>
              </a:buBlip>
            </a:pPr>
            <a:r>
              <a:rPr lang="en-US" sz="2400" dirty="0" smtClean="0">
                <a:solidFill>
                  <a:srgbClr val="545472"/>
                </a:solidFill>
                <a:latin typeface="Tahoma (Body)"/>
              </a:rPr>
              <a:t>Software must be stored in the computer’s memory. These patterns of electronic symbols are best represented as a sequence of zeroes and ones, digits from the binary (base 2) number system. An example of a binary program sequence is: 10001011011000010001000001001110</a:t>
            </a:r>
          </a:p>
          <a:p>
            <a:pPr marL="342900" lvl="0" indent="-342900" algn="just">
              <a:spcBef>
                <a:spcPct val="20000"/>
              </a:spcBef>
              <a:buSzPct val="90000"/>
              <a:buBlip>
                <a:blip r:embed="rId2"/>
              </a:buBlip>
            </a:pPr>
            <a:r>
              <a:rPr lang="en-US" sz="2400" dirty="0" smtClean="0">
                <a:solidFill>
                  <a:srgbClr val="545472"/>
                </a:solidFill>
                <a:latin typeface="Tahoma (Body)"/>
              </a:rPr>
              <a:t>Software can be represented by printed words and symbols that are easier for humans to manage than binary sequences. </a:t>
            </a:r>
          </a:p>
          <a:p>
            <a:pPr marL="342900" lvl="0" indent="-342900" algn="just">
              <a:spcBef>
                <a:spcPct val="20000"/>
              </a:spcBef>
              <a:buSzPct val="90000"/>
              <a:buBlip>
                <a:blip r:embed="rId2"/>
              </a:buBlip>
            </a:pPr>
            <a:r>
              <a:rPr lang="en-US" sz="2400" dirty="0" smtClean="0">
                <a:solidFill>
                  <a:srgbClr val="545472"/>
                </a:solidFill>
                <a:latin typeface="Tahoma (Body)"/>
              </a:rPr>
              <a:t>Tools exist that automatically convert a higher-level description of what is to be done into the required lower-level code. </a:t>
            </a:r>
          </a:p>
        </p:txBody>
      </p:sp>
      <p:sp>
        <p:nvSpPr>
          <p:cNvPr id="7" name="Date Placeholder 6"/>
          <p:cNvSpPr>
            <a:spLocks noGrp="1"/>
          </p:cNvSpPr>
          <p:nvPr>
            <p:ph type="dt" sz="half" idx="10"/>
          </p:nvPr>
        </p:nvSpPr>
        <p:spPr/>
        <p:txBody>
          <a:bodyPr/>
          <a:lstStyle/>
          <a:p>
            <a:pPr>
              <a:defRPr/>
            </a:pPr>
            <a:fld id="{23AD98AB-6EBC-4587-B365-B404F349C42F}" type="datetime2">
              <a:rPr lang="en-US" smtClean="0"/>
              <a:pPr>
                <a:defRPr/>
              </a:pPr>
              <a:t>Thursday, November 22, 2018</a:t>
            </a:fld>
            <a:endParaRPr lang="en-US"/>
          </a:p>
        </p:txBody>
      </p:sp>
      <p:sp>
        <p:nvSpPr>
          <p:cNvPr id="8" name="Slide Number Placeholder 7"/>
          <p:cNvSpPr>
            <a:spLocks noGrp="1"/>
          </p:cNvSpPr>
          <p:nvPr>
            <p:ph type="sldNum" sz="quarter" idx="12"/>
          </p:nvPr>
        </p:nvSpPr>
        <p:spPr/>
        <p:txBody>
          <a:bodyPr/>
          <a:lstStyle/>
          <a:p>
            <a:pPr>
              <a:defRPr/>
            </a:pPr>
            <a:fld id="{CAF246AB-72DE-4829-A3EE-183283F17E51}" type="slidenum">
              <a:rPr lang="en-US" smtClean="0"/>
              <a:pPr>
                <a:defRPr/>
              </a:pPr>
              <a:t>9</a:t>
            </a:fld>
            <a:endParaRPr lang="en-US"/>
          </a:p>
        </p:txBody>
      </p:sp>
      <p:sp>
        <p:nvSpPr>
          <p:cNvPr id="9" name="Footer Placeholder 8"/>
          <p:cNvSpPr>
            <a:spLocks noGrp="1"/>
          </p:cNvSpPr>
          <p:nvPr>
            <p:ph type="ftr" sz="quarter" idx="11"/>
          </p:nvPr>
        </p:nvSpPr>
        <p:spPr/>
        <p:txBody>
          <a:bodyPr/>
          <a:lstStyle/>
          <a:p>
            <a:pPr>
              <a:defRPr/>
            </a:pPr>
            <a:r>
              <a:rPr lang="en-US" smtClean="0"/>
              <a:t>C++ Programming Language</a:t>
            </a:r>
            <a:endParaRPr lang="en-US" dirty="0"/>
          </a:p>
        </p:txBody>
      </p:sp>
      <p:cxnSp>
        <p:nvCxnSpPr>
          <p:cNvPr id="10" name="Straight Connector 9"/>
          <p:cNvCxnSpPr/>
          <p:nvPr/>
        </p:nvCxnSpPr>
        <p:spPr>
          <a:xfrm>
            <a:off x="381000" y="6400800"/>
            <a:ext cx="8534400" cy="1588"/>
          </a:xfrm>
          <a:prstGeom prst="line">
            <a:avLst/>
          </a:prstGeom>
          <a:ln>
            <a:solidFill>
              <a:schemeClr val="accent2">
                <a:lumMod val="75000"/>
              </a:schemeClr>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1788</Words>
  <Application>Microsoft Office PowerPoint</Application>
  <PresentationFormat>On-screen Show (4:3)</PresentationFormat>
  <Paragraphs>226</Paragraphs>
  <Slides>24</Slides>
  <Notes>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24</vt:i4>
      </vt:variant>
    </vt:vector>
  </HeadingPairs>
  <TitlesOfParts>
    <vt:vector size="33" baseType="lpstr">
      <vt:lpstr>Arial</vt:lpstr>
      <vt:lpstr>Calibri</vt:lpstr>
      <vt:lpstr>Tahoma</vt:lpstr>
      <vt:lpstr>Tahoma (Body)</vt:lpstr>
      <vt:lpstr>Tahoma (Heading)</vt:lpstr>
      <vt:lpstr>Tahoma body</vt:lpstr>
      <vt:lpstr>Custom Design</vt:lpstr>
      <vt:lpstr>Theme2</vt:lpstr>
      <vt:lpstr>Office Theme</vt:lpstr>
      <vt:lpstr>Introduction to C++ Programming Language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Learn C++?</vt:lpstr>
      <vt:lpstr>C++ Program</vt:lpstr>
      <vt:lpstr>C++ Program</vt:lpstr>
      <vt:lpstr>C++ Program</vt:lpstr>
      <vt:lpstr>C++ Program</vt:lpstr>
      <vt:lpstr>Why Use Comments?</vt:lpstr>
      <vt:lpstr>Header Files </vt:lpstr>
      <vt:lpstr>Header Files </vt:lpstr>
      <vt:lpstr>Header Files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2008-04-03T13:41:00Z</dcterms:created>
  <dcterms:modified xsi:type="dcterms:W3CDTF">2018-11-22T09:59:04Z</dcterms:modified>
</cp:coreProperties>
</file>