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>
                <a:latin typeface="Bell MT" pitchFamily="18" charset="0"/>
                <a:cs typeface="Aparajita" pitchFamily="34" charset="0"/>
              </a:rPr>
              <a:t>Boolean Algebra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228600"/>
            <a:ext cx="69311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Implementation Using NAND </a:t>
            </a:r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Gates</a:t>
            </a:r>
          </a:p>
          <a:p>
            <a:r>
              <a:rPr lang="en-US" sz="2400" dirty="0"/>
              <a:t>Get an equivalent expression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244263"/>
            <a:ext cx="3276600" cy="6312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1875535"/>
            <a:ext cx="3146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Using de Morgan’s law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2506807"/>
            <a:ext cx="3429000" cy="6504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4441889"/>
            <a:ext cx="5724525" cy="58731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0927" y="3637980"/>
            <a:ext cx="2520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Majority function</a:t>
            </a:r>
          </a:p>
        </p:txBody>
      </p:sp>
    </p:spTree>
    <p:extLst>
      <p:ext uri="{BB962C8B-B14F-4D97-AF65-F5344CB8AC3E}">
        <p14:creationId xmlns:p14="http://schemas.microsoft.com/office/powerpoint/2010/main" val="875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9916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u="sng" dirty="0"/>
              <a:t>Basic Identities of Boolean Algebra</a:t>
            </a:r>
            <a:endParaRPr lang="en-US" sz="3600" u="sng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219200"/>
            <a:ext cx="8331200" cy="4873625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lnSpc>
                <a:spcPct val="11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Table </a:t>
            </a:r>
            <a:r>
              <a:rPr lang="en-US" dirty="0" smtClean="0">
                <a:solidFill>
                  <a:srgbClr val="FF0000"/>
                </a:solidFill>
              </a:rPr>
              <a:t>lists </a:t>
            </a:r>
            <a:r>
              <a:rPr lang="en-US" dirty="0">
                <a:solidFill>
                  <a:srgbClr val="FF0000"/>
                </a:solidFill>
              </a:rPr>
              <a:t>the most basic identities of </a:t>
            </a:r>
            <a:r>
              <a:rPr lang="en-US" dirty="0" smtClean="0">
                <a:solidFill>
                  <a:srgbClr val="FF0000"/>
                </a:solidFill>
              </a:rPr>
              <a:t>Boolean </a:t>
            </a:r>
            <a:r>
              <a:rPr lang="en-US" dirty="0">
                <a:solidFill>
                  <a:srgbClr val="FF0000"/>
                </a:solidFill>
              </a:rPr>
              <a:t>algebra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 algn="l" rtl="0">
              <a:lnSpc>
                <a:spcPct val="110000"/>
              </a:lnSpc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885" y="1928812"/>
            <a:ext cx="8472715" cy="462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523" y="129596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Algebraic Manipulation</a:t>
            </a:r>
          </a:p>
          <a:p>
            <a:r>
              <a:rPr lang="en-US" dirty="0" smtClean="0"/>
              <a:t>Boolean algebra is a useful tool for simplifying digital circuits. Consider, for example,</a:t>
            </a:r>
          </a:p>
          <a:p>
            <a:r>
              <a:rPr lang="en-US" dirty="0" smtClean="0"/>
              <a:t>the Boolean function represented by</a:t>
            </a:r>
          </a:p>
          <a:p>
            <a:endParaRPr lang="en-US" sz="3600" b="1" u="sng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255" y="1245080"/>
            <a:ext cx="2743200" cy="3429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39551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implementation of this equation with logic gates is </a:t>
            </a:r>
            <a:r>
              <a:rPr lang="en-US" dirty="0" smtClean="0"/>
              <a:t>shown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simplification of the </a:t>
            </a:r>
            <a:r>
              <a:rPr lang="en-US" dirty="0" smtClean="0"/>
              <a:t>expression for </a:t>
            </a:r>
            <a:r>
              <a:rPr lang="en-US" i="1" dirty="0"/>
              <a:t>F </a:t>
            </a:r>
            <a:r>
              <a:rPr lang="en-US" dirty="0"/>
              <a:t>by applying some of the identities listed in Table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255" y="3736842"/>
            <a:ext cx="3233737" cy="11399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832" y="48767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Ten-Roman"/>
              </a:rPr>
              <a:t>The expression is reduced to only two terms and can be implemented </a:t>
            </a:r>
            <a:r>
              <a:rPr lang="en-US" dirty="0" smtClean="0">
                <a:latin typeface="TimesTen-Roman"/>
              </a:rPr>
              <a:t>with gates as</a:t>
            </a:r>
          </a:p>
          <a:p>
            <a:r>
              <a:rPr lang="en-US" dirty="0" smtClean="0">
                <a:latin typeface="TimesTen-Roman"/>
              </a:rPr>
              <a:t> </a:t>
            </a:r>
            <a:r>
              <a:rPr lang="en-US" dirty="0">
                <a:latin typeface="TimesTen-Roman"/>
              </a:rPr>
              <a:t>shown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6023" y="1700539"/>
            <a:ext cx="4648200" cy="16478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1682" y="5450018"/>
            <a:ext cx="468630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0018" y="152400"/>
            <a:ext cx="9174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Logical Expression in SSOP and </a:t>
            </a:r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SPOS Form </a:t>
            </a:r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(Min and Max Term Form)</a:t>
            </a:r>
          </a:p>
        </p:txBody>
      </p:sp>
      <p:sp>
        <p:nvSpPr>
          <p:cNvPr id="5" name="Rectangle 4"/>
          <p:cNvSpPr/>
          <p:nvPr/>
        </p:nvSpPr>
        <p:spPr>
          <a:xfrm>
            <a:off x="18472" y="1352729"/>
            <a:ext cx="9049327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Logical expression can be expressed in the following two forms: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(</a:t>
            </a:r>
            <a:r>
              <a:rPr lang="en-US" sz="2400" dirty="0" err="1">
                <a:latin typeface="Cambria" panose="02040503050406030204" pitchFamily="18" charset="0"/>
              </a:rPr>
              <a:t>i</a:t>
            </a:r>
            <a:r>
              <a:rPr lang="en-US" sz="2400" dirty="0">
                <a:latin typeface="Cambria" panose="02040503050406030204" pitchFamily="18" charset="0"/>
              </a:rPr>
              <a:t>) standard sum of products (</a:t>
            </a:r>
            <a:r>
              <a:rPr lang="en-US" sz="2400" dirty="0">
                <a:solidFill>
                  <a:srgbClr val="FF0000"/>
                </a:solidFill>
                <a:latin typeface="Cambria" panose="02040503050406030204" pitchFamily="18" charset="0"/>
              </a:rPr>
              <a:t>SSOP</a:t>
            </a:r>
            <a:r>
              <a:rPr lang="en-US" sz="2400" dirty="0">
                <a:latin typeface="Cambria" panose="02040503050406030204" pitchFamily="18" charset="0"/>
              </a:rPr>
              <a:t>)</a:t>
            </a:r>
          </a:p>
          <a:p>
            <a:r>
              <a:rPr lang="en-US" sz="2400" dirty="0">
                <a:latin typeface="Cambria" panose="02040503050406030204" pitchFamily="18" charset="0"/>
              </a:rPr>
              <a:t>(ii) standard product of sum (</a:t>
            </a:r>
            <a:r>
              <a:rPr lang="en-US" sz="2400" dirty="0">
                <a:solidFill>
                  <a:srgbClr val="FF0000"/>
                </a:solidFill>
                <a:latin typeface="Cambria" panose="02040503050406030204" pitchFamily="18" charset="0"/>
              </a:rPr>
              <a:t>SPOS</a:t>
            </a:r>
            <a:r>
              <a:rPr lang="en-US" sz="2400" dirty="0" smtClean="0">
                <a:latin typeface="Cambria" panose="02040503050406030204" pitchFamily="18" charset="0"/>
              </a:rPr>
              <a:t>)</a:t>
            </a:r>
          </a:p>
          <a:p>
            <a:pPr algn="just"/>
            <a:r>
              <a:rPr lang="en-US" sz="2400" dirty="0" smtClean="0">
                <a:latin typeface="Cambria" panose="02040503050406030204" pitchFamily="18" charset="0"/>
              </a:rPr>
              <a:t>1.</a:t>
            </a:r>
            <a:r>
              <a:rPr lang="en-US" dirty="0"/>
              <a:t> </a:t>
            </a:r>
            <a:r>
              <a:rPr lang="en-US" sz="2000" dirty="0"/>
              <a:t>logical expression is said to be in </a:t>
            </a:r>
            <a:r>
              <a:rPr lang="en-US" sz="2000" dirty="0">
                <a:solidFill>
                  <a:srgbClr val="FF0000"/>
                </a:solidFill>
              </a:rPr>
              <a:t>standard sum </a:t>
            </a:r>
            <a:r>
              <a:rPr lang="en-US" sz="2000" dirty="0" smtClean="0">
                <a:solidFill>
                  <a:srgbClr val="FF0000"/>
                </a:solidFill>
              </a:rPr>
              <a:t>of product </a:t>
            </a:r>
            <a:r>
              <a:rPr lang="en-US" sz="2000" dirty="0" smtClean="0"/>
              <a:t>form If </a:t>
            </a:r>
            <a:r>
              <a:rPr lang="en-US" sz="2000" dirty="0">
                <a:solidFill>
                  <a:srgbClr val="FF0000"/>
                </a:solidFill>
              </a:rPr>
              <a:t>each term contains the entire input variables in product </a:t>
            </a:r>
            <a:r>
              <a:rPr lang="en-US" sz="2000" dirty="0" smtClean="0">
                <a:solidFill>
                  <a:srgbClr val="FF0000"/>
                </a:solidFill>
              </a:rPr>
              <a:t>form </a:t>
            </a:r>
            <a:r>
              <a:rPr lang="en-US" sz="2000" dirty="0" smtClean="0"/>
              <a:t>(either </a:t>
            </a:r>
            <a:r>
              <a:rPr lang="en-US" sz="2000" dirty="0">
                <a:solidFill>
                  <a:srgbClr val="FF0000"/>
                </a:solidFill>
              </a:rPr>
              <a:t>normal</a:t>
            </a:r>
            <a:r>
              <a:rPr lang="en-US" sz="2000" dirty="0"/>
              <a:t> form or </a:t>
            </a:r>
            <a:r>
              <a:rPr lang="en-US" sz="2000" dirty="0">
                <a:solidFill>
                  <a:srgbClr val="FF0000"/>
                </a:solidFill>
              </a:rPr>
              <a:t>complemented</a:t>
            </a:r>
            <a:r>
              <a:rPr lang="en-US" sz="2000" dirty="0"/>
              <a:t> form or combination </a:t>
            </a:r>
            <a:r>
              <a:rPr lang="en-US" sz="2000" dirty="0" smtClean="0"/>
              <a:t>of them)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500998"/>
            <a:ext cx="2314575" cy="6900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28866" y="4073468"/>
            <a:ext cx="68106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converting a given logical expression in to SSOP form: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3747" y="4556665"/>
            <a:ext cx="5438775" cy="9048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3090" y="5686212"/>
            <a:ext cx="63015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If a particular term is more than once, omit one term.</a:t>
            </a:r>
          </a:p>
        </p:txBody>
      </p:sp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228600"/>
            <a:ext cx="9067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Cambria" panose="02040503050406030204" pitchFamily="18" charset="0"/>
              </a:rPr>
              <a:t>2. </a:t>
            </a:r>
            <a:r>
              <a:rPr lang="en-US" sz="2000" dirty="0"/>
              <a:t>logical </a:t>
            </a:r>
            <a:r>
              <a:rPr lang="en-US" sz="2000" dirty="0"/>
              <a:t>function is said to have </a:t>
            </a:r>
            <a:r>
              <a:rPr lang="en-US" sz="2000" dirty="0">
                <a:solidFill>
                  <a:srgbClr val="FF0000"/>
                </a:solidFill>
              </a:rPr>
              <a:t>standard product </a:t>
            </a:r>
            <a:r>
              <a:rPr lang="en-US" sz="2000" dirty="0">
                <a:solidFill>
                  <a:srgbClr val="FF0000"/>
                </a:solidFill>
              </a:rPr>
              <a:t>of sum</a:t>
            </a:r>
            <a:r>
              <a:rPr lang="en-US" sz="2000" dirty="0"/>
              <a:t>, if each term contains the </a:t>
            </a:r>
            <a:r>
              <a:rPr lang="en-US" sz="2000" dirty="0">
                <a:solidFill>
                  <a:srgbClr val="FF0000"/>
                </a:solidFill>
              </a:rPr>
              <a:t>sum of all the </a:t>
            </a:r>
            <a:r>
              <a:rPr lang="en-US" sz="2000" dirty="0">
                <a:solidFill>
                  <a:srgbClr val="FF0000"/>
                </a:solidFill>
              </a:rPr>
              <a:t>input variabl</a:t>
            </a:r>
            <a:r>
              <a:rPr lang="en-US" sz="2000" dirty="0"/>
              <a:t>es </a:t>
            </a:r>
            <a:r>
              <a:rPr lang="en-US" sz="2000" dirty="0"/>
              <a:t>and the resultant logical expression is the product </a:t>
            </a:r>
            <a:r>
              <a:rPr lang="en-US" sz="2000" dirty="0"/>
              <a:t>for such </a:t>
            </a:r>
            <a:r>
              <a:rPr lang="en-US" sz="2000" dirty="0"/>
              <a:t>term.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371600"/>
            <a:ext cx="5029200" cy="733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0800" y="2105025"/>
            <a:ext cx="14417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It is a SPOS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087" y="2438400"/>
            <a:ext cx="53054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0" y="9236"/>
                <a:ext cx="5243513" cy="11356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1">
                              <a:solidFill>
                                <a:schemeClr val="tx2"/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nor/>
                            </m:rPr>
                            <a:rPr lang="en-US" sz="2800" b="1" dirty="0">
                              <a:solidFill>
                                <a:schemeClr val="tx2"/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  <m:t>and</m:t>
                          </m:r>
                          <m:r>
                            <a:rPr lang="en-US" sz="2800" b="1" dirty="0">
                              <a:solidFill>
                                <a:schemeClr val="tx2"/>
                              </a:solidFill>
                              <a:latin typeface="+mj-lt"/>
                              <a:ea typeface="+mj-ea"/>
                              <a:cs typeface="+mj-cs"/>
                            </a:rPr>
                            <m:t> </m:t>
                          </m:r>
                          <m:nary>
                            <m:naryPr>
                              <m:chr m:val="∏"/>
                              <m:subHide m:val="on"/>
                              <m:supHide m:val="on"/>
                              <m:ctrlPr>
                                <a:rPr lang="en-US" sz="2800" b="1" dirty="0">
                                  <a:solidFill>
                                    <a:schemeClr val="tx2"/>
                                  </a:solidFill>
                                  <a:latin typeface="+mj-lt"/>
                                  <a:ea typeface="+mj-ea"/>
                                  <a:cs typeface="+mj-cs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m:rPr>
                                  <m:nor/>
                                </m:rPr>
                                <a:rPr lang="en-US" sz="2800" b="1" dirty="0">
                                  <a:solidFill>
                                    <a:schemeClr val="tx2"/>
                                  </a:solidFill>
                                  <a:latin typeface="+mj-lt"/>
                                  <a:ea typeface="+mj-ea"/>
                                  <a:cs typeface="+mj-cs"/>
                                </a:rPr>
                                <m:t>Nomenclature</m:t>
                              </m:r>
                              <m:r>
                                <m:rPr>
                                  <m:nor/>
                                </m:rPr>
                                <a:rPr lang="en-US" sz="2800" b="1" dirty="0">
                                  <a:solidFill>
                                    <a:schemeClr val="tx2"/>
                                  </a:solidFill>
                                  <a:latin typeface="+mj-lt"/>
                                  <a:ea typeface="+mj-ea"/>
                                  <a:cs typeface="+mj-cs"/>
                                </a:rPr>
                                <m:t> 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800" b="1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36"/>
                <a:ext cx="5243513" cy="11356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1545" y="914400"/>
                <a:ext cx="9067800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 smtClean="0">
                    <a:latin typeface="intirr"/>
                  </a:rPr>
                  <a:t>Notations </a:t>
                </a:r>
                <a:r>
                  <a:rPr lang="en-US" sz="2400" dirty="0">
                    <a:latin typeface="intirr"/>
                  </a:rPr>
                  <a:t>are respectively used to represent sum-of-products and product-of-sums </a:t>
                </a:r>
                <a:r>
                  <a:rPr lang="en-US" sz="2400" dirty="0" smtClean="0">
                    <a:latin typeface="intirr"/>
                  </a:rPr>
                  <a:t>Boolean expressions.</a:t>
                </a:r>
              </a:p>
              <a:p>
                <a:r>
                  <a:rPr lang="en-US" sz="2400" u="sng" dirty="0" smtClean="0">
                    <a:solidFill>
                      <a:srgbClr val="FF0000"/>
                    </a:solidFill>
                  </a:rPr>
                  <a:t>1.SOP :</a:t>
                </a:r>
              </a:p>
              <a:p>
                <a:pPr algn="just"/>
                <a:r>
                  <a:rPr lang="en-US" sz="2400" dirty="0" smtClean="0"/>
                  <a:t>a. Write </a:t>
                </a:r>
                <a:r>
                  <a:rPr lang="en-US" sz="2400" dirty="0"/>
                  <a:t>the expanded </a:t>
                </a:r>
                <a:r>
                  <a:rPr lang="en-US" sz="2400" dirty="0" smtClean="0"/>
                  <a:t>sum-of-products</a:t>
                </a:r>
              </a:p>
              <a:p>
                <a:pPr algn="just"/>
                <a:r>
                  <a:rPr lang="en-US" sz="2400" dirty="0" smtClean="0"/>
                  <a:t>b. Represent un complemented </a:t>
                </a:r>
                <a:r>
                  <a:rPr lang="en-US" sz="2400" dirty="0"/>
                  <a:t>variable by 1 and </a:t>
                </a:r>
                <a:r>
                  <a:rPr lang="en-US" sz="2400" dirty="0" smtClean="0"/>
                  <a:t>complemented variable </a:t>
                </a:r>
                <a:r>
                  <a:rPr lang="en-US" sz="2400" dirty="0"/>
                  <a:t>by 0</a:t>
                </a:r>
                <a:r>
                  <a:rPr lang="en-US" sz="2400" dirty="0" smtClean="0"/>
                  <a:t>.</a:t>
                </a:r>
              </a:p>
              <a:p>
                <a:r>
                  <a:rPr lang="en-US" sz="2400" dirty="0" smtClean="0"/>
                  <a:t>c.</a:t>
                </a:r>
                <a:r>
                  <a:rPr lang="en-US" dirty="0"/>
                  <a:t> </a:t>
                </a:r>
                <a:r>
                  <a:rPr lang="en-US" sz="2400" dirty="0"/>
                  <a:t>The </a:t>
                </a:r>
                <a:r>
                  <a:rPr lang="en-US" sz="2400" dirty="0"/>
                  <a:t>decimal equivalent of these </a:t>
                </a:r>
                <a:r>
                  <a:rPr lang="en-US" sz="2400" dirty="0"/>
                  <a:t>terms enclosed </a:t>
                </a:r>
                <a:r>
                  <a:rPr lang="en-US" sz="2400" dirty="0"/>
                  <a:t>in </a:t>
                </a:r>
                <a:r>
                  <a:rPr lang="en-US" sz="2400" dirty="0" smtClean="0"/>
                  <a:t>the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nary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" y="914400"/>
                <a:ext cx="9067800" cy="2677656"/>
              </a:xfrm>
              <a:prstGeom prst="rect">
                <a:avLst/>
              </a:prstGeom>
              <a:blipFill>
                <a:blip r:embed="rId3"/>
                <a:stretch>
                  <a:fillRect l="-1076" t="-1595" r="-1009" b="-3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601870"/>
            <a:ext cx="7915275" cy="7415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145" y="4343400"/>
            <a:ext cx="8610600" cy="1390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145" y="5943600"/>
            <a:ext cx="86106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0" y="152400"/>
                <a:ext cx="8991600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intirr"/>
                  </a:rPr>
                  <a:t>The different terms represent 0001, 0101, 1000, 1001 and 1111.</a:t>
                </a:r>
              </a:p>
              <a:p>
                <a:r>
                  <a:rPr lang="en-US" sz="2400" dirty="0">
                    <a:latin typeface="intirr"/>
                  </a:rPr>
                  <a:t>F(A,B,C,D)=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>
                            <a:latin typeface="intirr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>
                            <a:latin typeface="intirr"/>
                          </a:rPr>
                          <m:t>1</m:t>
                        </m:r>
                        <m:r>
                          <a:rPr lang="en-US" sz="2400">
                            <a:latin typeface="intirr"/>
                          </a:rPr>
                          <m:t>,</m:t>
                        </m:r>
                        <m:r>
                          <a:rPr lang="en-US" sz="2400">
                            <a:latin typeface="intirr"/>
                          </a:rPr>
                          <m:t>5</m:t>
                        </m:r>
                        <m:r>
                          <a:rPr lang="en-US" sz="2400">
                            <a:latin typeface="intirr"/>
                          </a:rPr>
                          <m:t>,</m:t>
                        </m:r>
                        <m:r>
                          <a:rPr lang="en-US" sz="2400">
                            <a:latin typeface="intirr"/>
                          </a:rPr>
                          <m:t>8</m:t>
                        </m:r>
                        <m:r>
                          <a:rPr lang="en-US" sz="2400">
                            <a:latin typeface="intirr"/>
                          </a:rPr>
                          <m:t>,</m:t>
                        </m:r>
                        <m:r>
                          <a:rPr lang="en-US" sz="2400">
                            <a:latin typeface="intirr"/>
                          </a:rPr>
                          <m:t>9</m:t>
                        </m:r>
                        <m:r>
                          <a:rPr lang="en-US" sz="2400">
                            <a:latin typeface="intirr"/>
                          </a:rPr>
                          <m:t>,</m:t>
                        </m:r>
                        <m:r>
                          <a:rPr lang="en-US" sz="2400">
                            <a:latin typeface="intirr"/>
                          </a:rPr>
                          <m:t>15</m:t>
                        </m:r>
                      </m:e>
                    </m:nary>
                  </m:oMath>
                </a14:m>
                <a:endParaRPr lang="en-US" sz="2400" dirty="0" smtClean="0">
                  <a:latin typeface="intirr"/>
                </a:endParaRPr>
              </a:p>
              <a:p>
                <a:r>
                  <a:rPr lang="en-US" sz="2400" u="sng" dirty="0" smtClean="0">
                    <a:solidFill>
                      <a:srgbClr val="FF0000"/>
                    </a:solidFill>
                    <a:latin typeface="intirr"/>
                  </a:rPr>
                  <a:t>2.POS</a:t>
                </a:r>
              </a:p>
              <a:p>
                <a:r>
                  <a:rPr lang="en-US" sz="2400" dirty="0" smtClean="0">
                    <a:latin typeface="intirr"/>
                  </a:rPr>
                  <a:t>a</a:t>
                </a:r>
                <a:r>
                  <a:rPr lang="en-US" sz="2400" dirty="0"/>
                  <a:t>.</a:t>
                </a:r>
                <a:r>
                  <a:rPr lang="en-US" sz="2400" dirty="0"/>
                  <a:t> </a:t>
                </a:r>
                <a:r>
                  <a:rPr lang="en-US" sz="2400" dirty="0"/>
                  <a:t>Write </a:t>
                </a:r>
                <a:r>
                  <a:rPr lang="en-US" sz="2400" dirty="0" smtClean="0"/>
                  <a:t>expanded </a:t>
                </a:r>
                <a:r>
                  <a:rPr lang="en-US" sz="2400" dirty="0"/>
                  <a:t>product-of-sums </a:t>
                </a:r>
                <a:r>
                  <a:rPr lang="en-US" sz="2400" dirty="0" smtClean="0"/>
                  <a:t>form.</a:t>
                </a:r>
              </a:p>
              <a:p>
                <a:pPr algn="just"/>
                <a:r>
                  <a:rPr lang="en-US" sz="2400" dirty="0" smtClean="0"/>
                  <a:t>b.</a:t>
                </a:r>
                <a:r>
                  <a:rPr lang="en-US" dirty="0"/>
                  <a:t> </a:t>
                </a:r>
                <a:r>
                  <a:rPr lang="en-US" sz="2400" dirty="0"/>
                  <a:t>The binary numbers represented by the different sum terms are </a:t>
                </a:r>
                <a:r>
                  <a:rPr lang="en-US" sz="2400" dirty="0"/>
                  <a:t>(</a:t>
                </a:r>
                <a:r>
                  <a:rPr lang="en-US" sz="2400" dirty="0"/>
                  <a:t>true </a:t>
                </a:r>
                <a:r>
                  <a:rPr lang="en-US" sz="2400" dirty="0"/>
                  <a:t>and complemented </a:t>
                </a:r>
                <a:r>
                  <a:rPr lang="en-US" sz="2400" dirty="0"/>
                  <a:t>variables here represent 0 and 1 </a:t>
                </a:r>
                <a:r>
                  <a:rPr lang="en-US" sz="2400" dirty="0" smtClean="0"/>
                  <a:t>respectively)</a:t>
                </a:r>
              </a:p>
              <a:p>
                <a:pPr algn="just"/>
                <a:r>
                  <a:rPr lang="en-US" sz="2400" dirty="0" smtClean="0"/>
                  <a:t>c.</a:t>
                </a:r>
                <a:r>
                  <a:rPr lang="en-US" sz="2400" dirty="0"/>
                  <a:t> The decimal equivalent of these terms enclosed in the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nary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2400"/>
                <a:ext cx="8991600" cy="3046988"/>
              </a:xfrm>
              <a:prstGeom prst="rect">
                <a:avLst/>
              </a:prstGeom>
              <a:blipFill>
                <a:blip r:embed="rId2"/>
                <a:stretch>
                  <a:fillRect l="-1017" t="-7400" r="-1017" b="-28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87" y="3276600"/>
            <a:ext cx="8353425" cy="600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976978"/>
            <a:ext cx="9048750" cy="609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29308" y="4654265"/>
                <a:ext cx="873298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intirr"/>
                  </a:rPr>
                  <a:t>The </a:t>
                </a:r>
                <a:r>
                  <a:rPr lang="en-US" sz="2400" dirty="0">
                    <a:latin typeface="intirr"/>
                  </a:rPr>
                  <a:t>different sum terms are 0011, 1011, 1100 and </a:t>
                </a:r>
                <a:r>
                  <a:rPr lang="en-US" sz="2400" dirty="0" smtClean="0">
                    <a:latin typeface="intirr"/>
                  </a:rPr>
                  <a:t>0111</a:t>
                </a:r>
              </a:p>
              <a:p>
                <a:r>
                  <a:rPr lang="en-US" sz="2400" dirty="0" smtClean="0">
                    <a:latin typeface="intirr"/>
                  </a:rPr>
                  <a:t>F=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nary>
                  </m:oMath>
                </a14:m>
                <a:endParaRPr lang="en-US" sz="2400" dirty="0">
                  <a:latin typeface="intirr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08" y="4654265"/>
                <a:ext cx="8732982" cy="830997"/>
              </a:xfrm>
              <a:prstGeom prst="rect">
                <a:avLst/>
              </a:prstGeom>
              <a:blipFill>
                <a:blip r:embed="rId5"/>
                <a:stretch>
                  <a:fillRect l="-1186" t="-27007" b="-108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1545" y="228600"/>
            <a:ext cx="915554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Universal </a:t>
            </a:r>
            <a:r>
              <a:rPr lang="en-US" sz="3600" b="1" u="sng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Gates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1.NOR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NAND </a:t>
            </a:r>
            <a:r>
              <a:rPr lang="en-US" sz="2400" dirty="0"/>
              <a:t>gates have the property that </a:t>
            </a:r>
            <a:r>
              <a:rPr lang="en-US" sz="2400" dirty="0"/>
              <a:t>they individually </a:t>
            </a:r>
            <a:r>
              <a:rPr lang="en-US" sz="2400" dirty="0"/>
              <a:t>can be used to </a:t>
            </a:r>
            <a:r>
              <a:rPr lang="en-US" sz="2400" dirty="0"/>
              <a:t>hardware implement </a:t>
            </a:r>
            <a:r>
              <a:rPr lang="en-US" sz="2400" dirty="0"/>
              <a:t>a logic circuit corresponding to any given </a:t>
            </a:r>
            <a:r>
              <a:rPr lang="en-US" sz="2400" dirty="0"/>
              <a:t>Boolean expression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The conversion </a:t>
            </a:r>
            <a:r>
              <a:rPr lang="en-US" sz="2400" dirty="0"/>
              <a:t>to </a:t>
            </a:r>
            <a:r>
              <a:rPr lang="en-US" sz="2400" dirty="0" smtClean="0">
                <a:solidFill>
                  <a:srgbClr val="FF0000"/>
                </a:solidFill>
              </a:rPr>
              <a:t>NAND</a:t>
            </a:r>
            <a:r>
              <a:rPr lang="en-US" sz="2400" dirty="0" smtClean="0"/>
              <a:t> or to </a:t>
            </a:r>
            <a:r>
              <a:rPr lang="en-US" sz="2400" dirty="0" smtClean="0">
                <a:solidFill>
                  <a:srgbClr val="FF0000"/>
                </a:solidFill>
              </a:rPr>
              <a:t>NOR</a:t>
            </a:r>
            <a:r>
              <a:rPr lang="en-US" sz="2400" dirty="0" smtClean="0"/>
              <a:t> </a:t>
            </a:r>
            <a:r>
              <a:rPr lang="en-US" sz="2400" dirty="0"/>
              <a:t>requires the </a:t>
            </a:r>
            <a:r>
              <a:rPr lang="en-US" sz="2400" dirty="0">
                <a:solidFill>
                  <a:srgbClr val="FF0000"/>
                </a:solidFill>
              </a:rPr>
              <a:t>use</a:t>
            </a:r>
            <a:r>
              <a:rPr lang="en-US" sz="2400" dirty="0"/>
              <a:t> of </a:t>
            </a:r>
            <a:r>
              <a:rPr lang="en-US" sz="2400" dirty="0" err="1"/>
              <a:t>DeMorgan’s</a:t>
            </a:r>
            <a:r>
              <a:rPr lang="en-US" sz="2400" dirty="0"/>
              <a:t> </a:t>
            </a:r>
            <a:r>
              <a:rPr lang="en-US" sz="2400" dirty="0" smtClean="0"/>
              <a:t>theorem.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671" y="2737754"/>
            <a:ext cx="8139112" cy="393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43000"/>
            <a:ext cx="8782050" cy="446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</TotalTime>
  <Words>399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Aparajita</vt:lpstr>
      <vt:lpstr>Arial</vt:lpstr>
      <vt:lpstr>Bell MT</vt:lpstr>
      <vt:lpstr>Calibri</vt:lpstr>
      <vt:lpstr>Cambria</vt:lpstr>
      <vt:lpstr>Cambria Math</vt:lpstr>
      <vt:lpstr>Constantia</vt:lpstr>
      <vt:lpstr>intirr</vt:lpstr>
      <vt:lpstr>Majalla UI</vt:lpstr>
      <vt:lpstr>Times New Roman</vt:lpstr>
      <vt:lpstr>TimesTen-Roman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86</cp:revision>
  <dcterms:created xsi:type="dcterms:W3CDTF">2006-08-16T00:00:00Z</dcterms:created>
  <dcterms:modified xsi:type="dcterms:W3CDTF">2019-01-08T14:05:01Z</dcterms:modified>
</cp:coreProperties>
</file>