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88" r:id="rId1"/>
  </p:sldMasterIdLst>
  <p:notesMasterIdLst>
    <p:notesMasterId r:id="rId28"/>
  </p:notesMasterIdLst>
  <p:handoutMasterIdLst>
    <p:handoutMasterId r:id="rId29"/>
  </p:handoutMasterIdLst>
  <p:sldIdLst>
    <p:sldId id="279" r:id="rId2"/>
    <p:sldId id="284" r:id="rId3"/>
    <p:sldId id="283" r:id="rId4"/>
    <p:sldId id="281" r:id="rId5"/>
    <p:sldId id="282" r:id="rId6"/>
    <p:sldId id="258" r:id="rId7"/>
    <p:sldId id="259" r:id="rId8"/>
    <p:sldId id="285" r:id="rId9"/>
    <p:sldId id="286" r:id="rId10"/>
    <p:sldId id="287" r:id="rId11"/>
    <p:sldId id="289" r:id="rId12"/>
    <p:sldId id="260" r:id="rId13"/>
    <p:sldId id="288" r:id="rId14"/>
    <p:sldId id="262" r:id="rId15"/>
    <p:sldId id="263" r:id="rId16"/>
    <p:sldId id="266" r:id="rId17"/>
    <p:sldId id="267" r:id="rId18"/>
    <p:sldId id="274" r:id="rId19"/>
    <p:sldId id="275" r:id="rId20"/>
    <p:sldId id="268" r:id="rId21"/>
    <p:sldId id="270" r:id="rId22"/>
    <p:sldId id="271" r:id="rId23"/>
    <p:sldId id="272" r:id="rId24"/>
    <p:sldId id="269" r:id="rId25"/>
    <p:sldId id="277" r:id="rId26"/>
    <p:sldId id="278" r:id="rId27"/>
  </p:sldIdLst>
  <p:sldSz cx="9144000" cy="6858000" type="screen4x3"/>
  <p:notesSz cx="6997700" cy="92837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6699"/>
    <a:srgbClr val="33CCFF"/>
    <a:srgbClr val="3399FF"/>
    <a:srgbClr val="FFCCFF"/>
    <a:srgbClr val="CCFFCC"/>
    <a:srgbClr val="FF9933"/>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slide" Target="slides/slide7.xml"/><Relationship Id="rId1" Type="http://schemas.openxmlformats.org/officeDocument/2006/relationships/slide" Target="slides/slide6.xml"/><Relationship Id="rId5" Type="http://schemas.openxmlformats.org/officeDocument/2006/relationships/slide" Target="slides/slide15.xml"/><Relationship Id="rId4" Type="http://schemas.openxmlformats.org/officeDocument/2006/relationships/slide" Target="slides/slide1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36867" name="Rectangle 3"/>
          <p:cNvSpPr>
            <a:spLocks noGrp="1" noChangeArrowheads="1"/>
          </p:cNvSpPr>
          <p:nvPr>
            <p:ph type="dt" sz="quarter"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36868" name="Rectangle 4"/>
          <p:cNvSpPr>
            <a:spLocks noGrp="1" noChangeArrowheads="1"/>
          </p:cNvSpPr>
          <p:nvPr>
            <p:ph type="ftr" sz="quarter" idx="2"/>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36869" name="Rectangle 5"/>
          <p:cNvSpPr>
            <a:spLocks noGrp="1" noChangeArrowheads="1"/>
          </p:cNvSpPr>
          <p:nvPr>
            <p:ph type="sldNum" sz="quarter" idx="3"/>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C0333CCF-4C21-428F-955E-B96102D4FCC0}" type="slidenum">
              <a:rPr lang="en-US"/>
              <a:pPr>
                <a:defRPr/>
              </a:pPr>
              <a:t>‹#›</a:t>
            </a:fld>
            <a:endParaRPr lang="en-US"/>
          </a:p>
        </p:txBody>
      </p:sp>
    </p:spTree>
    <p:extLst>
      <p:ext uri="{BB962C8B-B14F-4D97-AF65-F5344CB8AC3E}">
        <p14:creationId xmlns:p14="http://schemas.microsoft.com/office/powerpoint/2010/main" val="29658658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a:lvl1pPr>
          </a:lstStyle>
          <a:p>
            <a:pPr>
              <a:defRPr/>
            </a:pPr>
            <a:endParaRPr lang="en-US"/>
          </a:p>
        </p:txBody>
      </p:sp>
      <p:sp>
        <p:nvSpPr>
          <p:cNvPr id="27651"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7654"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a:lvl1pPr>
          </a:lstStyle>
          <a:p>
            <a:pPr>
              <a:defRPr/>
            </a:pPr>
            <a:endParaRPr lang="en-US"/>
          </a:p>
        </p:txBody>
      </p:sp>
      <p:sp>
        <p:nvSpPr>
          <p:cNvPr id="27655"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a:lvl1pPr>
          </a:lstStyle>
          <a:p>
            <a:pPr>
              <a:defRPr/>
            </a:pPr>
            <a:fld id="{4CBD1DCE-4B11-4C8F-B0C0-4CDEFFA5D311}" type="slidenum">
              <a:rPr lang="en-US"/>
              <a:pPr>
                <a:defRPr/>
              </a:pPr>
              <a:t>‹#›</a:t>
            </a:fld>
            <a:endParaRPr lang="en-US"/>
          </a:p>
        </p:txBody>
      </p:sp>
    </p:spTree>
    <p:extLst>
      <p:ext uri="{BB962C8B-B14F-4D97-AF65-F5344CB8AC3E}">
        <p14:creationId xmlns:p14="http://schemas.microsoft.com/office/powerpoint/2010/main" val="25461220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a:t>
            </a:fld>
            <a:endParaRPr lang="en-US"/>
          </a:p>
        </p:txBody>
      </p:sp>
    </p:spTree>
    <p:extLst>
      <p:ext uri="{BB962C8B-B14F-4D97-AF65-F5344CB8AC3E}">
        <p14:creationId xmlns:p14="http://schemas.microsoft.com/office/powerpoint/2010/main" val="365643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10</a:t>
            </a:fld>
            <a:endParaRPr lang="en-US"/>
          </a:p>
        </p:txBody>
      </p:sp>
    </p:spTree>
    <p:extLst>
      <p:ext uri="{BB962C8B-B14F-4D97-AF65-F5344CB8AC3E}">
        <p14:creationId xmlns:p14="http://schemas.microsoft.com/office/powerpoint/2010/main" val="3637832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11</a:t>
            </a:fld>
            <a:endParaRPr lang="en-US"/>
          </a:p>
        </p:txBody>
      </p:sp>
    </p:spTree>
    <p:extLst>
      <p:ext uri="{BB962C8B-B14F-4D97-AF65-F5344CB8AC3E}">
        <p14:creationId xmlns:p14="http://schemas.microsoft.com/office/powerpoint/2010/main" val="3333988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12</a:t>
            </a:fld>
            <a:endParaRPr lang="en-US"/>
          </a:p>
        </p:txBody>
      </p:sp>
    </p:spTree>
    <p:extLst>
      <p:ext uri="{BB962C8B-B14F-4D97-AF65-F5344CB8AC3E}">
        <p14:creationId xmlns:p14="http://schemas.microsoft.com/office/powerpoint/2010/main" val="4124119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13</a:t>
            </a:fld>
            <a:endParaRPr lang="en-US"/>
          </a:p>
        </p:txBody>
      </p:sp>
    </p:spTree>
    <p:extLst>
      <p:ext uri="{BB962C8B-B14F-4D97-AF65-F5344CB8AC3E}">
        <p14:creationId xmlns:p14="http://schemas.microsoft.com/office/powerpoint/2010/main" val="34544518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14</a:t>
            </a:fld>
            <a:endParaRPr lang="en-US"/>
          </a:p>
        </p:txBody>
      </p:sp>
    </p:spTree>
    <p:extLst>
      <p:ext uri="{BB962C8B-B14F-4D97-AF65-F5344CB8AC3E}">
        <p14:creationId xmlns:p14="http://schemas.microsoft.com/office/powerpoint/2010/main" val="2925173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15</a:t>
            </a:fld>
            <a:endParaRPr lang="en-US"/>
          </a:p>
        </p:txBody>
      </p:sp>
    </p:spTree>
    <p:extLst>
      <p:ext uri="{BB962C8B-B14F-4D97-AF65-F5344CB8AC3E}">
        <p14:creationId xmlns:p14="http://schemas.microsoft.com/office/powerpoint/2010/main" val="3190896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16</a:t>
            </a:fld>
            <a:endParaRPr lang="en-US"/>
          </a:p>
        </p:txBody>
      </p:sp>
    </p:spTree>
    <p:extLst>
      <p:ext uri="{BB962C8B-B14F-4D97-AF65-F5344CB8AC3E}">
        <p14:creationId xmlns:p14="http://schemas.microsoft.com/office/powerpoint/2010/main" val="26971175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17</a:t>
            </a:fld>
            <a:endParaRPr lang="en-US"/>
          </a:p>
        </p:txBody>
      </p:sp>
    </p:spTree>
    <p:extLst>
      <p:ext uri="{BB962C8B-B14F-4D97-AF65-F5344CB8AC3E}">
        <p14:creationId xmlns:p14="http://schemas.microsoft.com/office/powerpoint/2010/main" val="3199785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0DD9CE59-9BDD-4D77-A5FB-BE3ABA5DE63A}" type="slidenum">
              <a:rPr lang="en-US" smtClean="0"/>
              <a:pPr/>
              <a:t>18</a:t>
            </a:fld>
            <a:endParaRPr lang="en-US" smtClean="0"/>
          </a:p>
        </p:txBody>
      </p:sp>
      <p:sp>
        <p:nvSpPr>
          <p:cNvPr id="24579" name="Rectangle 2"/>
          <p:cNvSpPr>
            <a:spLocks noGrp="1" noRot="1" noChangeAspect="1" noChangeArrowheads="1" noTextEdit="1"/>
          </p:cNvSpPr>
          <p:nvPr>
            <p:ph type="sldImg"/>
          </p:nvPr>
        </p:nvSpPr>
        <p:spPr>
          <a:solidFill>
            <a:srgbClr val="FFFFFF"/>
          </a:solidFill>
          <a:ln/>
        </p:spPr>
      </p:sp>
      <p:sp>
        <p:nvSpPr>
          <p:cNvPr id="24580" name="Rectangle 3"/>
          <p:cNvSpPr>
            <a:spLocks noGrp="1" noChangeArrowheads="1"/>
          </p:cNvSpPr>
          <p:nvPr>
            <p:ph type="body" idx="1"/>
          </p:nvPr>
        </p:nvSpPr>
        <p:spPr>
          <a:xfrm>
            <a:off x="700088" y="4410075"/>
            <a:ext cx="5597525" cy="4176713"/>
          </a:xfrm>
          <a:solidFill>
            <a:srgbClr val="FFFFFF"/>
          </a:solidFill>
          <a:ln>
            <a:solidFill>
              <a:srgbClr val="000000"/>
            </a:solidFill>
          </a:ln>
        </p:spPr>
        <p:txBody>
          <a:bodyPr/>
          <a:lstStyle/>
          <a:p>
            <a:pPr eaLnBrk="1" hangingPunct="1"/>
            <a:endParaRPr lang="en-US" smtClean="0"/>
          </a:p>
        </p:txBody>
      </p:sp>
    </p:spTree>
    <p:extLst>
      <p:ext uri="{BB962C8B-B14F-4D97-AF65-F5344CB8AC3E}">
        <p14:creationId xmlns:p14="http://schemas.microsoft.com/office/powerpoint/2010/main" val="33322160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2B725E9-CC70-483E-9866-2128478B1F02}" type="slidenum">
              <a:rPr lang="en-US" smtClean="0"/>
              <a:pPr/>
              <a:t>19</a:t>
            </a:fld>
            <a:endParaRPr lang="en-US" smtClean="0"/>
          </a:p>
        </p:txBody>
      </p:sp>
      <p:sp>
        <p:nvSpPr>
          <p:cNvPr id="25603" name="Rectangle 2"/>
          <p:cNvSpPr>
            <a:spLocks noGrp="1" noRot="1" noChangeAspect="1" noChangeArrowheads="1" noTextEdit="1"/>
          </p:cNvSpPr>
          <p:nvPr>
            <p:ph type="sldImg"/>
          </p:nvPr>
        </p:nvSpPr>
        <p:spPr>
          <a:solidFill>
            <a:srgbClr val="FFFFFF"/>
          </a:solidFill>
          <a:ln/>
        </p:spPr>
      </p:sp>
      <p:sp>
        <p:nvSpPr>
          <p:cNvPr id="25604" name="Rectangle 3"/>
          <p:cNvSpPr>
            <a:spLocks noGrp="1" noChangeArrowheads="1"/>
          </p:cNvSpPr>
          <p:nvPr>
            <p:ph type="body" idx="1"/>
          </p:nvPr>
        </p:nvSpPr>
        <p:spPr>
          <a:xfrm>
            <a:off x="700088" y="4410075"/>
            <a:ext cx="5597525" cy="4176713"/>
          </a:xfrm>
          <a:solidFill>
            <a:srgbClr val="FFFFFF"/>
          </a:solidFill>
          <a:ln>
            <a:solidFill>
              <a:srgbClr val="000000"/>
            </a:solidFill>
          </a:ln>
        </p:spPr>
        <p:txBody>
          <a:bodyPr/>
          <a:lstStyle/>
          <a:p>
            <a:pPr eaLnBrk="1" hangingPunct="1"/>
            <a:endParaRPr lang="en-US" smtClean="0"/>
          </a:p>
        </p:txBody>
      </p:sp>
    </p:spTree>
    <p:extLst>
      <p:ext uri="{BB962C8B-B14F-4D97-AF65-F5344CB8AC3E}">
        <p14:creationId xmlns:p14="http://schemas.microsoft.com/office/powerpoint/2010/main" val="331060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a:t>
            </a:fld>
            <a:endParaRPr lang="en-US"/>
          </a:p>
        </p:txBody>
      </p:sp>
    </p:spTree>
    <p:extLst>
      <p:ext uri="{BB962C8B-B14F-4D97-AF65-F5344CB8AC3E}">
        <p14:creationId xmlns:p14="http://schemas.microsoft.com/office/powerpoint/2010/main" val="34652770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20</a:t>
            </a:fld>
            <a:endParaRPr lang="en-US"/>
          </a:p>
        </p:txBody>
      </p:sp>
    </p:spTree>
    <p:extLst>
      <p:ext uri="{BB962C8B-B14F-4D97-AF65-F5344CB8AC3E}">
        <p14:creationId xmlns:p14="http://schemas.microsoft.com/office/powerpoint/2010/main" val="38343407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21</a:t>
            </a:fld>
            <a:endParaRPr lang="en-US"/>
          </a:p>
        </p:txBody>
      </p:sp>
    </p:spTree>
    <p:extLst>
      <p:ext uri="{BB962C8B-B14F-4D97-AF65-F5344CB8AC3E}">
        <p14:creationId xmlns:p14="http://schemas.microsoft.com/office/powerpoint/2010/main" val="33500884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22</a:t>
            </a:fld>
            <a:endParaRPr lang="en-US"/>
          </a:p>
        </p:txBody>
      </p:sp>
    </p:spTree>
    <p:extLst>
      <p:ext uri="{BB962C8B-B14F-4D97-AF65-F5344CB8AC3E}">
        <p14:creationId xmlns:p14="http://schemas.microsoft.com/office/powerpoint/2010/main" val="34988043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23</a:t>
            </a:fld>
            <a:endParaRPr lang="en-US"/>
          </a:p>
        </p:txBody>
      </p:sp>
    </p:spTree>
    <p:extLst>
      <p:ext uri="{BB962C8B-B14F-4D97-AF65-F5344CB8AC3E}">
        <p14:creationId xmlns:p14="http://schemas.microsoft.com/office/powerpoint/2010/main" val="31806124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24</a:t>
            </a:fld>
            <a:endParaRPr lang="en-US"/>
          </a:p>
        </p:txBody>
      </p:sp>
    </p:spTree>
    <p:extLst>
      <p:ext uri="{BB962C8B-B14F-4D97-AF65-F5344CB8AC3E}">
        <p14:creationId xmlns:p14="http://schemas.microsoft.com/office/powerpoint/2010/main" val="328723153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25</a:t>
            </a:fld>
            <a:endParaRPr lang="en-US"/>
          </a:p>
        </p:txBody>
      </p:sp>
    </p:spTree>
    <p:extLst>
      <p:ext uri="{BB962C8B-B14F-4D97-AF65-F5344CB8AC3E}">
        <p14:creationId xmlns:p14="http://schemas.microsoft.com/office/powerpoint/2010/main" val="24998362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26</a:t>
            </a:fld>
            <a:endParaRPr lang="en-US"/>
          </a:p>
        </p:txBody>
      </p:sp>
    </p:spTree>
    <p:extLst>
      <p:ext uri="{BB962C8B-B14F-4D97-AF65-F5344CB8AC3E}">
        <p14:creationId xmlns:p14="http://schemas.microsoft.com/office/powerpoint/2010/main" val="1237314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3</a:t>
            </a:fld>
            <a:endParaRPr lang="en-US"/>
          </a:p>
        </p:txBody>
      </p:sp>
    </p:spTree>
    <p:extLst>
      <p:ext uri="{BB962C8B-B14F-4D97-AF65-F5344CB8AC3E}">
        <p14:creationId xmlns:p14="http://schemas.microsoft.com/office/powerpoint/2010/main" val="19707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4</a:t>
            </a:fld>
            <a:endParaRPr lang="en-US"/>
          </a:p>
        </p:txBody>
      </p:sp>
    </p:spTree>
    <p:extLst>
      <p:ext uri="{BB962C8B-B14F-4D97-AF65-F5344CB8AC3E}">
        <p14:creationId xmlns:p14="http://schemas.microsoft.com/office/powerpoint/2010/main" val="26883074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5</a:t>
            </a:fld>
            <a:endParaRPr lang="en-US"/>
          </a:p>
        </p:txBody>
      </p:sp>
    </p:spTree>
    <p:extLst>
      <p:ext uri="{BB962C8B-B14F-4D97-AF65-F5344CB8AC3E}">
        <p14:creationId xmlns:p14="http://schemas.microsoft.com/office/powerpoint/2010/main" val="42310545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6</a:t>
            </a:fld>
            <a:endParaRPr lang="en-US"/>
          </a:p>
        </p:txBody>
      </p:sp>
    </p:spTree>
    <p:extLst>
      <p:ext uri="{BB962C8B-B14F-4D97-AF65-F5344CB8AC3E}">
        <p14:creationId xmlns:p14="http://schemas.microsoft.com/office/powerpoint/2010/main" val="36907615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7</a:t>
            </a:fld>
            <a:endParaRPr lang="en-US"/>
          </a:p>
        </p:txBody>
      </p:sp>
    </p:spTree>
    <p:extLst>
      <p:ext uri="{BB962C8B-B14F-4D97-AF65-F5344CB8AC3E}">
        <p14:creationId xmlns:p14="http://schemas.microsoft.com/office/powerpoint/2010/main" val="15922626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8</a:t>
            </a:fld>
            <a:endParaRPr lang="en-US"/>
          </a:p>
        </p:txBody>
      </p:sp>
    </p:spTree>
    <p:extLst>
      <p:ext uri="{BB962C8B-B14F-4D97-AF65-F5344CB8AC3E}">
        <p14:creationId xmlns:p14="http://schemas.microsoft.com/office/powerpoint/2010/main" val="1821504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4CBD1DCE-4B11-4C8F-B0C0-4CDEFFA5D311}" type="slidenum">
              <a:rPr lang="en-US" smtClean="0"/>
              <a:pPr>
                <a:defRPr/>
              </a:pPr>
              <a:t>9</a:t>
            </a:fld>
            <a:endParaRPr lang="en-US"/>
          </a:p>
        </p:txBody>
      </p:sp>
    </p:spTree>
    <p:extLst>
      <p:ext uri="{BB962C8B-B14F-4D97-AF65-F5344CB8AC3E}">
        <p14:creationId xmlns:p14="http://schemas.microsoft.com/office/powerpoint/2010/main" val="240843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164811A2-21D0-4594-A730-7F065E58E9BE}"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8745D0E-8547-4096-BEC0-7C2E2CEE9B98}"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9520755-48EB-4DAF-A86D-4F2EC537DA92}"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EB5D4C-4FC9-4603-9993-EDD7D773B41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4BF7FA3-8E80-4517-AA31-B04F861C364D}"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0D4544F-4292-4E6F-AB53-84B2F118C6D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D9613FF-8B71-4ABE-91B6-6DD24D58C3A3}"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Slide Number Placeholder 7"/>
          <p:cNvSpPr>
            <a:spLocks noGrp="1"/>
          </p:cNvSpPr>
          <p:nvPr>
            <p:ph type="sldNum" sz="quarter" idx="11"/>
          </p:nvPr>
        </p:nvSpPr>
        <p:spPr/>
        <p:txBody>
          <a:bodyPr/>
          <a:lstStyle/>
          <a:p>
            <a:pPr>
              <a:defRPr/>
            </a:pPr>
            <a:fld id="{714DCB04-8145-4D3D-A11A-EF1339C4E8AC}" type="slidenum">
              <a:rPr lang="en-US" smtClean="0"/>
              <a:pPr>
                <a:defRPr/>
              </a:pPr>
              <a:t>‹#›</a:t>
            </a:fld>
            <a:endParaRPr lang="en-US"/>
          </a:p>
        </p:txBody>
      </p:sp>
      <p:sp>
        <p:nvSpPr>
          <p:cNvPr id="9" name="Footer Placeholder 8"/>
          <p:cNvSpPr>
            <a:spLocks noGrp="1"/>
          </p:cNvSpPr>
          <p:nvPr>
            <p:ph type="ftr"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DDD641E-E8E5-4922-AFC1-C7D64EB263A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156448" y="6422064"/>
            <a:ext cx="762000" cy="365125"/>
          </a:xfrm>
        </p:spPr>
        <p:txBody>
          <a:bodyPr/>
          <a:lstStyle/>
          <a:p>
            <a:pPr>
              <a:defRPr/>
            </a:pPr>
            <a:fld id="{2B910E7E-8D87-4BB6-AB54-B8E6470BBC3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8378F7E-9EA0-4AF4-8834-231A1347BAC6}"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a:defRPr/>
            </a:pPr>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pPr>
              <a:defRPr/>
            </a:pP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pPr>
              <a:defRPr/>
            </a:pPr>
            <a:fld id="{F8900FF2-8FFB-4BDD-A04D-EFE88DA329FC}"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489" r:id="rId1"/>
    <p:sldLayoutId id="2147484490" r:id="rId2"/>
    <p:sldLayoutId id="2147484491" r:id="rId3"/>
    <p:sldLayoutId id="2147484492" r:id="rId4"/>
    <p:sldLayoutId id="2147484493" r:id="rId5"/>
    <p:sldLayoutId id="2147484494" r:id="rId6"/>
    <p:sldLayoutId id="2147484495" r:id="rId7"/>
    <p:sldLayoutId id="2147484496" r:id="rId8"/>
    <p:sldLayoutId id="2147484497" r:id="rId9"/>
    <p:sldLayoutId id="2147484498" r:id="rId10"/>
    <p:sldLayoutId id="214748449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143000"/>
            <a:ext cx="7772400" cy="1143000"/>
          </a:xfrm>
        </p:spPr>
        <p:txBody>
          <a:bodyPr>
            <a:normAutofit fontScale="90000"/>
          </a:bodyPr>
          <a:lstStyle/>
          <a:p>
            <a:pPr algn="ctr">
              <a:defRPr/>
            </a:pPr>
            <a:r>
              <a:rPr lang="en-GB" dirty="0" smtClean="0"/>
              <a:t>SURVEYING</a:t>
            </a: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dirty="0" smtClean="0"/>
              <a:t> </a:t>
            </a:r>
            <a:r>
              <a:rPr lang="en-GB" dirty="0" smtClean="0"/>
              <a:t>TOTAL STATION SURVEYING</a:t>
            </a:r>
            <a:br>
              <a:rPr lang="en-GB" dirty="0" smtClean="0"/>
            </a:br>
            <a:endParaRPr dirty="0">
              <a:solidFill>
                <a:srgbClr val="FFFF66"/>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Capabilities of Digital levels</a:t>
            </a:r>
            <a:endParaRPr lang="en-GB" dirty="0"/>
          </a:p>
        </p:txBody>
      </p:sp>
      <p:sp>
        <p:nvSpPr>
          <p:cNvPr id="3" name="Content Placeholder 2"/>
          <p:cNvSpPr>
            <a:spLocks noGrp="1"/>
          </p:cNvSpPr>
          <p:nvPr>
            <p:ph idx="1"/>
          </p:nvPr>
        </p:nvSpPr>
        <p:spPr/>
        <p:txBody>
          <a:bodyPr/>
          <a:lstStyle/>
          <a:p>
            <a:pPr>
              <a:buNone/>
            </a:pPr>
            <a:endParaRPr lang="en-GB" dirty="0" smtClean="0"/>
          </a:p>
          <a:p>
            <a:pPr lvl="1"/>
            <a:r>
              <a:rPr lang="en-GB" sz="2400" dirty="0" smtClean="0"/>
              <a:t>measuring elevation </a:t>
            </a:r>
          </a:p>
          <a:p>
            <a:pPr lvl="1"/>
            <a:r>
              <a:rPr lang="en-GB" sz="2400" dirty="0" smtClean="0"/>
              <a:t>measuring height difference </a:t>
            </a:r>
          </a:p>
          <a:p>
            <a:pPr lvl="1"/>
            <a:r>
              <a:rPr lang="en-GB" sz="2400" dirty="0" smtClean="0"/>
              <a:t>measuring height difference with multiple instrument positions </a:t>
            </a:r>
          </a:p>
          <a:p>
            <a:pPr lvl="1"/>
            <a:r>
              <a:rPr lang="en-GB" sz="2400" dirty="0" smtClean="0"/>
              <a:t>levelling </a:t>
            </a:r>
          </a:p>
          <a:p>
            <a:pPr lvl="1"/>
            <a:r>
              <a:rPr lang="en-GB" sz="2400" dirty="0" smtClean="0"/>
              <a:t>slope setting </a:t>
            </a:r>
          </a:p>
          <a:p>
            <a:pPr lvl="1"/>
            <a:r>
              <a:rPr lang="en-GB" sz="2400" dirty="0" smtClean="0"/>
              <a:t>setting out with horizontal distance</a:t>
            </a:r>
          </a:p>
          <a:p>
            <a:pPr>
              <a:buNone/>
            </a:pPr>
            <a:r>
              <a:rPr lang="en-GB" sz="2400" dirty="0" smtClean="0"/>
              <a:t>        levelling of ceilings</a:t>
            </a:r>
            <a:endParaRPr lang="en-GB"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52400" y="762000"/>
            <a:ext cx="8763000" cy="5581650"/>
          </a:xfrm>
          <a:prstGeom prst="rect">
            <a:avLst/>
          </a:prstGeom>
          <a:noFill/>
          <a:ln w="9525">
            <a:noFill/>
            <a:miter lim="800000"/>
            <a:headEnd/>
            <a:tailEnd/>
          </a:ln>
        </p:spPr>
        <p:txBody>
          <a:bodyPr>
            <a:spAutoFit/>
          </a:bodyPr>
          <a:lstStyle/>
          <a:p>
            <a:pPr indent="457200">
              <a:defRPr/>
            </a:pPr>
            <a:r>
              <a:rPr lang="en-US" sz="2800" dirty="0">
                <a:solidFill>
                  <a:srgbClr val="FFFF66"/>
                </a:solidFill>
                <a:latin typeface="Tahoma" pitchFamily="34" charset="0"/>
              </a:rPr>
              <a:t>Total station is a combination of :</a:t>
            </a:r>
            <a:endParaRPr lang="en-US" dirty="0">
              <a:solidFill>
                <a:srgbClr val="FFFF66"/>
              </a:solidFill>
              <a:cs typeface="Times New Roman" pitchFamily="18" charset="0"/>
            </a:endParaRPr>
          </a:p>
          <a:p>
            <a:pPr indent="457200" eaLnBrk="0" hangingPunct="0">
              <a:defRPr/>
            </a:pPr>
            <a:r>
              <a:rPr lang="en-US" sz="2800" dirty="0">
                <a:latin typeface="Tahoma" pitchFamily="34" charset="0"/>
              </a:rPr>
              <a:t>		</a:t>
            </a:r>
          </a:p>
          <a:p>
            <a:pPr indent="457200" eaLnBrk="0" hangingPunct="0">
              <a:defRPr/>
            </a:pPr>
            <a:r>
              <a:rPr lang="en-US" sz="2800" dirty="0">
                <a:latin typeface="Tahoma" pitchFamily="34" charset="0"/>
              </a:rPr>
              <a:t>		</a:t>
            </a:r>
            <a:r>
              <a:rPr lang="en-US" sz="2800" dirty="0">
                <a:solidFill>
                  <a:schemeClr val="bg2">
                    <a:lumMod val="20000"/>
                    <a:lumOff val="80000"/>
                  </a:schemeClr>
                </a:solidFill>
                <a:latin typeface="Tahoma" pitchFamily="34" charset="0"/>
              </a:rPr>
              <a:t>EDM</a:t>
            </a:r>
            <a:endParaRPr lang="en-US" dirty="0">
              <a:solidFill>
                <a:schemeClr val="bg2">
                  <a:lumMod val="20000"/>
                  <a:lumOff val="80000"/>
                </a:schemeClr>
              </a:solidFill>
              <a:cs typeface="Times New Roman" pitchFamily="18" charset="0"/>
            </a:endParaRPr>
          </a:p>
          <a:p>
            <a:pPr indent="457200" eaLnBrk="0" hangingPunct="0">
              <a:defRPr/>
            </a:pPr>
            <a:r>
              <a:rPr lang="en-US" sz="2800" dirty="0">
                <a:solidFill>
                  <a:schemeClr val="bg2">
                    <a:lumMod val="20000"/>
                    <a:lumOff val="80000"/>
                  </a:schemeClr>
                </a:solidFill>
                <a:latin typeface="Tahoma" pitchFamily="34" charset="0"/>
              </a:rPr>
              <a:t>		</a:t>
            </a:r>
            <a:r>
              <a:rPr lang="en-US" sz="2800" dirty="0" err="1">
                <a:solidFill>
                  <a:schemeClr val="bg2">
                    <a:lumMod val="20000"/>
                    <a:lumOff val="80000"/>
                  </a:schemeClr>
                </a:solidFill>
                <a:latin typeface="Tahoma" pitchFamily="34" charset="0"/>
              </a:rPr>
              <a:t>Theodolite</a:t>
            </a:r>
            <a:endParaRPr lang="en-US" sz="2800" dirty="0">
              <a:solidFill>
                <a:schemeClr val="bg2">
                  <a:lumMod val="20000"/>
                  <a:lumOff val="80000"/>
                </a:schemeClr>
              </a:solidFill>
              <a:latin typeface="Tahoma" pitchFamily="34" charset="0"/>
            </a:endParaRPr>
          </a:p>
          <a:p>
            <a:pPr indent="457200" eaLnBrk="0" hangingPunct="0">
              <a:defRPr/>
            </a:pPr>
            <a:r>
              <a:rPr lang="en-US" sz="2800" dirty="0">
                <a:solidFill>
                  <a:schemeClr val="bg2">
                    <a:lumMod val="20000"/>
                    <a:lumOff val="80000"/>
                  </a:schemeClr>
                </a:solidFill>
                <a:latin typeface="Tahoma" pitchFamily="34" charset="0"/>
              </a:rPr>
              <a:t>             Auto Leveler</a:t>
            </a:r>
            <a:endParaRPr lang="en-US" dirty="0">
              <a:solidFill>
                <a:schemeClr val="bg2">
                  <a:lumMod val="20000"/>
                  <a:lumOff val="80000"/>
                </a:schemeClr>
              </a:solidFill>
              <a:cs typeface="Times New Roman" pitchFamily="18" charset="0"/>
            </a:endParaRPr>
          </a:p>
          <a:p>
            <a:pPr indent="457200" eaLnBrk="0" hangingPunct="0">
              <a:defRPr/>
            </a:pPr>
            <a:r>
              <a:rPr lang="en-US" sz="2800" dirty="0">
                <a:solidFill>
                  <a:schemeClr val="bg2">
                    <a:lumMod val="20000"/>
                    <a:lumOff val="80000"/>
                  </a:schemeClr>
                </a:solidFill>
                <a:latin typeface="Tahoma" pitchFamily="34" charset="0"/>
              </a:rPr>
              <a:t>		Microprocessor with specific memory </a:t>
            </a:r>
            <a:endParaRPr lang="en-US" dirty="0">
              <a:solidFill>
                <a:schemeClr val="bg2">
                  <a:lumMod val="20000"/>
                  <a:lumOff val="80000"/>
                </a:schemeClr>
              </a:solidFill>
              <a:cs typeface="Times New Roman" pitchFamily="18" charset="0"/>
            </a:endParaRPr>
          </a:p>
          <a:p>
            <a:pPr indent="457200" eaLnBrk="0" hangingPunct="0">
              <a:defRPr/>
            </a:pPr>
            <a:r>
              <a:rPr lang="en-US" sz="2800" dirty="0">
                <a:solidFill>
                  <a:schemeClr val="bg2">
                    <a:lumMod val="20000"/>
                    <a:lumOff val="80000"/>
                  </a:schemeClr>
                </a:solidFill>
                <a:latin typeface="Tahoma" pitchFamily="34" charset="0"/>
              </a:rPr>
              <a:t>		Battery/spare</a:t>
            </a:r>
          </a:p>
          <a:p>
            <a:pPr indent="457200" eaLnBrk="0" hangingPunct="0">
              <a:defRPr/>
            </a:pPr>
            <a:r>
              <a:rPr lang="en-US" sz="2800" dirty="0">
                <a:solidFill>
                  <a:schemeClr val="bg2">
                    <a:lumMod val="20000"/>
                    <a:lumOff val="80000"/>
                  </a:schemeClr>
                </a:solidFill>
                <a:latin typeface="Tahoma" pitchFamily="34" charset="0"/>
              </a:rPr>
              <a:t>                 which works about 5 working hours </a:t>
            </a:r>
          </a:p>
          <a:p>
            <a:pPr indent="457200" eaLnBrk="0" hangingPunct="0">
              <a:defRPr/>
            </a:pPr>
            <a:endParaRPr lang="en-US" sz="2800" dirty="0">
              <a:solidFill>
                <a:schemeClr val="bg2">
                  <a:lumMod val="20000"/>
                  <a:lumOff val="80000"/>
                </a:schemeClr>
              </a:solidFill>
              <a:latin typeface="Tahoma" pitchFamily="34" charset="0"/>
            </a:endParaRPr>
          </a:p>
          <a:p>
            <a:pPr indent="457200" eaLnBrk="0" hangingPunct="0">
              <a:defRPr/>
            </a:pPr>
            <a:r>
              <a:rPr lang="en-US" sz="2800" dirty="0">
                <a:solidFill>
                  <a:schemeClr val="bg2">
                    <a:lumMod val="20000"/>
                    <a:lumOff val="80000"/>
                  </a:schemeClr>
                </a:solidFill>
                <a:latin typeface="Tahoma" pitchFamily="34" charset="0"/>
              </a:rPr>
              <a:t>About 100 models were released till now by different firms.</a:t>
            </a:r>
            <a:endParaRPr lang="en-US" dirty="0">
              <a:solidFill>
                <a:schemeClr val="bg2">
                  <a:lumMod val="20000"/>
                  <a:lumOff val="80000"/>
                </a:schemeClr>
              </a:solidFill>
              <a:cs typeface="Times New Roman" pitchFamily="18" charset="0"/>
            </a:endParaRPr>
          </a:p>
          <a:p>
            <a:pPr indent="457200" eaLnBrk="0" hangingPunct="0">
              <a:defRPr/>
            </a:pPr>
            <a:r>
              <a:rPr lang="en-US" sz="2800" dirty="0">
                <a:latin typeface="Tahoma" pitchFamily="34" charset="0"/>
              </a:rPr>
              <a:t> </a:t>
            </a:r>
          </a:p>
          <a:p>
            <a:pPr indent="457200" eaLnBrk="0" hangingPunct="0">
              <a:defRPr/>
            </a:pPr>
            <a:endParaRPr lang="en-US" dirty="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Rectangle 6"/>
          <p:cNvSpPr>
            <a:spLocks noGrp="1" noChangeArrowheads="1"/>
          </p:cNvSpPr>
          <p:nvPr>
            <p:ph type="title"/>
          </p:nvPr>
        </p:nvSpPr>
        <p:spPr>
          <a:xfrm>
            <a:off x="457200" y="253536"/>
            <a:ext cx="8229600" cy="2184864"/>
          </a:xfrm>
        </p:spPr>
        <p:txBody>
          <a:bodyPr>
            <a:normAutofit/>
          </a:bodyPr>
          <a:lstStyle/>
          <a:p>
            <a:pPr algn="ctr" eaLnBrk="1" fontAlgn="auto" hangingPunct="1">
              <a:spcAft>
                <a:spcPts val="0"/>
              </a:spcAft>
              <a:defRPr/>
            </a:pPr>
            <a:r>
              <a:rPr lang="en-US" sz="3600" dirty="0">
                <a:latin typeface="Calibri" pitchFamily="34" charset="0"/>
              </a:rPr>
              <a:t>Basic components </a:t>
            </a:r>
            <a:br>
              <a:rPr lang="en-US" sz="3600" dirty="0">
                <a:latin typeface="Calibri" pitchFamily="34" charset="0"/>
              </a:rPr>
            </a:br>
            <a:r>
              <a:rPr lang="en-US" sz="3600" dirty="0">
                <a:latin typeface="Calibri" pitchFamily="34" charset="0"/>
              </a:rPr>
              <a:t>of </a:t>
            </a:r>
            <a:br>
              <a:rPr lang="en-US" sz="3600" dirty="0">
                <a:latin typeface="Calibri" pitchFamily="34" charset="0"/>
              </a:rPr>
            </a:br>
            <a:r>
              <a:rPr lang="en-US" sz="3600" dirty="0">
                <a:latin typeface="Calibri" pitchFamily="34" charset="0"/>
              </a:rPr>
              <a:t>Total station</a:t>
            </a:r>
          </a:p>
        </p:txBody>
      </p:sp>
      <p:sp>
        <p:nvSpPr>
          <p:cNvPr id="9219" name="Rectangle 7"/>
          <p:cNvSpPr>
            <a:spLocks noGrp="1" noChangeArrowheads="1"/>
          </p:cNvSpPr>
          <p:nvPr>
            <p:ph idx="1"/>
          </p:nvPr>
        </p:nvSpPr>
        <p:spPr>
          <a:xfrm>
            <a:off x="228600" y="2438400"/>
            <a:ext cx="8686800" cy="3657600"/>
          </a:xfrm>
        </p:spPr>
        <p:txBody>
          <a:bodyPr/>
          <a:lstStyle/>
          <a:p>
            <a:pPr eaLnBrk="1" hangingPunct="1">
              <a:lnSpc>
                <a:spcPct val="80000"/>
              </a:lnSpc>
              <a:defRPr/>
            </a:pPr>
            <a:r>
              <a:rPr lang="en-US" sz="2400" dirty="0" smtClean="0">
                <a:solidFill>
                  <a:schemeClr val="bg2">
                    <a:lumMod val="20000"/>
                    <a:lumOff val="80000"/>
                  </a:schemeClr>
                </a:solidFill>
                <a:latin typeface="Tahoma" pitchFamily="34" charset="0"/>
              </a:rPr>
              <a:t>Prism reflector:</a:t>
            </a:r>
          </a:p>
          <a:p>
            <a:pPr eaLnBrk="1" hangingPunct="1">
              <a:lnSpc>
                <a:spcPct val="80000"/>
              </a:lnSpc>
              <a:buFontTx/>
              <a:buNone/>
              <a:defRPr/>
            </a:pPr>
            <a:r>
              <a:rPr lang="en-US" sz="2400" dirty="0" smtClean="0">
                <a:solidFill>
                  <a:schemeClr val="bg2">
                    <a:lumMod val="20000"/>
                    <a:lumOff val="80000"/>
                  </a:schemeClr>
                </a:solidFill>
                <a:latin typeface="Tahoma" pitchFamily="34" charset="0"/>
              </a:rPr>
              <a:t>             It is a combination of ranging rod, staff and </a:t>
            </a:r>
            <a:r>
              <a:rPr lang="en-US" sz="2400" dirty="0" err="1" smtClean="0">
                <a:solidFill>
                  <a:schemeClr val="bg2">
                    <a:lumMod val="20000"/>
                    <a:lumOff val="80000"/>
                  </a:schemeClr>
                </a:solidFill>
                <a:latin typeface="Tahoma" pitchFamily="34" charset="0"/>
              </a:rPr>
              <a:t>and</a:t>
            </a:r>
            <a:r>
              <a:rPr lang="en-US" sz="2400" dirty="0" smtClean="0">
                <a:solidFill>
                  <a:schemeClr val="bg2">
                    <a:lumMod val="20000"/>
                    <a:lumOff val="80000"/>
                  </a:schemeClr>
                </a:solidFill>
                <a:latin typeface="Tahoma" pitchFamily="34" charset="0"/>
              </a:rPr>
              <a:t> </a:t>
            </a:r>
          </a:p>
          <a:p>
            <a:pPr eaLnBrk="1" hangingPunct="1">
              <a:lnSpc>
                <a:spcPct val="80000"/>
              </a:lnSpc>
              <a:buFontTx/>
              <a:buNone/>
              <a:defRPr/>
            </a:pPr>
            <a:r>
              <a:rPr lang="en-US" sz="2400" dirty="0" smtClean="0">
                <a:solidFill>
                  <a:schemeClr val="bg2">
                    <a:lumMod val="20000"/>
                    <a:lumOff val="80000"/>
                  </a:schemeClr>
                </a:solidFill>
                <a:latin typeface="Tahoma" pitchFamily="34" charset="0"/>
              </a:rPr>
              <a:t>			optical </a:t>
            </a:r>
            <a:r>
              <a:rPr lang="en-US" sz="2400" dirty="0" err="1" smtClean="0">
                <a:solidFill>
                  <a:schemeClr val="bg2">
                    <a:lumMod val="20000"/>
                    <a:lumOff val="80000"/>
                  </a:schemeClr>
                </a:solidFill>
                <a:latin typeface="Tahoma" pitchFamily="34" charset="0"/>
              </a:rPr>
              <a:t>cuboidal</a:t>
            </a:r>
            <a:r>
              <a:rPr lang="en-US" sz="2400" dirty="0" smtClean="0">
                <a:solidFill>
                  <a:schemeClr val="bg2">
                    <a:lumMod val="20000"/>
                    <a:lumOff val="80000"/>
                  </a:schemeClr>
                </a:solidFill>
                <a:latin typeface="Tahoma" pitchFamily="34" charset="0"/>
              </a:rPr>
              <a:t> mirror.</a:t>
            </a:r>
          </a:p>
          <a:p>
            <a:pPr eaLnBrk="1" hangingPunct="1">
              <a:lnSpc>
                <a:spcPct val="80000"/>
              </a:lnSpc>
              <a:buFontTx/>
              <a:buNone/>
              <a:defRPr/>
            </a:pPr>
            <a:endParaRPr lang="en-US" sz="1200" dirty="0" smtClean="0">
              <a:solidFill>
                <a:schemeClr val="bg2">
                  <a:lumMod val="20000"/>
                  <a:lumOff val="80000"/>
                </a:schemeClr>
              </a:solidFill>
              <a:latin typeface="Tahoma" pitchFamily="34" charset="0"/>
            </a:endParaRPr>
          </a:p>
          <a:p>
            <a:pPr eaLnBrk="1" hangingPunct="1">
              <a:lnSpc>
                <a:spcPct val="80000"/>
              </a:lnSpc>
              <a:buFontTx/>
              <a:buNone/>
              <a:defRPr/>
            </a:pPr>
            <a:r>
              <a:rPr lang="en-US" sz="2400" dirty="0" smtClean="0">
                <a:solidFill>
                  <a:schemeClr val="bg2">
                    <a:lumMod val="20000"/>
                    <a:lumOff val="80000"/>
                  </a:schemeClr>
                </a:solidFill>
                <a:latin typeface="Tahoma" pitchFamily="34" charset="0"/>
              </a:rPr>
              <a:t>             having 2/3 lifts with 5cms interval graduations.</a:t>
            </a:r>
          </a:p>
          <a:p>
            <a:pPr eaLnBrk="1" hangingPunct="1">
              <a:lnSpc>
                <a:spcPct val="80000"/>
              </a:lnSpc>
              <a:buFontTx/>
              <a:buNone/>
              <a:defRPr/>
            </a:pPr>
            <a:r>
              <a:rPr lang="en-US" sz="2400" dirty="0" smtClean="0">
                <a:solidFill>
                  <a:schemeClr val="bg2">
                    <a:lumMod val="20000"/>
                    <a:lumOff val="80000"/>
                  </a:schemeClr>
                </a:solidFill>
                <a:latin typeface="Tahoma" pitchFamily="34" charset="0"/>
              </a:rPr>
              <a:t>                </a:t>
            </a:r>
          </a:p>
          <a:p>
            <a:pPr eaLnBrk="1" hangingPunct="1">
              <a:lnSpc>
                <a:spcPct val="80000"/>
              </a:lnSpc>
              <a:buFontTx/>
              <a:buNone/>
              <a:defRPr/>
            </a:pPr>
            <a:r>
              <a:rPr lang="en-US" sz="2400" dirty="0" smtClean="0">
                <a:solidFill>
                  <a:schemeClr val="bg2">
                    <a:lumMod val="20000"/>
                    <a:lumOff val="80000"/>
                  </a:schemeClr>
                </a:solidFill>
                <a:latin typeface="Tahoma" pitchFamily="34" charset="0"/>
              </a:rPr>
              <a:t>             adjustable height from 1.5m to 3.75m.</a:t>
            </a:r>
          </a:p>
          <a:p>
            <a:pPr eaLnBrk="1" hangingPunct="1">
              <a:lnSpc>
                <a:spcPct val="80000"/>
              </a:lnSpc>
              <a:buFontTx/>
              <a:buNone/>
              <a:defRPr/>
            </a:pPr>
            <a:endParaRPr lang="en-US" sz="2400" dirty="0" smtClean="0">
              <a:solidFill>
                <a:schemeClr val="bg2">
                  <a:lumMod val="20000"/>
                  <a:lumOff val="80000"/>
                </a:schemeClr>
              </a:solidFill>
              <a:latin typeface="Tahoma" pitchFamily="34" charset="0"/>
            </a:endParaRPr>
          </a:p>
          <a:p>
            <a:pPr eaLnBrk="1" hangingPunct="1">
              <a:lnSpc>
                <a:spcPct val="80000"/>
              </a:lnSpc>
              <a:buFontTx/>
              <a:buNone/>
              <a:defRPr/>
            </a:pPr>
            <a:r>
              <a:rPr lang="en-US" sz="2400" dirty="0" smtClean="0">
                <a:solidFill>
                  <a:schemeClr val="bg2">
                    <a:lumMod val="20000"/>
                    <a:lumOff val="80000"/>
                  </a:schemeClr>
                </a:solidFill>
                <a:latin typeface="Tahoma" pitchFamily="34" charset="0"/>
              </a:rPr>
              <a:t>             More number of  prisms, will give more accuracy.</a:t>
            </a:r>
          </a:p>
          <a:p>
            <a:pPr eaLnBrk="1" hangingPunct="1">
              <a:lnSpc>
                <a:spcPct val="80000"/>
              </a:lnSpc>
              <a:buFontTx/>
              <a:buNone/>
              <a:defRPr/>
            </a:pPr>
            <a:r>
              <a:rPr lang="en-US" sz="2000" dirty="0" smtClean="0">
                <a:solidFill>
                  <a:schemeClr val="bg2">
                    <a:lumMod val="20000"/>
                    <a:lumOff val="80000"/>
                  </a:schemeClr>
                </a:solidFill>
                <a:latin typeface="Tahoma" pitchFamily="34" charset="0"/>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5"/>
          <p:cNvSpPr>
            <a:spLocks noGrp="1" noChangeArrowheads="1"/>
          </p:cNvSpPr>
          <p:nvPr>
            <p:ph type="subTitle" idx="1"/>
          </p:nvPr>
        </p:nvSpPr>
        <p:spPr>
          <a:xfrm>
            <a:off x="0" y="0"/>
            <a:ext cx="9144000" cy="6858000"/>
          </a:xfrm>
        </p:spPr>
        <p:txBody>
          <a:bodyPr/>
          <a:lstStyle/>
          <a:p>
            <a:pPr marR="0" algn="l" eaLnBrk="1" hangingPunct="1">
              <a:buFontTx/>
              <a:buChar char="•"/>
              <a:defRPr/>
            </a:pPr>
            <a:r>
              <a:rPr lang="en-US" sz="2400" dirty="0" smtClean="0">
                <a:solidFill>
                  <a:schemeClr val="bg2">
                    <a:lumMod val="20000"/>
                    <a:lumOff val="80000"/>
                  </a:schemeClr>
                </a:solidFill>
                <a:latin typeface="Tahoma" pitchFamily="34" charset="0"/>
              </a:rPr>
              <a:t>GUN: data screen LCD</a:t>
            </a:r>
          </a:p>
          <a:p>
            <a:pPr marR="0" algn="l" eaLnBrk="1" hangingPunct="1">
              <a:defRPr/>
            </a:pPr>
            <a:r>
              <a:rPr lang="en-US" sz="2400" dirty="0" smtClean="0">
                <a:solidFill>
                  <a:schemeClr val="bg2">
                    <a:lumMod val="20000"/>
                    <a:lumOff val="80000"/>
                  </a:schemeClr>
                </a:solidFill>
                <a:latin typeface="Tahoma" pitchFamily="34" charset="0"/>
              </a:rPr>
              <a:t>          eye piece</a:t>
            </a:r>
          </a:p>
          <a:p>
            <a:pPr marR="0" algn="l" eaLnBrk="1" hangingPunct="1">
              <a:defRPr/>
            </a:pPr>
            <a:r>
              <a:rPr lang="en-US" sz="2400" dirty="0" smtClean="0">
                <a:solidFill>
                  <a:schemeClr val="bg2">
                    <a:lumMod val="20000"/>
                    <a:lumOff val="80000"/>
                  </a:schemeClr>
                </a:solidFill>
                <a:latin typeface="Tahoma" pitchFamily="34" charset="0"/>
              </a:rPr>
              <a:t>          telescope 24x to 43x</a:t>
            </a:r>
          </a:p>
          <a:p>
            <a:pPr marR="0" algn="l" eaLnBrk="1" hangingPunct="1">
              <a:defRPr/>
            </a:pPr>
            <a:r>
              <a:rPr lang="en-US" sz="2400" dirty="0" smtClean="0">
                <a:solidFill>
                  <a:schemeClr val="bg2">
                    <a:lumMod val="20000"/>
                    <a:lumOff val="80000"/>
                  </a:schemeClr>
                </a:solidFill>
                <a:latin typeface="Tahoma" pitchFamily="34" charset="0"/>
              </a:rPr>
              <a:t>          environmental box</a:t>
            </a:r>
          </a:p>
          <a:p>
            <a:pPr marR="0" algn="l" eaLnBrk="1" hangingPunct="1">
              <a:defRPr/>
            </a:pPr>
            <a:r>
              <a:rPr lang="en-US" sz="2400" dirty="0" smtClean="0">
                <a:solidFill>
                  <a:schemeClr val="bg2">
                    <a:lumMod val="20000"/>
                    <a:lumOff val="80000"/>
                  </a:schemeClr>
                </a:solidFill>
                <a:latin typeface="Tahoma" pitchFamily="34" charset="0"/>
              </a:rPr>
              <a:t>          microprocessor with memory card of 1 or 2 GB capacity</a:t>
            </a:r>
          </a:p>
          <a:p>
            <a:pPr marR="0" algn="l" eaLnBrk="1" hangingPunct="1">
              <a:defRPr/>
            </a:pPr>
            <a:r>
              <a:rPr lang="en-US" sz="2400" dirty="0" smtClean="0">
                <a:solidFill>
                  <a:schemeClr val="bg2">
                    <a:lumMod val="20000"/>
                    <a:lumOff val="80000"/>
                  </a:schemeClr>
                </a:solidFill>
                <a:latin typeface="Tahoma" pitchFamily="34" charset="0"/>
              </a:rPr>
              <a:t>                   1MB can store 800 points.</a:t>
            </a:r>
          </a:p>
          <a:p>
            <a:pPr marR="0" algn="l" eaLnBrk="1" hangingPunct="1">
              <a:defRPr/>
            </a:pPr>
            <a:endParaRPr lang="en-US" sz="900" dirty="0" smtClean="0">
              <a:solidFill>
                <a:schemeClr val="bg2">
                  <a:lumMod val="20000"/>
                  <a:lumOff val="80000"/>
                </a:schemeClr>
              </a:solidFill>
              <a:latin typeface="Tahoma" pitchFamily="34" charset="0"/>
            </a:endParaRPr>
          </a:p>
          <a:p>
            <a:pPr marR="0" algn="l" eaLnBrk="1" hangingPunct="1">
              <a:buFontTx/>
              <a:buChar char="•"/>
              <a:defRPr/>
            </a:pPr>
            <a:r>
              <a:rPr lang="en-US" sz="2400" dirty="0" smtClean="0">
                <a:solidFill>
                  <a:schemeClr val="bg2">
                    <a:lumMod val="20000"/>
                    <a:lumOff val="80000"/>
                  </a:schemeClr>
                </a:solidFill>
                <a:latin typeface="Tahoma" pitchFamily="34" charset="0"/>
              </a:rPr>
              <a:t>Tripod: with different material </a:t>
            </a:r>
          </a:p>
          <a:p>
            <a:pPr marR="0" algn="l" eaLnBrk="1" hangingPunct="1">
              <a:defRPr/>
            </a:pPr>
            <a:r>
              <a:rPr lang="en-US" sz="2400" dirty="0" smtClean="0">
                <a:solidFill>
                  <a:schemeClr val="bg2">
                    <a:lumMod val="20000"/>
                    <a:lumOff val="80000"/>
                  </a:schemeClr>
                </a:solidFill>
                <a:latin typeface="Tahoma" pitchFamily="34" charset="0"/>
              </a:rPr>
              <a:t>            Aluminum tripod weighs 13 to 14lbs</a:t>
            </a:r>
          </a:p>
          <a:p>
            <a:pPr marR="0" algn="l" eaLnBrk="1" hangingPunct="1">
              <a:defRPr/>
            </a:pPr>
            <a:r>
              <a:rPr lang="en-US" sz="2400" dirty="0" smtClean="0">
                <a:solidFill>
                  <a:schemeClr val="bg2">
                    <a:lumMod val="20000"/>
                    <a:lumOff val="80000"/>
                  </a:schemeClr>
                </a:solidFill>
                <a:latin typeface="Tahoma" pitchFamily="34" charset="0"/>
              </a:rPr>
              <a:t>            Wooden tripod  will be about 18 lbs.</a:t>
            </a:r>
          </a:p>
          <a:p>
            <a:pPr marR="0" algn="l" eaLnBrk="1" hangingPunct="1">
              <a:defRPr/>
            </a:pPr>
            <a:endParaRPr lang="en-US" sz="1000" dirty="0" smtClean="0">
              <a:solidFill>
                <a:schemeClr val="bg2">
                  <a:lumMod val="20000"/>
                  <a:lumOff val="80000"/>
                </a:schemeClr>
              </a:solidFill>
              <a:latin typeface="Tahoma" pitchFamily="34" charset="0"/>
            </a:endParaRPr>
          </a:p>
          <a:p>
            <a:pPr marR="0" algn="l" eaLnBrk="1" hangingPunct="1">
              <a:buFontTx/>
              <a:buChar char="•"/>
              <a:defRPr/>
            </a:pPr>
            <a:r>
              <a:rPr lang="en-US" sz="2400" dirty="0" smtClean="0">
                <a:solidFill>
                  <a:schemeClr val="bg2">
                    <a:lumMod val="20000"/>
                    <a:lumOff val="80000"/>
                  </a:schemeClr>
                </a:solidFill>
                <a:latin typeface="Tahoma" pitchFamily="34" charset="0"/>
              </a:rPr>
              <a:t>Optical and Laser plumb bobs.</a:t>
            </a:r>
          </a:p>
          <a:p>
            <a:pPr marR="0" algn="l" eaLnBrk="1" hangingPunct="1">
              <a:buFontTx/>
              <a:buChar char="•"/>
              <a:defRPr/>
            </a:pPr>
            <a:endParaRPr lang="en-US" sz="1000" dirty="0" smtClean="0">
              <a:solidFill>
                <a:schemeClr val="bg2">
                  <a:lumMod val="20000"/>
                  <a:lumOff val="80000"/>
                </a:schemeClr>
              </a:solidFill>
              <a:latin typeface="Tahoma" pitchFamily="34" charset="0"/>
            </a:endParaRPr>
          </a:p>
          <a:p>
            <a:pPr marR="0" algn="l" eaLnBrk="1" hangingPunct="1">
              <a:buFontTx/>
              <a:buChar char="•"/>
              <a:defRPr/>
            </a:pPr>
            <a:r>
              <a:rPr lang="en-US" sz="2400" dirty="0" smtClean="0">
                <a:solidFill>
                  <a:schemeClr val="bg2">
                    <a:lumMod val="20000"/>
                    <a:lumOff val="80000"/>
                  </a:schemeClr>
                </a:solidFill>
                <a:latin typeface="Tahoma" pitchFamily="34" charset="0"/>
              </a:rPr>
              <a:t>Battery –as an external attachment</a:t>
            </a:r>
          </a:p>
          <a:p>
            <a:pPr marR="0" algn="l" eaLnBrk="1" hangingPunct="1">
              <a:defRPr/>
            </a:pPr>
            <a:r>
              <a:rPr lang="en-US" sz="2400" dirty="0" smtClean="0">
                <a:solidFill>
                  <a:schemeClr val="bg2">
                    <a:lumMod val="20000"/>
                    <a:lumOff val="80000"/>
                  </a:schemeClr>
                </a:solidFill>
                <a:latin typeface="Tahoma" pitchFamily="34" charset="0"/>
              </a:rPr>
              <a:t>               with indicators</a:t>
            </a:r>
          </a:p>
          <a:p>
            <a:pPr marR="0" algn="l" eaLnBrk="1" hangingPunct="1">
              <a:defRPr/>
            </a:pPr>
            <a:r>
              <a:rPr lang="en-US" sz="2400" dirty="0" smtClean="0">
                <a:solidFill>
                  <a:schemeClr val="bg2">
                    <a:lumMod val="20000"/>
                    <a:lumOff val="80000"/>
                  </a:schemeClr>
                </a:solidFill>
                <a:latin typeface="Tahoma" pitchFamily="34" charset="0"/>
              </a:rPr>
              <a:t>               1.5hours charged battery can work for 3to 5 hours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0" y="0"/>
            <a:ext cx="9144000" cy="3355975"/>
          </a:xfrm>
          <a:prstGeom prst="rect">
            <a:avLst/>
          </a:prstGeom>
          <a:noFill/>
          <a:ln w="9525">
            <a:noFill/>
            <a:miter lim="800000"/>
            <a:headEnd/>
            <a:tailEnd/>
          </a:ln>
        </p:spPr>
        <p:txBody>
          <a:bodyPr tIns="0" bIns="0" anchor="ctr">
            <a:spAutoFit/>
          </a:bodyPr>
          <a:lstStyle/>
          <a:p>
            <a:pPr indent="457200">
              <a:defRPr/>
            </a:pPr>
            <a:r>
              <a:rPr lang="en-US" sz="2000" b="1" u="sng" dirty="0">
                <a:solidFill>
                  <a:schemeClr val="bg2">
                    <a:lumMod val="20000"/>
                    <a:lumOff val="80000"/>
                  </a:schemeClr>
                </a:solidFill>
                <a:latin typeface="Tahoma" pitchFamily="34" charset="0"/>
                <a:cs typeface="Tahoma" pitchFamily="34" charset="0"/>
              </a:rPr>
              <a:t>ACCURACY OF TOTAL STATION</a:t>
            </a:r>
            <a:endParaRPr lang="en-US" sz="2000" b="1" dirty="0">
              <a:solidFill>
                <a:schemeClr val="bg2">
                  <a:lumMod val="20000"/>
                  <a:lumOff val="80000"/>
                </a:schemeClr>
              </a:solidFill>
              <a:latin typeface="Tahoma" pitchFamily="34" charset="0"/>
              <a:cs typeface="Tahoma" pitchFamily="34" charset="0"/>
            </a:endParaRPr>
          </a:p>
          <a:p>
            <a:pPr indent="457200">
              <a:defRPr/>
            </a:pPr>
            <a:r>
              <a:rPr lang="en-US" sz="2000" b="1" dirty="0">
                <a:solidFill>
                  <a:schemeClr val="bg2">
                    <a:lumMod val="20000"/>
                    <a:lumOff val="80000"/>
                  </a:schemeClr>
                </a:solidFill>
                <a:latin typeface="Tahoma" pitchFamily="34" charset="0"/>
                <a:cs typeface="Tahoma" pitchFamily="34" charset="0"/>
              </a:rPr>
              <a:t>More accuracy can be achieve by : 	</a:t>
            </a:r>
          </a:p>
          <a:p>
            <a:pPr lvl="3" eaLnBrk="0" hangingPunct="0">
              <a:defRPr/>
            </a:pPr>
            <a:r>
              <a:rPr lang="en-US" sz="1800" dirty="0">
                <a:solidFill>
                  <a:schemeClr val="bg2">
                    <a:lumMod val="20000"/>
                    <a:lumOff val="80000"/>
                  </a:schemeClr>
                </a:solidFill>
                <a:latin typeface="Tahoma" pitchFamily="34" charset="0"/>
                <a:cs typeface="Tahoma" pitchFamily="34" charset="0"/>
              </a:rPr>
              <a:t>1. Careful Centering</a:t>
            </a:r>
          </a:p>
          <a:p>
            <a:pPr lvl="3" eaLnBrk="0" hangingPunct="0">
              <a:defRPr/>
            </a:pPr>
            <a:r>
              <a:rPr lang="en-US" sz="1800" dirty="0">
                <a:solidFill>
                  <a:schemeClr val="bg2">
                    <a:lumMod val="20000"/>
                    <a:lumOff val="80000"/>
                  </a:schemeClr>
                </a:solidFill>
                <a:latin typeface="Tahoma" pitchFamily="34" charset="0"/>
                <a:cs typeface="Tahoma" pitchFamily="34" charset="0"/>
              </a:rPr>
              <a:t>2. Accurate pointing target</a:t>
            </a:r>
          </a:p>
          <a:p>
            <a:pPr lvl="3" eaLnBrk="0" hangingPunct="0">
              <a:defRPr/>
            </a:pPr>
            <a:r>
              <a:rPr lang="en-US" sz="1800" dirty="0">
                <a:solidFill>
                  <a:schemeClr val="bg2">
                    <a:lumMod val="20000"/>
                    <a:lumOff val="80000"/>
                  </a:schemeClr>
                </a:solidFill>
                <a:latin typeface="Tahoma" pitchFamily="34" charset="0"/>
                <a:cs typeface="Tahoma" pitchFamily="34" charset="0"/>
              </a:rPr>
              <a:t>3. Average of multiple points</a:t>
            </a:r>
          </a:p>
          <a:p>
            <a:pPr lvl="3" eaLnBrk="0" hangingPunct="0">
              <a:defRPr/>
            </a:pPr>
            <a:r>
              <a:rPr lang="en-US" sz="1800" dirty="0">
                <a:solidFill>
                  <a:schemeClr val="bg2">
                    <a:lumMod val="20000"/>
                    <a:lumOff val="80000"/>
                  </a:schemeClr>
                </a:solidFill>
                <a:latin typeface="Tahoma" pitchFamily="34" charset="0"/>
                <a:cs typeface="Tahoma" pitchFamily="34" charset="0"/>
              </a:rPr>
              <a:t>4. Better optical </a:t>
            </a:r>
            <a:r>
              <a:rPr lang="en-US" sz="1800" dirty="0" err="1">
                <a:solidFill>
                  <a:schemeClr val="bg2">
                    <a:lumMod val="20000"/>
                    <a:lumOff val="80000"/>
                  </a:schemeClr>
                </a:solidFill>
                <a:latin typeface="Tahoma" pitchFamily="34" charset="0"/>
                <a:cs typeface="Tahoma" pitchFamily="34" charset="0"/>
              </a:rPr>
              <a:t>lense</a:t>
            </a:r>
            <a:endParaRPr lang="en-US" sz="1800" dirty="0">
              <a:solidFill>
                <a:schemeClr val="bg2">
                  <a:lumMod val="20000"/>
                  <a:lumOff val="80000"/>
                </a:schemeClr>
              </a:solidFill>
              <a:latin typeface="Tahoma" pitchFamily="34" charset="0"/>
              <a:cs typeface="Tahoma" pitchFamily="34" charset="0"/>
            </a:endParaRPr>
          </a:p>
          <a:p>
            <a:pPr lvl="3" eaLnBrk="0" hangingPunct="0">
              <a:defRPr/>
            </a:pPr>
            <a:r>
              <a:rPr lang="en-US" sz="1800" dirty="0">
                <a:solidFill>
                  <a:schemeClr val="bg2">
                    <a:lumMod val="20000"/>
                    <a:lumOff val="80000"/>
                  </a:schemeClr>
                </a:solidFill>
                <a:latin typeface="Tahoma" pitchFamily="34" charset="0"/>
                <a:cs typeface="Tahoma" pitchFamily="34" charset="0"/>
              </a:rPr>
              <a:t>5. Strong Tripod</a:t>
            </a:r>
          </a:p>
          <a:p>
            <a:pPr lvl="3" eaLnBrk="0" hangingPunct="0">
              <a:defRPr/>
            </a:pPr>
            <a:r>
              <a:rPr lang="en-US" sz="1800" dirty="0">
                <a:solidFill>
                  <a:schemeClr val="bg2">
                    <a:lumMod val="20000"/>
                    <a:lumOff val="80000"/>
                  </a:schemeClr>
                </a:solidFill>
                <a:latin typeface="Tahoma" pitchFamily="34" charset="0"/>
                <a:cs typeface="Tahoma" pitchFamily="34" charset="0"/>
              </a:rPr>
              <a:t>6. Verticality of prism pole</a:t>
            </a:r>
          </a:p>
          <a:p>
            <a:pPr lvl="3" eaLnBrk="0" hangingPunct="0">
              <a:defRPr/>
            </a:pPr>
            <a:endParaRPr lang="en-US" sz="1800" dirty="0">
              <a:solidFill>
                <a:schemeClr val="bg2">
                  <a:lumMod val="20000"/>
                  <a:lumOff val="80000"/>
                </a:schemeClr>
              </a:solidFill>
              <a:latin typeface="Tahoma" pitchFamily="34" charset="0"/>
              <a:cs typeface="Tahoma" pitchFamily="34" charset="0"/>
            </a:endParaRPr>
          </a:p>
          <a:p>
            <a:pPr indent="457200" eaLnBrk="0" hangingPunct="0">
              <a:buFontTx/>
              <a:buAutoNum type="arabicPeriod"/>
              <a:defRPr/>
            </a:pPr>
            <a:r>
              <a:rPr lang="en-US" sz="1800" dirty="0">
                <a:solidFill>
                  <a:schemeClr val="bg2">
                    <a:lumMod val="20000"/>
                    <a:lumOff val="80000"/>
                  </a:schemeClr>
                </a:solidFill>
                <a:latin typeface="Tahoma" pitchFamily="34" charset="0"/>
                <a:cs typeface="Tahoma" pitchFamily="34" charset="0"/>
              </a:rPr>
              <a:t>Angular accuracy is from 1 to 20 Sec.</a:t>
            </a:r>
          </a:p>
          <a:p>
            <a:pPr indent="457200" eaLnBrk="0" hangingPunct="0">
              <a:buFontTx/>
              <a:buAutoNum type="arabicPeriod"/>
              <a:defRPr/>
            </a:pPr>
            <a:r>
              <a:rPr lang="en-US" sz="1800" dirty="0">
                <a:solidFill>
                  <a:schemeClr val="bg2">
                    <a:lumMod val="20000"/>
                    <a:lumOff val="80000"/>
                  </a:schemeClr>
                </a:solidFill>
                <a:latin typeface="Tahoma" pitchFamily="34" charset="0"/>
                <a:cs typeface="Tahoma" pitchFamily="34" charset="0"/>
              </a:rPr>
              <a:t>Linear accuracy is from 2mm to 10mm/per KM</a:t>
            </a:r>
          </a:p>
          <a:p>
            <a:pPr indent="457200" eaLnBrk="0" hangingPunct="0">
              <a:buFontTx/>
              <a:buAutoNum type="arabicPeriod"/>
              <a:defRPr/>
            </a:pPr>
            <a:r>
              <a:rPr lang="en-US" sz="1800" dirty="0">
                <a:solidFill>
                  <a:schemeClr val="bg2">
                    <a:lumMod val="20000"/>
                    <a:lumOff val="80000"/>
                  </a:schemeClr>
                </a:solidFill>
                <a:latin typeface="Tahoma" pitchFamily="34" charset="0"/>
                <a:cs typeface="Tahoma" pitchFamily="34" charset="0"/>
              </a:rPr>
              <a:t>Different instruments have different accuracy</a:t>
            </a:r>
          </a:p>
        </p:txBody>
      </p:sp>
      <p:graphicFrame>
        <p:nvGraphicFramePr>
          <p:cNvPr id="14474" name="Group 138"/>
          <p:cNvGraphicFramePr>
            <a:graphicFrameLocks noGrp="1"/>
          </p:cNvGraphicFramePr>
          <p:nvPr/>
        </p:nvGraphicFramePr>
        <p:xfrm>
          <a:off x="228600" y="3429000"/>
          <a:ext cx="8534400" cy="1676400"/>
        </p:xfrm>
        <a:graphic>
          <a:graphicData uri="http://schemas.openxmlformats.org/drawingml/2006/table">
            <a:tbl>
              <a:tblPr/>
              <a:tblGrid>
                <a:gridCol w="1852613"/>
                <a:gridCol w="1789112"/>
                <a:gridCol w="2651125"/>
                <a:gridCol w="2241550"/>
              </a:tblGrid>
              <a:tr h="3048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2">
                              <a:lumMod val="20000"/>
                              <a:lumOff val="80000"/>
                            </a:schemeClr>
                          </a:solidFill>
                          <a:effectLst/>
                          <a:latin typeface="Tahoma" pitchFamily="34" charset="0"/>
                          <a:cs typeface="Tahoma" pitchFamily="34" charset="0"/>
                        </a:rPr>
                        <a:t>Angular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2">
                              <a:lumMod val="20000"/>
                              <a:lumOff val="80000"/>
                            </a:schemeClr>
                          </a:solidFill>
                          <a:effectLst/>
                          <a:latin typeface="Tahoma" pitchFamily="34" charset="0"/>
                          <a:cs typeface="Tahoma" pitchFamily="34" charset="0"/>
                        </a:rPr>
                        <a:t>Linear</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180975">
                <a:tc vMerge="1">
                  <a:txBody>
                    <a:bodyPr/>
                    <a:lstStyle/>
                    <a:p>
                      <a:endParaRPr lang="en-US"/>
                    </a:p>
                  </a:txBody>
                  <a:tcPr/>
                </a:tc>
                <a:tc v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2">
                              <a:lumMod val="20000"/>
                              <a:lumOff val="80000"/>
                            </a:schemeClr>
                          </a:solidFill>
                          <a:effectLst/>
                          <a:latin typeface="Tahoma" pitchFamily="34" charset="0"/>
                          <a:cs typeface="Tahoma" pitchFamily="34" charset="0"/>
                        </a:rPr>
                        <a:t>With  1 Prism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bg2">
                              <a:lumMod val="20000"/>
                              <a:lumOff val="80000"/>
                            </a:schemeClr>
                          </a:solidFill>
                          <a:effectLst/>
                          <a:latin typeface="Tahoma" pitchFamily="34" charset="0"/>
                          <a:cs typeface="Tahoma" pitchFamily="34" charset="0"/>
                        </a:rPr>
                        <a:t>With 3 prisms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905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NIKON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1 Sec</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bg2">
                              <a:lumMod val="20000"/>
                              <a:lumOff val="80000"/>
                            </a:schemeClr>
                          </a:solidFill>
                          <a:effectLst/>
                          <a:latin typeface="Tahoma" pitchFamily="34" charset="0"/>
                          <a:cs typeface="Tahoma" pitchFamily="34" charset="0"/>
                        </a:rPr>
                        <a:t>+</a:t>
                      </a: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  2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bg2">
                              <a:lumMod val="20000"/>
                              <a:lumOff val="80000"/>
                            </a:schemeClr>
                          </a:solidFill>
                          <a:effectLst/>
                          <a:latin typeface="Tahoma" pitchFamily="34" charset="0"/>
                          <a:cs typeface="Tahoma" pitchFamily="34" charset="0"/>
                        </a:rPr>
                        <a:t>+</a:t>
                      </a: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  1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LIEKA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1 Sec</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bg2">
                              <a:lumMod val="20000"/>
                              <a:lumOff val="80000"/>
                            </a:schemeClr>
                          </a:solidFill>
                          <a:effectLst/>
                          <a:latin typeface="Tahoma" pitchFamily="34" charset="0"/>
                          <a:cs typeface="Tahoma" pitchFamily="34" charset="0"/>
                        </a:rPr>
                        <a:t>+</a:t>
                      </a: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  2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bg2">
                              <a:lumMod val="20000"/>
                              <a:lumOff val="80000"/>
                            </a:schemeClr>
                          </a:solidFill>
                          <a:effectLst/>
                          <a:latin typeface="Tahoma" pitchFamily="34" charset="0"/>
                          <a:cs typeface="Tahoma" pitchFamily="34" charset="0"/>
                        </a:rPr>
                        <a:t>+</a:t>
                      </a: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  1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2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SOKKIA</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1 Sec</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bg2">
                              <a:lumMod val="20000"/>
                              <a:lumOff val="80000"/>
                            </a:schemeClr>
                          </a:solidFill>
                          <a:effectLst/>
                          <a:latin typeface="Tahoma" pitchFamily="34" charset="0"/>
                          <a:cs typeface="Tahoma" pitchFamily="34" charset="0"/>
                        </a:rPr>
                        <a:t>    2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0" i="0" u="sng" strike="noStrike" cap="none" normalizeH="0" baseline="0" dirty="0" smtClean="0">
                          <a:ln>
                            <a:noFill/>
                          </a:ln>
                          <a:solidFill>
                            <a:schemeClr val="bg2">
                              <a:lumMod val="20000"/>
                              <a:lumOff val="80000"/>
                            </a:schemeClr>
                          </a:solidFill>
                          <a:effectLst/>
                          <a:latin typeface="Tahoma" pitchFamily="34" charset="0"/>
                          <a:cs typeface="Tahoma" pitchFamily="34" charset="0"/>
                        </a:rPr>
                        <a:t>+</a:t>
                      </a:r>
                      <a:r>
                        <a:rPr kumimoji="0" lang="en-US" sz="1600" b="0" i="0" u="none" strike="noStrike" cap="none" normalizeH="0" baseline="0" dirty="0" smtClean="0">
                          <a:ln>
                            <a:noFill/>
                          </a:ln>
                          <a:solidFill>
                            <a:schemeClr val="bg2">
                              <a:lumMod val="20000"/>
                              <a:lumOff val="80000"/>
                            </a:schemeClr>
                          </a:solidFill>
                          <a:effectLst/>
                          <a:latin typeface="Tahoma" pitchFamily="34" charset="0"/>
                          <a:cs typeface="Tahoma" pitchFamily="34" charset="0"/>
                        </a:rPr>
                        <a:t>  1 mm</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1296" name="Rectangle 122"/>
          <p:cNvSpPr>
            <a:spLocks noChangeArrowheads="1"/>
          </p:cNvSpPr>
          <p:nvPr/>
        </p:nvSpPr>
        <p:spPr bwMode="auto">
          <a:xfrm>
            <a:off x="381000" y="5141913"/>
            <a:ext cx="7239000" cy="1323975"/>
          </a:xfrm>
          <a:prstGeom prst="rect">
            <a:avLst/>
          </a:prstGeom>
          <a:noFill/>
          <a:ln w="9525">
            <a:noFill/>
            <a:miter lim="800000"/>
            <a:headEnd/>
            <a:tailEnd/>
          </a:ln>
        </p:spPr>
        <p:txBody>
          <a:bodyPr anchor="ctr">
            <a:spAutoFit/>
          </a:bodyPr>
          <a:lstStyle/>
          <a:p>
            <a:pPr>
              <a:tabLst>
                <a:tab pos="685800" algn="l"/>
              </a:tabLst>
              <a:defRPr/>
            </a:pPr>
            <a:r>
              <a:rPr lang="en-US" sz="1600" b="1" dirty="0">
                <a:solidFill>
                  <a:schemeClr val="bg2">
                    <a:lumMod val="20000"/>
                    <a:lumOff val="80000"/>
                  </a:schemeClr>
                </a:solidFill>
                <a:latin typeface="Tahoma" pitchFamily="34" charset="0"/>
                <a:cs typeface="Tahoma" pitchFamily="34" charset="0"/>
              </a:rPr>
              <a:t>Accuracy varies with Price</a:t>
            </a:r>
          </a:p>
          <a:p>
            <a:pPr lvl="1" eaLnBrk="0" hangingPunct="0">
              <a:tabLst>
                <a:tab pos="685800" algn="l"/>
              </a:tabLst>
              <a:defRPr/>
            </a:pPr>
            <a:r>
              <a:rPr lang="en-US" sz="1600" b="1" dirty="0">
                <a:solidFill>
                  <a:schemeClr val="bg2">
                    <a:lumMod val="20000"/>
                    <a:lumOff val="80000"/>
                  </a:schemeClr>
                </a:solidFill>
                <a:latin typeface="Tahoma" pitchFamily="34" charset="0"/>
                <a:cs typeface="Tahoma" pitchFamily="34" charset="0"/>
              </a:rPr>
              <a:t>Distance measure with:</a:t>
            </a:r>
          </a:p>
          <a:p>
            <a:pPr lvl="3" eaLnBrk="0" hangingPunct="0">
              <a:buFontTx/>
              <a:buAutoNum type="arabicPeriod"/>
              <a:tabLst>
                <a:tab pos="685800" algn="l"/>
              </a:tabLst>
              <a:defRPr/>
            </a:pPr>
            <a:r>
              <a:rPr lang="en-US" sz="1600" dirty="0">
                <a:solidFill>
                  <a:schemeClr val="bg2">
                    <a:lumMod val="20000"/>
                    <a:lumOff val="80000"/>
                  </a:schemeClr>
                </a:solidFill>
                <a:latin typeface="Tahoma" pitchFamily="34" charset="0"/>
                <a:cs typeface="Tahoma" pitchFamily="34" charset="0"/>
              </a:rPr>
              <a:t>Single Prism  – up to 2.5 Km</a:t>
            </a:r>
          </a:p>
          <a:p>
            <a:pPr lvl="3" eaLnBrk="0" hangingPunct="0">
              <a:buFontTx/>
              <a:buAutoNum type="arabicPeriod"/>
              <a:tabLst>
                <a:tab pos="685800" algn="l"/>
              </a:tabLst>
              <a:defRPr/>
            </a:pPr>
            <a:r>
              <a:rPr lang="en-US" sz="1600" dirty="0">
                <a:solidFill>
                  <a:schemeClr val="bg2">
                    <a:lumMod val="20000"/>
                    <a:lumOff val="80000"/>
                  </a:schemeClr>
                </a:solidFill>
                <a:latin typeface="Tahoma" pitchFamily="34" charset="0"/>
                <a:cs typeface="Tahoma" pitchFamily="34" charset="0"/>
              </a:rPr>
              <a:t>Two  prisms   -  5  to 7 Km</a:t>
            </a:r>
          </a:p>
          <a:p>
            <a:pPr lvl="3" eaLnBrk="0" hangingPunct="0">
              <a:buFontTx/>
              <a:buAutoNum type="arabicPeriod"/>
              <a:tabLst>
                <a:tab pos="685800" algn="l"/>
              </a:tabLst>
              <a:defRPr/>
            </a:pPr>
            <a:r>
              <a:rPr lang="en-US" sz="1600" dirty="0">
                <a:solidFill>
                  <a:schemeClr val="bg2">
                    <a:lumMod val="20000"/>
                    <a:lumOff val="80000"/>
                  </a:schemeClr>
                </a:solidFill>
                <a:latin typeface="Tahoma" pitchFamily="34" charset="0"/>
                <a:cs typeface="Tahoma" pitchFamily="34" charset="0"/>
              </a:rPr>
              <a:t>Three prisms  - 10 to 12 Km</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ChangeArrowheads="1"/>
          </p:cNvSpPr>
          <p:nvPr/>
        </p:nvSpPr>
        <p:spPr bwMode="auto">
          <a:xfrm>
            <a:off x="304800" y="220663"/>
            <a:ext cx="8610600" cy="5940425"/>
          </a:xfrm>
          <a:prstGeom prst="rect">
            <a:avLst/>
          </a:prstGeom>
          <a:noFill/>
          <a:ln w="9525">
            <a:noFill/>
            <a:miter lim="800000"/>
            <a:headEnd/>
            <a:tailEnd/>
          </a:ln>
        </p:spPr>
        <p:txBody>
          <a:bodyPr tIns="0" bIns="0" anchor="ctr">
            <a:spAutoFit/>
          </a:bodyPr>
          <a:lstStyle/>
          <a:p>
            <a:pPr algn="just">
              <a:defRPr/>
            </a:pPr>
            <a:r>
              <a:rPr lang="en-US" b="1" u="sng" dirty="0">
                <a:solidFill>
                  <a:schemeClr val="bg2">
                    <a:lumMod val="20000"/>
                    <a:lumOff val="80000"/>
                  </a:schemeClr>
                </a:solidFill>
                <a:latin typeface="Tahoma" pitchFamily="34" charset="0"/>
                <a:cs typeface="Tahoma" pitchFamily="34" charset="0"/>
              </a:rPr>
              <a:t>Functions of T.S:</a:t>
            </a:r>
            <a:endParaRPr lang="en-US" b="1" dirty="0">
              <a:solidFill>
                <a:schemeClr val="bg2">
                  <a:lumMod val="20000"/>
                  <a:lumOff val="80000"/>
                </a:schemeClr>
              </a:solidFill>
              <a:latin typeface="Tahoma" pitchFamily="34" charset="0"/>
              <a:cs typeface="Tahoma" pitchFamily="34" charset="0"/>
            </a:endParaRPr>
          </a:p>
          <a:p>
            <a:pPr algn="just">
              <a:defRPr/>
            </a:pPr>
            <a:r>
              <a:rPr lang="en-US" sz="2600" dirty="0">
                <a:solidFill>
                  <a:schemeClr val="bg2">
                    <a:lumMod val="20000"/>
                    <a:lumOff val="80000"/>
                  </a:schemeClr>
                </a:solidFill>
              </a:rPr>
              <a:t>1. </a:t>
            </a:r>
            <a:r>
              <a:rPr lang="en-US" dirty="0">
                <a:solidFill>
                  <a:schemeClr val="bg2">
                    <a:lumMod val="20000"/>
                    <a:lumOff val="80000"/>
                  </a:schemeClr>
                </a:solidFill>
                <a:latin typeface="Tahoma" pitchFamily="34" charset="0"/>
                <a:cs typeface="Tahoma" pitchFamily="34" charset="0"/>
              </a:rPr>
              <a:t>It simultaneously measures angles &amp; distances and Record</a:t>
            </a:r>
          </a:p>
          <a:p>
            <a:pPr algn="just">
              <a:defRPr/>
            </a:pPr>
            <a:r>
              <a:rPr lang="en-US" dirty="0">
                <a:solidFill>
                  <a:schemeClr val="bg2">
                    <a:lumMod val="20000"/>
                    <a:lumOff val="80000"/>
                  </a:schemeClr>
                </a:solidFill>
                <a:latin typeface="Tahoma" pitchFamily="34" charset="0"/>
                <a:cs typeface="Tahoma" pitchFamily="34" charset="0"/>
              </a:rPr>
              <a:t>2. Correcting the measured distance with: 	</a:t>
            </a:r>
          </a:p>
          <a:p>
            <a:pPr lvl="4" algn="just">
              <a:defRPr/>
            </a:pPr>
            <a:r>
              <a:rPr lang="en-US" dirty="0">
                <a:solidFill>
                  <a:schemeClr val="bg2">
                    <a:lumMod val="20000"/>
                    <a:lumOff val="80000"/>
                  </a:schemeClr>
                </a:solidFill>
                <a:latin typeface="Tahoma" pitchFamily="34" charset="0"/>
                <a:cs typeface="Tahoma" pitchFamily="34" charset="0"/>
              </a:rPr>
              <a:t>			1. Prism constant</a:t>
            </a:r>
          </a:p>
          <a:p>
            <a:pPr lvl="4" algn="just">
              <a:defRPr/>
            </a:pPr>
            <a:r>
              <a:rPr lang="en-US" dirty="0">
                <a:solidFill>
                  <a:schemeClr val="bg2">
                    <a:lumMod val="20000"/>
                    <a:lumOff val="80000"/>
                  </a:schemeClr>
                </a:solidFill>
                <a:latin typeface="Tahoma" pitchFamily="34" charset="0"/>
                <a:cs typeface="Tahoma" pitchFamily="34" charset="0"/>
              </a:rPr>
              <a:t>			2. Atmospheric Pr.</a:t>
            </a:r>
          </a:p>
          <a:p>
            <a:pPr lvl="4" algn="just">
              <a:defRPr/>
            </a:pPr>
            <a:r>
              <a:rPr lang="en-US" dirty="0">
                <a:solidFill>
                  <a:schemeClr val="bg2">
                    <a:lumMod val="20000"/>
                    <a:lumOff val="80000"/>
                  </a:schemeClr>
                </a:solidFill>
                <a:latin typeface="Tahoma" pitchFamily="34" charset="0"/>
                <a:cs typeface="Tahoma" pitchFamily="34" charset="0"/>
              </a:rPr>
              <a:t>			3. Temperature</a:t>
            </a:r>
          </a:p>
          <a:p>
            <a:pPr lvl="4" algn="just">
              <a:defRPr/>
            </a:pPr>
            <a:r>
              <a:rPr lang="en-US" dirty="0">
                <a:solidFill>
                  <a:schemeClr val="bg2">
                    <a:lumMod val="20000"/>
                    <a:lumOff val="80000"/>
                  </a:schemeClr>
                </a:solidFill>
                <a:latin typeface="Tahoma" pitchFamily="34" charset="0"/>
                <a:cs typeface="Tahoma" pitchFamily="34" charset="0"/>
              </a:rPr>
              <a:t>			4. Curvature of earth</a:t>
            </a:r>
          </a:p>
          <a:p>
            <a:pPr lvl="4" algn="just">
              <a:defRPr/>
            </a:pPr>
            <a:r>
              <a:rPr lang="en-US" dirty="0">
                <a:solidFill>
                  <a:schemeClr val="bg2">
                    <a:lumMod val="20000"/>
                    <a:lumOff val="80000"/>
                  </a:schemeClr>
                </a:solidFill>
                <a:latin typeface="Tahoma" pitchFamily="34" charset="0"/>
                <a:cs typeface="Tahoma" pitchFamily="34" charset="0"/>
              </a:rPr>
              <a:t>			5. Refraction correction</a:t>
            </a:r>
          </a:p>
          <a:p>
            <a:pPr algn="just">
              <a:defRPr/>
            </a:pPr>
            <a:r>
              <a:rPr lang="en-US" dirty="0">
                <a:solidFill>
                  <a:schemeClr val="bg2">
                    <a:lumMod val="20000"/>
                    <a:lumOff val="80000"/>
                  </a:schemeClr>
                </a:solidFill>
                <a:latin typeface="Tahoma" pitchFamily="34" charset="0"/>
                <a:cs typeface="Tahoma" pitchFamily="34" charset="0"/>
              </a:rPr>
              <a:t>3. Computing the point elevation</a:t>
            </a:r>
          </a:p>
          <a:p>
            <a:pPr algn="just">
              <a:defRPr/>
            </a:pPr>
            <a:r>
              <a:rPr lang="en-US" dirty="0">
                <a:solidFill>
                  <a:schemeClr val="bg2">
                    <a:lumMod val="20000"/>
                    <a:lumOff val="80000"/>
                  </a:schemeClr>
                </a:solidFill>
                <a:latin typeface="Tahoma" pitchFamily="34" charset="0"/>
                <a:cs typeface="Tahoma" pitchFamily="34" charset="0"/>
              </a:rPr>
              <a:t>4. Computing the coordinates of every point</a:t>
            </a:r>
          </a:p>
          <a:p>
            <a:pPr algn="just">
              <a:defRPr/>
            </a:pPr>
            <a:r>
              <a:rPr lang="en-US" dirty="0">
                <a:solidFill>
                  <a:schemeClr val="bg2">
                    <a:lumMod val="20000"/>
                    <a:lumOff val="80000"/>
                  </a:schemeClr>
                </a:solidFill>
                <a:latin typeface="Tahoma" pitchFamily="34" charset="0"/>
                <a:cs typeface="Tahoma" pitchFamily="34" charset="0"/>
              </a:rPr>
              <a:t>5. Remote elevation measurement</a:t>
            </a:r>
          </a:p>
          <a:p>
            <a:pPr algn="just">
              <a:defRPr/>
            </a:pPr>
            <a:r>
              <a:rPr lang="en-US" dirty="0">
                <a:solidFill>
                  <a:schemeClr val="bg2">
                    <a:lumMod val="20000"/>
                    <a:lumOff val="80000"/>
                  </a:schemeClr>
                </a:solidFill>
                <a:latin typeface="Tahoma" pitchFamily="34" charset="0"/>
                <a:cs typeface="Tahoma" pitchFamily="34" charset="0"/>
              </a:rPr>
              <a:t>6. Remote distance measurement</a:t>
            </a:r>
          </a:p>
          <a:p>
            <a:pPr algn="just">
              <a:defRPr/>
            </a:pPr>
            <a:r>
              <a:rPr lang="en-US" dirty="0">
                <a:solidFill>
                  <a:schemeClr val="bg2">
                    <a:lumMod val="20000"/>
                    <a:lumOff val="80000"/>
                  </a:schemeClr>
                </a:solidFill>
                <a:latin typeface="Tahoma" pitchFamily="34" charset="0"/>
                <a:cs typeface="Tahoma" pitchFamily="34" charset="0"/>
              </a:rPr>
              <a:t>7. Area calculations</a:t>
            </a:r>
          </a:p>
          <a:p>
            <a:pPr algn="just">
              <a:defRPr/>
            </a:pPr>
            <a:r>
              <a:rPr lang="en-US" dirty="0">
                <a:solidFill>
                  <a:schemeClr val="bg2">
                    <a:lumMod val="20000"/>
                    <a:lumOff val="80000"/>
                  </a:schemeClr>
                </a:solidFill>
                <a:latin typeface="Tahoma" pitchFamily="34" charset="0"/>
                <a:cs typeface="Tahoma" pitchFamily="34" charset="0"/>
              </a:rPr>
              <a:t>8. Data Transferring facility from instrument to S/W and S/W </a:t>
            </a:r>
          </a:p>
          <a:p>
            <a:pPr algn="just">
              <a:defRPr/>
            </a:pPr>
            <a:r>
              <a:rPr lang="en-US" dirty="0">
                <a:solidFill>
                  <a:schemeClr val="bg2">
                    <a:lumMod val="20000"/>
                    <a:lumOff val="80000"/>
                  </a:schemeClr>
                </a:solidFill>
                <a:latin typeface="Tahoma" pitchFamily="34" charset="0"/>
                <a:cs typeface="Tahoma" pitchFamily="34" charset="0"/>
              </a:rPr>
              <a:t>    to instrument</a:t>
            </a:r>
          </a:p>
          <a:p>
            <a:pPr algn="just">
              <a:defRPr/>
            </a:pPr>
            <a:r>
              <a:rPr lang="en-US" dirty="0">
                <a:solidFill>
                  <a:schemeClr val="bg2">
                    <a:lumMod val="20000"/>
                    <a:lumOff val="80000"/>
                  </a:schemeClr>
                </a:solidFill>
                <a:latin typeface="Tahoma" pitchFamily="34" charset="0"/>
                <a:cs typeface="Tahoma" pitchFamily="34" charset="0"/>
              </a:rPr>
              <a:t>9. Format of conversion of units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cstate="print"/>
          <a:srcRect/>
          <a:stretch>
            <a:fillRect/>
          </a:stretch>
        </p:blipFill>
        <p:spPr bwMode="auto">
          <a:xfrm>
            <a:off x="0" y="914400"/>
            <a:ext cx="9144000" cy="5943600"/>
          </a:xfrm>
          <a:prstGeom prst="rect">
            <a:avLst/>
          </a:prstGeom>
          <a:noFill/>
          <a:ln w="9525">
            <a:noFill/>
            <a:miter lim="800000"/>
            <a:headEnd/>
            <a:tailEnd/>
          </a:ln>
        </p:spPr>
      </p:pic>
      <p:sp>
        <p:nvSpPr>
          <p:cNvPr id="29699" name="Rectangle 3"/>
          <p:cNvSpPr>
            <a:spLocks noGrp="1" noChangeArrowheads="1"/>
          </p:cNvSpPr>
          <p:nvPr>
            <p:ph type="title"/>
          </p:nvPr>
        </p:nvSpPr>
        <p:spPr>
          <a:xfrm>
            <a:off x="685800" y="0"/>
            <a:ext cx="7772400" cy="838200"/>
          </a:xfrm>
        </p:spPr>
        <p:txBody>
          <a:bodyPr>
            <a:normAutofit fontScale="90000"/>
          </a:bodyPr>
          <a:lstStyle/>
          <a:p>
            <a:pPr eaLnBrk="1" fontAlgn="auto" hangingPunct="1">
              <a:spcAft>
                <a:spcPts val="0"/>
              </a:spcAft>
              <a:defRPr/>
            </a:pPr>
            <a:r>
              <a:rPr lang="en-US" altLang="ja-JP"/>
              <a:t>REM</a:t>
            </a:r>
            <a:br>
              <a:rPr lang="en-US" altLang="ja-JP"/>
            </a:br>
            <a:r>
              <a:rPr lang="en-US" altLang="ja-JP" sz="1800" u="sng"/>
              <a:t>R</a:t>
            </a:r>
            <a:r>
              <a:rPr lang="en-US" altLang="ja-JP" sz="1800"/>
              <a:t>emote </a:t>
            </a:r>
            <a:r>
              <a:rPr lang="en-US" altLang="ja-JP" sz="1800" u="sng"/>
              <a:t>E</a:t>
            </a:r>
            <a:r>
              <a:rPr lang="en-US" altLang="ja-JP" sz="1800"/>
              <a:t>levation </a:t>
            </a:r>
            <a:r>
              <a:rPr lang="en-US" altLang="ja-JP" sz="1800" u="sng"/>
              <a:t>M</a:t>
            </a:r>
            <a:r>
              <a:rPr lang="en-US" altLang="ja-JP" sz="1800"/>
              <a:t>easurement</a:t>
            </a:r>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3" cstate="print"/>
          <a:srcRect/>
          <a:stretch>
            <a:fillRect/>
          </a:stretch>
        </p:blipFill>
        <p:spPr bwMode="auto">
          <a:xfrm>
            <a:off x="0" y="1108075"/>
            <a:ext cx="9144000" cy="5749925"/>
          </a:xfrm>
          <a:prstGeom prst="rect">
            <a:avLst/>
          </a:prstGeom>
          <a:noFill/>
          <a:ln w="9525">
            <a:noFill/>
            <a:miter lim="800000"/>
            <a:headEnd/>
            <a:tailEnd/>
          </a:ln>
        </p:spPr>
      </p:pic>
      <p:sp>
        <p:nvSpPr>
          <p:cNvPr id="31747" name="Rectangle 3"/>
          <p:cNvSpPr>
            <a:spLocks noGrp="1" noChangeArrowheads="1"/>
          </p:cNvSpPr>
          <p:nvPr>
            <p:ph type="title"/>
          </p:nvPr>
        </p:nvSpPr>
        <p:spPr>
          <a:xfrm>
            <a:off x="685800" y="0"/>
            <a:ext cx="7772400" cy="1066800"/>
          </a:xfrm>
        </p:spPr>
        <p:txBody>
          <a:bodyPr/>
          <a:lstStyle/>
          <a:p>
            <a:pPr eaLnBrk="1" fontAlgn="auto" hangingPunct="1">
              <a:spcAft>
                <a:spcPts val="0"/>
              </a:spcAft>
              <a:defRPr/>
            </a:pPr>
            <a:r>
              <a:rPr lang="en-US" altLang="ja-JP"/>
              <a:t>RDM</a:t>
            </a:r>
            <a:br>
              <a:rPr lang="en-US" altLang="ja-JP"/>
            </a:br>
            <a:r>
              <a:rPr lang="en-US" altLang="ja-JP" sz="1600" u="sng"/>
              <a:t>R</a:t>
            </a:r>
            <a:r>
              <a:rPr lang="en-US" altLang="ja-JP" sz="1600"/>
              <a:t>emote </a:t>
            </a:r>
            <a:r>
              <a:rPr lang="en-US" altLang="ja-JP" sz="1600" u="sng"/>
              <a:t>D</a:t>
            </a:r>
            <a:r>
              <a:rPr lang="en-US" altLang="ja-JP" sz="1600"/>
              <a:t>istance </a:t>
            </a:r>
            <a:r>
              <a:rPr lang="en-US" altLang="ja-JP" sz="1600" u="sng"/>
              <a:t>M</a:t>
            </a:r>
            <a:r>
              <a:rPr lang="en-US" altLang="ja-JP" sz="1600"/>
              <a:t>easurement</a:t>
            </a:r>
            <a:endParaRPr lang="en-US" altLang="ja-JP"/>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a:xfrm>
            <a:off x="685800" y="1219200"/>
            <a:ext cx="6629400" cy="4038600"/>
          </a:xfrm>
        </p:spPr>
        <p:txBody>
          <a:bodyPr>
            <a:normAutofit fontScale="92500" lnSpcReduction="20000"/>
          </a:bodyPr>
          <a:lstStyle/>
          <a:p>
            <a:pPr algn="just"/>
            <a:endParaRPr lang="en-GB" sz="2400" dirty="0" smtClean="0"/>
          </a:p>
          <a:p>
            <a:pPr algn="just"/>
            <a:endParaRPr lang="en-GB" sz="2400" dirty="0" smtClean="0"/>
          </a:p>
          <a:p>
            <a:pPr algn="just"/>
            <a:r>
              <a:rPr lang="en-GB" sz="2600" dirty="0" smtClean="0"/>
              <a:t>Basic Principle Classifications – Electro optical system – measuring principle – working principle, Sources of Error – Infrared and Laser total station Instruments. Microwave system , measuring principle, working principle, sources of Errors, Microwave total station </a:t>
            </a:r>
            <a:r>
              <a:rPr lang="en-GB" sz="2600" dirty="0" err="1" smtClean="0"/>
              <a:t>instruments,comparision</a:t>
            </a:r>
            <a:r>
              <a:rPr lang="en-GB" sz="2600" dirty="0" smtClean="0"/>
              <a:t> between  Electro optical and Microwave system. Care and maintenance of total station Instruments, Modern positioning systems , Traversing and </a:t>
            </a:r>
            <a:r>
              <a:rPr lang="en-GB" sz="2600" dirty="0" err="1" smtClean="0"/>
              <a:t>Trilateration</a:t>
            </a:r>
            <a:r>
              <a:rPr lang="en-GB" sz="2600" dirty="0" smtClean="0"/>
              <a:t>.</a:t>
            </a:r>
          </a:p>
          <a:p>
            <a:pPr algn="just"/>
            <a:endParaRPr lang="en-GB"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ChangeArrowheads="1"/>
          </p:cNvSpPr>
          <p:nvPr/>
        </p:nvSpPr>
        <p:spPr bwMode="auto">
          <a:xfrm>
            <a:off x="381000" y="823913"/>
            <a:ext cx="8534400" cy="4340225"/>
          </a:xfrm>
          <a:prstGeom prst="rect">
            <a:avLst/>
          </a:prstGeom>
          <a:noFill/>
          <a:ln w="9525">
            <a:noFill/>
            <a:miter lim="800000"/>
            <a:headEnd/>
            <a:tailEnd/>
          </a:ln>
        </p:spPr>
        <p:txBody>
          <a:bodyPr anchor="ctr">
            <a:spAutoFit/>
          </a:bodyPr>
          <a:lstStyle/>
          <a:p>
            <a:pPr marL="457200" indent="-457200" algn="just">
              <a:tabLst>
                <a:tab pos="685800" algn="l"/>
              </a:tabLst>
              <a:defRPr/>
            </a:pPr>
            <a:r>
              <a:rPr lang="en-US" sz="2800" u="sng" dirty="0">
                <a:solidFill>
                  <a:schemeClr val="bg2">
                    <a:lumMod val="20000"/>
                    <a:lumOff val="80000"/>
                  </a:schemeClr>
                </a:solidFill>
                <a:latin typeface="Tahoma" pitchFamily="34" charset="0"/>
                <a:cs typeface="Tahoma" pitchFamily="34" charset="0"/>
              </a:rPr>
              <a:t>Application of Total station:</a:t>
            </a:r>
          </a:p>
          <a:p>
            <a:pPr marL="457200" indent="-457200" algn="just">
              <a:tabLst>
                <a:tab pos="685800" algn="l"/>
              </a:tabLst>
              <a:defRPr/>
            </a:pPr>
            <a:endParaRPr lang="en-US" sz="800" dirty="0">
              <a:solidFill>
                <a:schemeClr val="bg2">
                  <a:lumMod val="20000"/>
                  <a:lumOff val="80000"/>
                </a:schemeClr>
              </a:solidFill>
            </a:endParaRP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Updating mapping</a:t>
            </a: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Topographic survey</a:t>
            </a: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Hydrographic survey</a:t>
            </a: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Cadastral survey</a:t>
            </a: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Project construction survey</a:t>
            </a:r>
          </a:p>
          <a:p>
            <a:pPr marL="1828800" lvl="3" indent="-457200" algn="just">
              <a:lnSpc>
                <a:spcPct val="150000"/>
              </a:lnSpc>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Road, Rail Survey</a:t>
            </a:r>
          </a:p>
          <a:p>
            <a:pPr marL="1828800" lvl="3" indent="-457200" algn="just">
              <a:buFontTx/>
              <a:buAutoNum type="arabicPeriod"/>
              <a:tabLst>
                <a:tab pos="685800" algn="l"/>
              </a:tabLst>
              <a:defRPr/>
            </a:pPr>
            <a:r>
              <a:rPr lang="en-US" dirty="0">
                <a:solidFill>
                  <a:schemeClr val="bg2">
                    <a:lumMod val="20000"/>
                    <a:lumOff val="80000"/>
                  </a:schemeClr>
                </a:solidFill>
                <a:latin typeface="Tahoma" pitchFamily="34" charset="0"/>
                <a:cs typeface="Tahoma" pitchFamily="34" charset="0"/>
              </a:rPr>
              <a:t>Mining survey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228600" y="806450"/>
            <a:ext cx="8686800" cy="5448300"/>
          </a:xfrm>
          <a:prstGeom prst="rect">
            <a:avLst/>
          </a:prstGeom>
          <a:noFill/>
          <a:ln w="9525">
            <a:noFill/>
            <a:miter lim="800000"/>
            <a:headEnd/>
            <a:tailEnd/>
          </a:ln>
        </p:spPr>
        <p:txBody>
          <a:bodyPr tIns="0" bIns="0" anchor="ctr">
            <a:spAutoFit/>
          </a:bodyPr>
          <a:lstStyle/>
          <a:p>
            <a:pPr marL="457200" indent="-457200" algn="just">
              <a:defRPr/>
            </a:pPr>
            <a:r>
              <a:rPr lang="en-US" sz="2800" b="1" u="sng" dirty="0">
                <a:solidFill>
                  <a:schemeClr val="bg2">
                    <a:lumMod val="20000"/>
                    <a:lumOff val="80000"/>
                  </a:schemeClr>
                </a:solidFill>
                <a:latin typeface="Tahoma" pitchFamily="34" charset="0"/>
                <a:cs typeface="Tahoma" pitchFamily="34" charset="0"/>
              </a:rPr>
              <a:t>Operations involved while using Total Stations :</a:t>
            </a:r>
          </a:p>
          <a:p>
            <a:pPr marL="457200" indent="-457200" algn="just">
              <a:defRPr/>
            </a:pPr>
            <a:endParaRPr lang="en-US" sz="1000" b="1" dirty="0">
              <a:solidFill>
                <a:schemeClr val="bg2">
                  <a:lumMod val="20000"/>
                  <a:lumOff val="80000"/>
                </a:schemeClr>
              </a:solidFill>
            </a:endParaRPr>
          </a:p>
          <a:p>
            <a:pPr marL="457200" indent="-457200" algn="just">
              <a:buFontTx/>
              <a:buAutoNum type="arabicPeriod"/>
              <a:defRPr/>
            </a:pPr>
            <a:r>
              <a:rPr lang="en-US" dirty="0">
                <a:solidFill>
                  <a:schemeClr val="bg2">
                    <a:lumMod val="20000"/>
                    <a:lumOff val="80000"/>
                  </a:schemeClr>
                </a:solidFill>
                <a:latin typeface="Tahoma" pitchFamily="34" charset="0"/>
                <a:cs typeface="Tahoma" pitchFamily="34" charset="0"/>
              </a:rPr>
              <a:t>Establishing the site Datum:</a:t>
            </a:r>
          </a:p>
          <a:p>
            <a:pPr marL="457200" indent="-457200" algn="just">
              <a:defRPr/>
            </a:pPr>
            <a:r>
              <a:rPr lang="en-US" dirty="0">
                <a:solidFill>
                  <a:schemeClr val="bg2">
                    <a:lumMod val="20000"/>
                    <a:lumOff val="80000"/>
                  </a:schemeClr>
                </a:solidFill>
                <a:latin typeface="Tahoma" pitchFamily="34" charset="0"/>
                <a:cs typeface="Tahoma" pitchFamily="34" charset="0"/>
              </a:rPr>
              <a:t>		a) Selecting the site Datum</a:t>
            </a:r>
          </a:p>
          <a:p>
            <a:pPr marL="457200" indent="-457200" algn="just">
              <a:defRPr/>
            </a:pPr>
            <a:r>
              <a:rPr lang="en-US" dirty="0">
                <a:solidFill>
                  <a:schemeClr val="bg2">
                    <a:lumMod val="20000"/>
                    <a:lumOff val="80000"/>
                  </a:schemeClr>
                </a:solidFill>
                <a:latin typeface="Tahoma" pitchFamily="34" charset="0"/>
                <a:cs typeface="Tahoma" pitchFamily="34" charset="0"/>
              </a:rPr>
              <a:t>		b) Establishing North</a:t>
            </a:r>
          </a:p>
          <a:p>
            <a:pPr marL="457200" indent="-457200" algn="just">
              <a:defRPr/>
            </a:pPr>
            <a:endParaRPr lang="en-US" dirty="0">
              <a:solidFill>
                <a:schemeClr val="bg2">
                  <a:lumMod val="20000"/>
                  <a:lumOff val="80000"/>
                </a:schemeClr>
              </a:solidFill>
              <a:latin typeface="Tahoma" pitchFamily="34" charset="0"/>
              <a:cs typeface="Tahoma" pitchFamily="34" charset="0"/>
            </a:endParaRPr>
          </a:p>
          <a:p>
            <a:pPr marL="457200" indent="-457200" algn="just">
              <a:defRPr/>
            </a:pPr>
            <a:r>
              <a:rPr lang="en-US" dirty="0">
                <a:solidFill>
                  <a:schemeClr val="bg2">
                    <a:lumMod val="20000"/>
                    <a:lumOff val="80000"/>
                  </a:schemeClr>
                </a:solidFill>
                <a:latin typeface="Tahoma" pitchFamily="34" charset="0"/>
                <a:cs typeface="Tahoma" pitchFamily="34" charset="0"/>
              </a:rPr>
              <a:t>2.  Setting up the Total station:</a:t>
            </a:r>
          </a:p>
          <a:p>
            <a:pPr marL="457200" indent="-457200" algn="just">
              <a:defRPr/>
            </a:pPr>
            <a:r>
              <a:rPr lang="en-US" dirty="0">
                <a:solidFill>
                  <a:schemeClr val="bg2">
                    <a:lumMod val="20000"/>
                    <a:lumOff val="80000"/>
                  </a:schemeClr>
                </a:solidFill>
                <a:latin typeface="Tahoma" pitchFamily="34" charset="0"/>
                <a:cs typeface="Tahoma" pitchFamily="34" charset="0"/>
              </a:rPr>
              <a:t>		a) Placing and leveling Tripod on Datum</a:t>
            </a:r>
          </a:p>
          <a:p>
            <a:pPr marL="457200" indent="-457200" algn="just">
              <a:defRPr/>
            </a:pPr>
            <a:r>
              <a:rPr lang="en-US" dirty="0">
                <a:solidFill>
                  <a:schemeClr val="bg2">
                    <a:lumMod val="20000"/>
                    <a:lumOff val="80000"/>
                  </a:schemeClr>
                </a:solidFill>
                <a:latin typeface="Tahoma" pitchFamily="34" charset="0"/>
                <a:cs typeface="Tahoma" pitchFamily="34" charset="0"/>
              </a:rPr>
              <a:t>		b) Placing and leveling the Gun on Tripod</a:t>
            </a:r>
          </a:p>
          <a:p>
            <a:pPr marL="457200" indent="-457200" algn="just">
              <a:defRPr/>
            </a:pPr>
            <a:r>
              <a:rPr lang="en-US" dirty="0">
                <a:solidFill>
                  <a:schemeClr val="bg2">
                    <a:lumMod val="20000"/>
                    <a:lumOff val="80000"/>
                  </a:schemeClr>
                </a:solidFill>
                <a:latin typeface="Tahoma" pitchFamily="34" charset="0"/>
                <a:cs typeface="Tahoma" pitchFamily="34" charset="0"/>
              </a:rPr>
              <a:t>		c) Linking the data connector to Gun</a:t>
            </a:r>
          </a:p>
          <a:p>
            <a:pPr marL="457200" indent="-457200" algn="just">
              <a:defRPr/>
            </a:pPr>
            <a:endParaRPr lang="en-US" dirty="0">
              <a:solidFill>
                <a:schemeClr val="bg2">
                  <a:lumMod val="20000"/>
                  <a:lumOff val="80000"/>
                </a:schemeClr>
              </a:solidFill>
              <a:latin typeface="Tahoma" pitchFamily="34" charset="0"/>
              <a:cs typeface="Tahoma" pitchFamily="34" charset="0"/>
            </a:endParaRPr>
          </a:p>
          <a:p>
            <a:pPr marL="457200" indent="-457200" algn="just">
              <a:defRPr/>
            </a:pPr>
            <a:r>
              <a:rPr lang="en-US" dirty="0">
                <a:solidFill>
                  <a:schemeClr val="bg2">
                    <a:lumMod val="20000"/>
                    <a:lumOff val="80000"/>
                  </a:schemeClr>
                </a:solidFill>
                <a:latin typeface="Tahoma" pitchFamily="34" charset="0"/>
                <a:cs typeface="Tahoma" pitchFamily="34" charset="0"/>
              </a:rPr>
              <a:t>3.  Data collector options and setting</a:t>
            </a:r>
          </a:p>
          <a:p>
            <a:pPr marL="457200" indent="-457200" algn="just">
              <a:defRPr/>
            </a:pPr>
            <a:r>
              <a:rPr lang="en-US" dirty="0">
                <a:solidFill>
                  <a:schemeClr val="bg2">
                    <a:lumMod val="20000"/>
                    <a:lumOff val="80000"/>
                  </a:schemeClr>
                </a:solidFill>
                <a:latin typeface="Tahoma" pitchFamily="34" charset="0"/>
                <a:cs typeface="Tahoma" pitchFamily="34" charset="0"/>
              </a:rPr>
              <a:t>		a) Main menu</a:t>
            </a:r>
          </a:p>
          <a:p>
            <a:pPr marL="457200" indent="-457200" algn="just">
              <a:defRPr/>
            </a:pPr>
            <a:r>
              <a:rPr lang="en-US" dirty="0">
                <a:solidFill>
                  <a:schemeClr val="bg2">
                    <a:lumMod val="20000"/>
                    <a:lumOff val="80000"/>
                  </a:schemeClr>
                </a:solidFill>
                <a:latin typeface="Tahoma" pitchFamily="34" charset="0"/>
                <a:cs typeface="Tahoma" pitchFamily="34" charset="0"/>
              </a:rPr>
              <a:t>		b) Basic settings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228600" y="1031875"/>
            <a:ext cx="8686800" cy="4954588"/>
          </a:xfrm>
          <a:prstGeom prst="rect">
            <a:avLst/>
          </a:prstGeom>
          <a:noFill/>
          <a:ln w="9525">
            <a:noFill/>
            <a:miter lim="800000"/>
            <a:headEnd/>
            <a:tailEnd/>
          </a:ln>
        </p:spPr>
        <p:txBody>
          <a:bodyPr anchor="ctr">
            <a:spAutoFit/>
          </a:bodyPr>
          <a:lstStyle/>
          <a:p>
            <a:pPr algn="just">
              <a:defRPr/>
            </a:pPr>
            <a:r>
              <a:rPr lang="en-US" sz="2800" dirty="0"/>
              <a:t>4. </a:t>
            </a:r>
            <a:r>
              <a:rPr lang="en-US" dirty="0">
                <a:solidFill>
                  <a:schemeClr val="bg2">
                    <a:lumMod val="20000"/>
                    <a:lumOff val="80000"/>
                  </a:schemeClr>
                </a:solidFill>
                <a:latin typeface="Tahoma" pitchFamily="34" charset="0"/>
                <a:cs typeface="Tahoma" pitchFamily="34" charset="0"/>
              </a:rPr>
              <a:t>Creating and Operating Job files:</a:t>
            </a:r>
          </a:p>
          <a:p>
            <a:pPr algn="just">
              <a:defRPr/>
            </a:pPr>
            <a:r>
              <a:rPr lang="en-US" dirty="0">
                <a:solidFill>
                  <a:schemeClr val="bg2">
                    <a:lumMod val="20000"/>
                    <a:lumOff val="80000"/>
                  </a:schemeClr>
                </a:solidFill>
                <a:latin typeface="Tahoma" pitchFamily="34" charset="0"/>
                <a:cs typeface="Tahoma" pitchFamily="34" charset="0"/>
              </a:rPr>
              <a:t>	a)  Creating a new Job file</a:t>
            </a:r>
          </a:p>
          <a:p>
            <a:pPr algn="just">
              <a:defRPr/>
            </a:pPr>
            <a:r>
              <a:rPr lang="en-US" dirty="0">
                <a:solidFill>
                  <a:schemeClr val="bg2">
                    <a:lumMod val="20000"/>
                    <a:lumOff val="80000"/>
                  </a:schemeClr>
                </a:solidFill>
                <a:latin typeface="Tahoma" pitchFamily="34" charset="0"/>
                <a:cs typeface="Tahoma" pitchFamily="34" charset="0"/>
              </a:rPr>
              <a:t>	b) Opening an existing file</a:t>
            </a:r>
          </a:p>
          <a:p>
            <a:pPr algn="just">
              <a:defRPr/>
            </a:pPr>
            <a:endParaRPr lang="en-US" dirty="0">
              <a:solidFill>
                <a:schemeClr val="bg2">
                  <a:lumMod val="20000"/>
                  <a:lumOff val="80000"/>
                </a:schemeClr>
              </a:solidFill>
              <a:latin typeface="Tahoma" pitchFamily="34" charset="0"/>
              <a:cs typeface="Tahoma" pitchFamily="34" charset="0"/>
            </a:endParaRPr>
          </a:p>
          <a:p>
            <a:pPr algn="just">
              <a:defRPr/>
            </a:pPr>
            <a:r>
              <a:rPr lang="en-US" dirty="0">
                <a:solidFill>
                  <a:schemeClr val="bg2">
                    <a:lumMod val="20000"/>
                    <a:lumOff val="80000"/>
                  </a:schemeClr>
                </a:solidFill>
                <a:latin typeface="Tahoma" pitchFamily="34" charset="0"/>
                <a:cs typeface="Tahoma" pitchFamily="34" charset="0"/>
              </a:rPr>
              <a:t>5. Shooting points</a:t>
            </a:r>
          </a:p>
          <a:p>
            <a:pPr algn="just">
              <a:defRPr/>
            </a:pPr>
            <a:r>
              <a:rPr lang="en-US" dirty="0">
                <a:solidFill>
                  <a:schemeClr val="bg2">
                    <a:lumMod val="20000"/>
                    <a:lumOff val="80000"/>
                  </a:schemeClr>
                </a:solidFill>
                <a:latin typeface="Tahoma" pitchFamily="34" charset="0"/>
                <a:cs typeface="Tahoma" pitchFamily="34" charset="0"/>
              </a:rPr>
              <a:t>	a) Identifying the important points to shoot</a:t>
            </a:r>
          </a:p>
          <a:p>
            <a:pPr algn="just">
              <a:defRPr/>
            </a:pPr>
            <a:r>
              <a:rPr lang="en-US" dirty="0">
                <a:solidFill>
                  <a:schemeClr val="bg2">
                    <a:lumMod val="20000"/>
                    <a:lumOff val="80000"/>
                  </a:schemeClr>
                </a:solidFill>
                <a:latin typeface="Tahoma" pitchFamily="34" charset="0"/>
                <a:cs typeface="Tahoma" pitchFamily="34" charset="0"/>
              </a:rPr>
              <a:t>	b) shooting points</a:t>
            </a:r>
          </a:p>
          <a:p>
            <a:pPr algn="just">
              <a:defRPr/>
            </a:pPr>
            <a:r>
              <a:rPr lang="en-US" dirty="0">
                <a:solidFill>
                  <a:schemeClr val="bg2">
                    <a:lumMod val="20000"/>
                    <a:lumOff val="80000"/>
                  </a:schemeClr>
                </a:solidFill>
                <a:latin typeface="Tahoma" pitchFamily="34" charset="0"/>
                <a:cs typeface="Tahoma" pitchFamily="34" charset="0"/>
              </a:rPr>
              <a:t>	c) Shooting additional points</a:t>
            </a:r>
          </a:p>
          <a:p>
            <a:pPr algn="just">
              <a:defRPr/>
            </a:pPr>
            <a:r>
              <a:rPr lang="en-US" dirty="0">
                <a:solidFill>
                  <a:schemeClr val="bg2">
                    <a:lumMod val="20000"/>
                    <a:lumOff val="80000"/>
                  </a:schemeClr>
                </a:solidFill>
                <a:latin typeface="Tahoma" pitchFamily="34" charset="0"/>
                <a:cs typeface="Tahoma" pitchFamily="34" charset="0"/>
              </a:rPr>
              <a:t>          d) Noting the special features</a:t>
            </a:r>
          </a:p>
          <a:p>
            <a:pPr algn="just">
              <a:defRPr/>
            </a:pPr>
            <a:endParaRPr lang="en-US" dirty="0">
              <a:solidFill>
                <a:schemeClr val="bg2">
                  <a:lumMod val="20000"/>
                  <a:lumOff val="80000"/>
                </a:schemeClr>
              </a:solidFill>
              <a:latin typeface="Tahoma" pitchFamily="34" charset="0"/>
              <a:cs typeface="Tahoma" pitchFamily="34" charset="0"/>
            </a:endParaRPr>
          </a:p>
          <a:p>
            <a:pPr algn="just">
              <a:defRPr/>
            </a:pPr>
            <a:r>
              <a:rPr lang="en-US" dirty="0">
                <a:solidFill>
                  <a:schemeClr val="bg2">
                    <a:lumMod val="20000"/>
                    <a:lumOff val="80000"/>
                  </a:schemeClr>
                </a:solidFill>
                <a:latin typeface="Tahoma" pitchFamily="34" charset="0"/>
                <a:cs typeface="Tahoma" pitchFamily="34" charset="0"/>
              </a:rPr>
              <a:t>6.Post Processing – Data down </a:t>
            </a:r>
            <a:r>
              <a:rPr lang="en-US" dirty="0" err="1">
                <a:solidFill>
                  <a:schemeClr val="bg2">
                    <a:lumMod val="20000"/>
                    <a:lumOff val="80000"/>
                  </a:schemeClr>
                </a:solidFill>
                <a:latin typeface="Tahoma" pitchFamily="34" charset="0"/>
                <a:cs typeface="Tahoma" pitchFamily="34" charset="0"/>
              </a:rPr>
              <a:t>loading,conversion</a:t>
            </a:r>
            <a:endParaRPr lang="en-US" dirty="0">
              <a:solidFill>
                <a:schemeClr val="bg2">
                  <a:lumMod val="20000"/>
                  <a:lumOff val="80000"/>
                </a:schemeClr>
              </a:solidFill>
              <a:latin typeface="Tahoma" pitchFamily="34" charset="0"/>
              <a:cs typeface="Tahoma" pitchFamily="34" charset="0"/>
            </a:endParaRPr>
          </a:p>
          <a:p>
            <a:pPr algn="just">
              <a:defRPr/>
            </a:pPr>
            <a:endParaRPr lang="en-US" dirty="0">
              <a:solidFill>
                <a:schemeClr val="bg2">
                  <a:lumMod val="20000"/>
                  <a:lumOff val="80000"/>
                </a:schemeClr>
              </a:solidFill>
              <a:latin typeface="Tahoma" pitchFamily="34" charset="0"/>
              <a:cs typeface="Tahoma" pitchFamily="34" charset="0"/>
            </a:endParaRPr>
          </a:p>
          <a:p>
            <a:pPr algn="just">
              <a:defRPr/>
            </a:pPr>
            <a:r>
              <a:rPr lang="en-US" dirty="0">
                <a:solidFill>
                  <a:schemeClr val="bg2">
                    <a:lumMod val="20000"/>
                    <a:lumOff val="80000"/>
                  </a:schemeClr>
                </a:solidFill>
                <a:latin typeface="Tahoma" pitchFamily="34" charset="0"/>
                <a:cs typeface="Tahoma" pitchFamily="34" charset="0"/>
              </a:rPr>
              <a:t>7.Plotting/Map generation.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609600"/>
          </a:xfrm>
        </p:spPr>
        <p:txBody>
          <a:bodyPr/>
          <a:lstStyle/>
          <a:p>
            <a:pPr eaLnBrk="1" hangingPunct="1"/>
            <a:r>
              <a:rPr lang="en-US" sz="2800" b="1" u="sng" smtClean="0">
                <a:latin typeface="Tahoma" pitchFamily="34" charset="0"/>
                <a:cs typeface="Tahoma" pitchFamily="34" charset="0"/>
              </a:rPr>
              <a:t>Computer software packages</a:t>
            </a:r>
            <a:r>
              <a:rPr lang="en-US" sz="2800" b="1" smtClean="0">
                <a:latin typeface="Tahoma" pitchFamily="34" charset="0"/>
                <a:cs typeface="Tahoma" pitchFamily="34" charset="0"/>
              </a:rPr>
              <a:t> </a:t>
            </a:r>
          </a:p>
        </p:txBody>
      </p:sp>
      <p:sp>
        <p:nvSpPr>
          <p:cNvPr id="18435" name="Rectangle 3"/>
          <p:cNvSpPr>
            <a:spLocks noGrp="1" noChangeArrowheads="1"/>
          </p:cNvSpPr>
          <p:nvPr>
            <p:ph idx="1"/>
          </p:nvPr>
        </p:nvSpPr>
        <p:spPr>
          <a:xfrm>
            <a:off x="685800" y="609600"/>
            <a:ext cx="7772400" cy="5791200"/>
          </a:xfrm>
        </p:spPr>
        <p:txBody>
          <a:bodyPr>
            <a:normAutofit lnSpcReduction="10000"/>
          </a:bodyPr>
          <a:lstStyle/>
          <a:p>
            <a:pPr eaLnBrk="1" hangingPunct="1">
              <a:lnSpc>
                <a:spcPct val="90000"/>
              </a:lnSpc>
              <a:buFontTx/>
              <a:buNone/>
              <a:defRPr/>
            </a:pPr>
            <a:r>
              <a:rPr lang="en-US" sz="2400" dirty="0" smtClean="0">
                <a:solidFill>
                  <a:schemeClr val="bg2">
                    <a:lumMod val="20000"/>
                    <a:lumOff val="80000"/>
                  </a:schemeClr>
                </a:solidFill>
                <a:latin typeface="Tahoma" pitchFamily="34" charset="0"/>
              </a:rPr>
              <a:t>The following post processing computer software packages are in use for various engineering applications.</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      1.Arc Pad, arc view, arc info</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             -conversion from raster to vector form</a:t>
            </a:r>
          </a:p>
          <a:p>
            <a:pPr eaLnBrk="1" hangingPunct="1">
              <a:lnSpc>
                <a:spcPct val="90000"/>
              </a:lnSpc>
              <a:buFontTx/>
              <a:buNone/>
              <a:defRPr/>
            </a:pPr>
            <a:endParaRPr lang="en-US" sz="2400" dirty="0" smtClean="0">
              <a:solidFill>
                <a:schemeClr val="bg2">
                  <a:lumMod val="20000"/>
                  <a:lumOff val="80000"/>
                </a:schemeClr>
              </a:solidFill>
              <a:latin typeface="Tahoma" pitchFamily="34" charset="0"/>
            </a:endParaRPr>
          </a:p>
          <a:p>
            <a:pPr eaLnBrk="1" hangingPunct="1">
              <a:lnSpc>
                <a:spcPct val="90000"/>
              </a:lnSpc>
              <a:buFontTx/>
              <a:buNone/>
              <a:defRPr/>
            </a:pPr>
            <a:r>
              <a:rPr lang="en-US" sz="2400" dirty="0" smtClean="0">
                <a:solidFill>
                  <a:schemeClr val="bg2">
                    <a:lumMod val="20000"/>
                    <a:lumOff val="80000"/>
                  </a:schemeClr>
                </a:solidFill>
                <a:latin typeface="Tahoma" pitchFamily="34" charset="0"/>
              </a:rPr>
              <a:t>	   2.Micro Station - Map generation</a:t>
            </a:r>
          </a:p>
          <a:p>
            <a:pPr eaLnBrk="1" hangingPunct="1">
              <a:lnSpc>
                <a:spcPct val="90000"/>
              </a:lnSpc>
              <a:buFontTx/>
              <a:buNone/>
              <a:defRPr/>
            </a:pPr>
            <a:endParaRPr lang="en-US" sz="2400" dirty="0" smtClean="0">
              <a:solidFill>
                <a:schemeClr val="bg2">
                  <a:lumMod val="20000"/>
                  <a:lumOff val="80000"/>
                </a:schemeClr>
              </a:solidFill>
              <a:latin typeface="Tahoma" pitchFamily="34" charset="0"/>
            </a:endParaRPr>
          </a:p>
          <a:p>
            <a:pPr eaLnBrk="1" hangingPunct="1">
              <a:lnSpc>
                <a:spcPct val="90000"/>
              </a:lnSpc>
              <a:buFontTx/>
              <a:buNone/>
              <a:defRPr/>
            </a:pPr>
            <a:r>
              <a:rPr lang="en-US" sz="2400" dirty="0" smtClean="0">
                <a:solidFill>
                  <a:schemeClr val="bg2">
                    <a:lumMod val="20000"/>
                    <a:lumOff val="80000"/>
                  </a:schemeClr>
                </a:solidFill>
                <a:latin typeface="Tahoma" pitchFamily="34" charset="0"/>
              </a:rPr>
              <a:t>      3.Erdas – Image processing s/w</a:t>
            </a:r>
          </a:p>
          <a:p>
            <a:pPr eaLnBrk="1" hangingPunct="1">
              <a:lnSpc>
                <a:spcPct val="90000"/>
              </a:lnSpc>
              <a:buFontTx/>
              <a:buNone/>
              <a:defRPr/>
            </a:pPr>
            <a:endParaRPr lang="en-US" sz="2400" dirty="0" smtClean="0">
              <a:solidFill>
                <a:schemeClr val="bg2">
                  <a:lumMod val="20000"/>
                  <a:lumOff val="80000"/>
                </a:schemeClr>
              </a:solidFill>
              <a:latin typeface="Tahoma" pitchFamily="34" charset="0"/>
            </a:endParaRPr>
          </a:p>
          <a:p>
            <a:pPr eaLnBrk="1" hangingPunct="1">
              <a:lnSpc>
                <a:spcPct val="90000"/>
              </a:lnSpc>
              <a:buFontTx/>
              <a:buNone/>
              <a:defRPr/>
            </a:pPr>
            <a:r>
              <a:rPr lang="en-US" sz="2400" dirty="0" smtClean="0">
                <a:solidFill>
                  <a:schemeClr val="bg2">
                    <a:lumMod val="20000"/>
                    <a:lumOff val="80000"/>
                  </a:schemeClr>
                </a:solidFill>
                <a:latin typeface="Tahoma" pitchFamily="34" charset="0"/>
              </a:rPr>
              <a:t>      4.Surfer, Auto plotter, Civil cad, </a:t>
            </a:r>
            <a:r>
              <a:rPr lang="en-US" sz="2400" dirty="0" err="1" smtClean="0">
                <a:solidFill>
                  <a:schemeClr val="bg2">
                    <a:lumMod val="20000"/>
                    <a:lumOff val="80000"/>
                  </a:schemeClr>
                </a:solidFill>
                <a:latin typeface="Tahoma" pitchFamily="34" charset="0"/>
              </a:rPr>
              <a:t>Pythagarus</a:t>
            </a:r>
            <a:r>
              <a:rPr lang="en-US" sz="2400" dirty="0" smtClean="0">
                <a:solidFill>
                  <a:schemeClr val="bg2">
                    <a:lumMod val="20000"/>
                    <a:lumOff val="80000"/>
                  </a:schemeClr>
                </a:solidFill>
                <a:latin typeface="Tahoma" pitchFamily="34" charset="0"/>
              </a:rPr>
              <a:t> </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                 – preparation of contours</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      5. Survey aid – to draw c/s and l/s </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                                   </a:t>
            </a:r>
          </a:p>
          <a:p>
            <a:pPr eaLnBrk="1" hangingPunct="1">
              <a:lnSpc>
                <a:spcPct val="90000"/>
              </a:lnSpc>
              <a:buFontTx/>
              <a:buNone/>
              <a:defRPr/>
            </a:pPr>
            <a:r>
              <a:rPr lang="en-US" sz="2400" dirty="0" smtClean="0">
                <a:solidFill>
                  <a:schemeClr val="bg2">
                    <a:lumMod val="20000"/>
                    <a:lumOff val="80000"/>
                  </a:schemeClr>
                </a:solidFill>
                <a:latin typeface="Tahoma" pitchFamily="34" charset="0"/>
              </a:rPr>
              <a:t>The information received is to be analyzed depending on the users requirement.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ChangeArrowheads="1"/>
          </p:cNvSpPr>
          <p:nvPr/>
        </p:nvSpPr>
        <p:spPr bwMode="auto">
          <a:xfrm>
            <a:off x="228600" y="-119063"/>
            <a:ext cx="8610600" cy="6432551"/>
          </a:xfrm>
          <a:prstGeom prst="rect">
            <a:avLst/>
          </a:prstGeom>
          <a:noFill/>
          <a:ln w="9525">
            <a:noFill/>
            <a:miter lim="800000"/>
            <a:headEnd/>
            <a:tailEnd/>
          </a:ln>
        </p:spPr>
        <p:txBody>
          <a:bodyPr anchor="ctr">
            <a:spAutoFit/>
          </a:bodyPr>
          <a:lstStyle/>
          <a:p>
            <a:pPr marL="457200" indent="-457200" algn="just">
              <a:defRPr/>
            </a:pPr>
            <a:r>
              <a:rPr lang="en-US" sz="2800" u="sng" dirty="0">
                <a:latin typeface="Tahoma" pitchFamily="34" charset="0"/>
                <a:cs typeface="Tahoma" pitchFamily="34" charset="0"/>
              </a:rPr>
              <a:t>Limitations:</a:t>
            </a:r>
            <a:endParaRPr lang="en-US" sz="2800" dirty="0">
              <a:latin typeface="Tahoma" pitchFamily="34" charset="0"/>
              <a:cs typeface="Tahoma" pitchFamily="34" charset="0"/>
            </a:endParaRPr>
          </a:p>
          <a:p>
            <a:pPr marL="457200" indent="-457200" algn="just">
              <a:lnSpc>
                <a:spcPct val="150000"/>
              </a:lnSpc>
              <a:buFontTx/>
              <a:buAutoNum type="arabicPeriod"/>
              <a:defRPr/>
            </a:pPr>
            <a:r>
              <a:rPr lang="en-US" sz="2800" dirty="0">
                <a:latin typeface="Tahoma" pitchFamily="34" charset="0"/>
                <a:cs typeface="Tahoma" pitchFamily="34" charset="0"/>
              </a:rPr>
              <a:t>	</a:t>
            </a:r>
            <a:r>
              <a:rPr lang="en-US" sz="2800" dirty="0">
                <a:solidFill>
                  <a:schemeClr val="bg2">
                    <a:lumMod val="20000"/>
                    <a:lumOff val="80000"/>
                  </a:schemeClr>
                </a:solidFill>
                <a:latin typeface="Tahoma" pitchFamily="34" charset="0"/>
                <a:cs typeface="Tahoma" pitchFamily="34" charset="0"/>
              </a:rPr>
              <a:t>It is not a Rugged instrument (Sensitive).</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Prism verticality is questionable.</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Visibility is must.</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More Expensive.</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Requires calibration at every six months.</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Amount of error is greater at short distances.</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Height of instrument and prism is to fed.</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Awareness on battery maintenance.</a:t>
            </a:r>
          </a:p>
          <a:p>
            <a:pPr marL="457200" indent="-457200" algn="just">
              <a:lnSpc>
                <a:spcPct val="150000"/>
              </a:lnSpc>
              <a:buFontTx/>
              <a:buAutoNum type="arabicPeriod"/>
              <a:defRPr/>
            </a:pPr>
            <a:r>
              <a:rPr lang="en-US" sz="2800" dirty="0">
                <a:solidFill>
                  <a:schemeClr val="bg2">
                    <a:lumMod val="20000"/>
                    <a:lumOff val="80000"/>
                  </a:schemeClr>
                </a:solidFill>
                <a:latin typeface="Tahoma" pitchFamily="34" charset="0"/>
                <a:cs typeface="Tahoma" pitchFamily="34" charset="0"/>
              </a:rPr>
              <a:t>    To establish north- compass is required</a:t>
            </a:r>
            <a:r>
              <a:rPr lang="en-US" sz="3200" dirty="0">
                <a:solidFill>
                  <a:schemeClr val="bg2">
                    <a:lumMod val="20000"/>
                    <a:lumOff val="80000"/>
                  </a:schemeClr>
                </a:solidFill>
              </a:rPr>
              <a: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457200"/>
          </a:xfrm>
        </p:spPr>
        <p:txBody>
          <a:bodyPr>
            <a:normAutofit fontScale="90000"/>
          </a:bodyPr>
          <a:lstStyle/>
          <a:p>
            <a:pPr algn="ctr" eaLnBrk="1" hangingPunct="1"/>
            <a:r>
              <a:rPr lang="en-US" sz="3200" u="sng" smtClean="0">
                <a:solidFill>
                  <a:srgbClr val="FFFF00"/>
                </a:solidFill>
                <a:latin typeface="Tahoma" pitchFamily="34" charset="0"/>
                <a:cs typeface="Tahoma" pitchFamily="34" charset="0"/>
              </a:rPr>
              <a:t>SAFETY PRECAUTIONS</a:t>
            </a:r>
          </a:p>
        </p:txBody>
      </p:sp>
      <p:sp>
        <p:nvSpPr>
          <p:cNvPr id="43011" name="Rectangle 3"/>
          <p:cNvSpPr>
            <a:spLocks noGrp="1" noChangeArrowheads="1"/>
          </p:cNvSpPr>
          <p:nvPr>
            <p:ph idx="1"/>
          </p:nvPr>
        </p:nvSpPr>
        <p:spPr>
          <a:xfrm>
            <a:off x="152400" y="762000"/>
            <a:ext cx="8763000" cy="5334000"/>
          </a:xfrm>
        </p:spPr>
        <p:txBody>
          <a:bodyPr>
            <a:normAutofit lnSpcReduction="10000"/>
          </a:bodyPr>
          <a:lstStyle/>
          <a:p>
            <a:pPr marL="609600" indent="-609600" eaLnBrk="1" fontAlgn="auto" hangingPunct="1">
              <a:lnSpc>
                <a:spcPct val="80000"/>
              </a:lnSpc>
              <a:spcAft>
                <a:spcPts val="0"/>
              </a:spcAft>
              <a:buClr>
                <a:schemeClr val="accent3"/>
              </a:buClr>
              <a:buFontTx/>
              <a:buAutoNum type="arabicPeriod"/>
              <a:defRPr/>
            </a:pPr>
            <a:r>
              <a:rPr lang="en-US" sz="2400" dirty="0">
                <a:solidFill>
                  <a:schemeClr val="bg2">
                    <a:lumMod val="20000"/>
                    <a:lumOff val="80000"/>
                  </a:schemeClr>
                </a:solidFill>
                <a:latin typeface="Tahoma" pitchFamily="34" charset="0"/>
                <a:cs typeface="Tahoma" pitchFamily="34" charset="0"/>
              </a:rPr>
              <a:t>Focusing directly at the sun, can result - loss of eyesight on the spot. Use a filter when observing the sun.</a:t>
            </a:r>
          </a:p>
          <a:p>
            <a:pPr marL="609600" indent="-609600" eaLnBrk="1" fontAlgn="auto" hangingPunct="1">
              <a:lnSpc>
                <a:spcPct val="80000"/>
              </a:lnSpc>
              <a:spcAft>
                <a:spcPts val="0"/>
              </a:spcAft>
              <a:buClr>
                <a:schemeClr val="accent3"/>
              </a:buClr>
              <a:buFontTx/>
              <a:buNone/>
              <a:defRPr/>
            </a:pPr>
            <a:endParaRPr lang="en-US" sz="2400" dirty="0">
              <a:solidFill>
                <a:schemeClr val="bg2">
                  <a:lumMod val="20000"/>
                  <a:lumOff val="80000"/>
                </a:schemeClr>
              </a:solidFill>
              <a:latin typeface="Tahoma" pitchFamily="34" charset="0"/>
              <a:cs typeface="Tahoma" pitchFamily="34" charset="0"/>
            </a:endParaRPr>
          </a:p>
          <a:p>
            <a:pPr marL="609600" indent="-609600" eaLnBrk="1" fontAlgn="auto" hangingPunct="1">
              <a:lnSpc>
                <a:spcPct val="80000"/>
              </a:lnSpc>
              <a:spcAft>
                <a:spcPts val="0"/>
              </a:spcAft>
              <a:buClr>
                <a:schemeClr val="accent3"/>
              </a:buClr>
              <a:buFontTx/>
              <a:buAutoNum type="arabicPeriod" startAt="2"/>
              <a:defRPr/>
            </a:pPr>
            <a:r>
              <a:rPr lang="en-US" sz="2400" dirty="0">
                <a:solidFill>
                  <a:schemeClr val="bg2">
                    <a:lumMod val="20000"/>
                    <a:lumOff val="80000"/>
                  </a:schemeClr>
                </a:solidFill>
                <a:latin typeface="Tahoma" pitchFamily="34" charset="0"/>
                <a:cs typeface="Tahoma" pitchFamily="34" charset="0"/>
              </a:rPr>
              <a:t>Never remove the hand grip carelessly. If the grip is loosely or incompletely attached, the  instrument could fall and  may cause a serious injury.</a:t>
            </a:r>
          </a:p>
          <a:p>
            <a:pPr marL="609600" indent="-609600" eaLnBrk="1" fontAlgn="auto" hangingPunct="1">
              <a:lnSpc>
                <a:spcPct val="80000"/>
              </a:lnSpc>
              <a:spcAft>
                <a:spcPts val="0"/>
              </a:spcAft>
              <a:buClr>
                <a:schemeClr val="accent3"/>
              </a:buClr>
              <a:buFontTx/>
              <a:buNone/>
              <a:defRPr/>
            </a:pPr>
            <a:endParaRPr lang="en-US" sz="2400" dirty="0">
              <a:solidFill>
                <a:schemeClr val="bg2">
                  <a:lumMod val="20000"/>
                  <a:lumOff val="80000"/>
                </a:schemeClr>
              </a:solidFill>
              <a:latin typeface="Tahoma" pitchFamily="34" charset="0"/>
              <a:cs typeface="Tahoma" pitchFamily="34" charset="0"/>
            </a:endParaRPr>
          </a:p>
          <a:p>
            <a:pPr marL="609600" indent="-609600" eaLnBrk="1" fontAlgn="auto" hangingPunct="1">
              <a:lnSpc>
                <a:spcPct val="80000"/>
              </a:lnSpc>
              <a:spcAft>
                <a:spcPts val="0"/>
              </a:spcAft>
              <a:buClr>
                <a:schemeClr val="accent3"/>
              </a:buClr>
              <a:buFontTx/>
              <a:buAutoNum type="arabicPeriod" startAt="3"/>
              <a:defRPr/>
            </a:pPr>
            <a:r>
              <a:rPr lang="en-US" sz="2400" dirty="0">
                <a:solidFill>
                  <a:schemeClr val="bg2">
                    <a:lumMod val="20000"/>
                    <a:lumOff val="80000"/>
                  </a:schemeClr>
                </a:solidFill>
                <a:latin typeface="Tahoma" pitchFamily="34" charset="0"/>
                <a:cs typeface="Tahoma" pitchFamily="34" charset="0"/>
              </a:rPr>
              <a:t>Make sure not to short the battery terminals. If these are shorted, the resulting high current would not only damage to the battery, but also start a fire.</a:t>
            </a:r>
          </a:p>
          <a:p>
            <a:pPr marL="609600" indent="-609600" eaLnBrk="1" fontAlgn="auto" hangingPunct="1">
              <a:lnSpc>
                <a:spcPct val="80000"/>
              </a:lnSpc>
              <a:spcAft>
                <a:spcPts val="0"/>
              </a:spcAft>
              <a:buClr>
                <a:schemeClr val="accent3"/>
              </a:buClr>
              <a:buFontTx/>
              <a:buNone/>
              <a:defRPr/>
            </a:pPr>
            <a:endParaRPr lang="en-US" sz="2400" dirty="0">
              <a:solidFill>
                <a:schemeClr val="bg2">
                  <a:lumMod val="20000"/>
                  <a:lumOff val="80000"/>
                </a:schemeClr>
              </a:solidFill>
              <a:latin typeface="Tahoma" pitchFamily="34" charset="0"/>
              <a:cs typeface="Tahoma" pitchFamily="34" charset="0"/>
            </a:endParaRPr>
          </a:p>
          <a:p>
            <a:pPr marL="609600" indent="-609600" eaLnBrk="1" fontAlgn="auto" hangingPunct="1">
              <a:lnSpc>
                <a:spcPct val="80000"/>
              </a:lnSpc>
              <a:spcAft>
                <a:spcPts val="0"/>
              </a:spcAft>
              <a:buClr>
                <a:schemeClr val="accent3"/>
              </a:buClr>
              <a:buFontTx/>
              <a:buAutoNum type="arabicPeriod" startAt="4"/>
              <a:defRPr/>
            </a:pPr>
            <a:r>
              <a:rPr lang="en-US" sz="2400" dirty="0">
                <a:solidFill>
                  <a:schemeClr val="bg2">
                    <a:lumMod val="20000"/>
                    <a:lumOff val="80000"/>
                  </a:schemeClr>
                </a:solidFill>
                <a:latin typeface="Tahoma" pitchFamily="34" charset="0"/>
                <a:cs typeface="Tahoma" pitchFamily="34" charset="0"/>
              </a:rPr>
              <a:t>If the instrument or battery comes in contact with water, wipe it off as quickly as possible and set it in a dry place for a while. When it is completely dry, put it back in the case.</a:t>
            </a:r>
          </a:p>
          <a:p>
            <a:pPr marL="609600" indent="-609600" eaLnBrk="1" fontAlgn="auto" hangingPunct="1">
              <a:lnSpc>
                <a:spcPct val="80000"/>
              </a:lnSpc>
              <a:spcAft>
                <a:spcPts val="0"/>
              </a:spcAft>
              <a:buClr>
                <a:schemeClr val="accent3"/>
              </a:buClr>
              <a:buFontTx/>
              <a:buNone/>
              <a:defRPr/>
            </a:pPr>
            <a:endParaRPr lang="en-US" sz="2400" dirty="0">
              <a:solidFill>
                <a:schemeClr val="bg2">
                  <a:lumMod val="20000"/>
                  <a:lumOff val="80000"/>
                </a:schemeClr>
              </a:solidFill>
              <a:latin typeface="Tahoma" pitchFamily="34" charset="0"/>
              <a:cs typeface="Tahoma" pitchFamily="34" charset="0"/>
            </a:endParaRPr>
          </a:p>
          <a:p>
            <a:pPr marL="609600" indent="-609600" eaLnBrk="1" fontAlgn="auto" hangingPunct="1">
              <a:lnSpc>
                <a:spcPct val="80000"/>
              </a:lnSpc>
              <a:spcAft>
                <a:spcPts val="0"/>
              </a:spcAft>
              <a:buClr>
                <a:schemeClr val="accent3"/>
              </a:buClr>
              <a:buFontTx/>
              <a:buNone/>
              <a:defRPr/>
            </a:pPr>
            <a:r>
              <a:rPr lang="en-US" sz="2400" dirty="0">
                <a:solidFill>
                  <a:schemeClr val="bg2">
                    <a:lumMod val="20000"/>
                    <a:lumOff val="80000"/>
                  </a:schemeClr>
                </a:solidFill>
                <a:latin typeface="Tahoma" pitchFamily="34" charset="0"/>
                <a:cs typeface="Tahoma" pitchFamily="34" charset="0"/>
              </a:rPr>
              <a:t>5.     Never disassemble the instrument, if you find a problem. Contact the dealer.</a:t>
            </a:r>
          </a:p>
          <a:p>
            <a:pPr marL="609600" indent="-609600" eaLnBrk="1" fontAlgn="auto" hangingPunct="1">
              <a:lnSpc>
                <a:spcPct val="80000"/>
              </a:lnSpc>
              <a:spcAft>
                <a:spcPts val="0"/>
              </a:spcAft>
              <a:buClr>
                <a:schemeClr val="accent3"/>
              </a:buClr>
              <a:buFontTx/>
              <a:buNone/>
              <a:defRPr/>
            </a:pPr>
            <a:endParaRPr lang="en-US" sz="2000" dirty="0">
              <a:solidFill>
                <a:srgbClr val="FFFF00"/>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228600"/>
            <a:ext cx="8915400" cy="533400"/>
          </a:xfrm>
        </p:spPr>
        <p:txBody>
          <a:bodyPr>
            <a:normAutofit/>
          </a:bodyPr>
          <a:lstStyle/>
          <a:p>
            <a:pPr eaLnBrk="1" hangingPunct="1">
              <a:defRPr/>
            </a:pPr>
            <a:r>
              <a:rPr lang="en-US" sz="2800" u="sng" dirty="0" smtClean="0">
                <a:solidFill>
                  <a:schemeClr val="tx2">
                    <a:lumMod val="90000"/>
                  </a:schemeClr>
                </a:solidFill>
                <a:latin typeface="Tahoma" pitchFamily="34" charset="0"/>
              </a:rPr>
              <a:t>HOW TO SUPERVISE THE TOTAL STATION WORK</a:t>
            </a:r>
          </a:p>
        </p:txBody>
      </p:sp>
      <p:sp>
        <p:nvSpPr>
          <p:cNvPr id="21507" name="Rectangle 3"/>
          <p:cNvSpPr>
            <a:spLocks noGrp="1" noChangeArrowheads="1"/>
          </p:cNvSpPr>
          <p:nvPr>
            <p:ph idx="1"/>
          </p:nvPr>
        </p:nvSpPr>
        <p:spPr>
          <a:xfrm>
            <a:off x="0" y="1219200"/>
            <a:ext cx="9144000" cy="5638800"/>
          </a:xfrm>
        </p:spPr>
        <p:txBody>
          <a:bodyPr/>
          <a:lstStyle/>
          <a:p>
            <a:pPr eaLnBrk="1" hangingPunct="1">
              <a:lnSpc>
                <a:spcPct val="80000"/>
              </a:lnSpc>
              <a:defRPr/>
            </a:pPr>
            <a:r>
              <a:rPr lang="en-US" sz="2000" dirty="0" smtClean="0">
                <a:solidFill>
                  <a:schemeClr val="bg2">
                    <a:lumMod val="20000"/>
                    <a:lumOff val="80000"/>
                  </a:schemeClr>
                </a:solidFill>
                <a:latin typeface="Tahoma" pitchFamily="34" charset="0"/>
              </a:rPr>
              <a:t>Have keen observation on the prism boy’s attitude. When high precision is required, use the  prism tripod, to avoid human error.</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The position of prism shall always be on hard surface instead of soft soil.</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Focusing shall be exactly at the centre of prism, with the help of  cross hairs and prism plate.</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While measuring the instrument height and prism height, enough attention shall be diverted. Also, have keen observation while entering the above data.</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Note the location and coordinates of station point and back sight so that specified intermediate points can be checked at later date.</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Obtain a soft copy of field work raw data from the survey agency so that the results can be checked at any time.</a:t>
            </a:r>
          </a:p>
          <a:p>
            <a:pPr eaLnBrk="1" hangingPunct="1">
              <a:lnSpc>
                <a:spcPct val="80000"/>
              </a:lnSpc>
              <a:buFontTx/>
              <a:buNone/>
              <a:defRPr/>
            </a:pPr>
            <a:endParaRPr lang="en-US" sz="2000" dirty="0" smtClean="0">
              <a:solidFill>
                <a:schemeClr val="bg2">
                  <a:lumMod val="20000"/>
                  <a:lumOff val="80000"/>
                </a:schemeClr>
              </a:solidFill>
              <a:latin typeface="Tahoma" pitchFamily="34" charset="0"/>
            </a:endParaRPr>
          </a:p>
          <a:p>
            <a:pPr eaLnBrk="1" hangingPunct="1">
              <a:lnSpc>
                <a:spcPct val="80000"/>
              </a:lnSpc>
              <a:defRPr/>
            </a:pPr>
            <a:r>
              <a:rPr lang="en-US" sz="2000" dirty="0" smtClean="0">
                <a:solidFill>
                  <a:schemeClr val="bg2">
                    <a:lumMod val="20000"/>
                    <a:lumOff val="80000"/>
                  </a:schemeClr>
                </a:solidFill>
                <a:latin typeface="Tahoma" pitchFamily="34" charset="0"/>
              </a:rPr>
              <a:t>Obtain more number of points to get an average.</a:t>
            </a:r>
          </a:p>
          <a:p>
            <a:pPr eaLnBrk="1" hangingPunct="1">
              <a:lnSpc>
                <a:spcPct val="80000"/>
              </a:lnSpc>
              <a:buFontTx/>
              <a:buNone/>
              <a:defRPr/>
            </a:pPr>
            <a:endParaRPr lang="en-US" sz="2000" dirty="0" smtClean="0">
              <a:solidFill>
                <a:srgbClr val="66FF99"/>
              </a:solidFill>
              <a:latin typeface="Tahoma" pitchFamily="34" charset="0"/>
            </a:endParaRPr>
          </a:p>
          <a:p>
            <a:pPr eaLnBrk="1" hangingPunct="1">
              <a:lnSpc>
                <a:spcPct val="80000"/>
              </a:lnSpc>
              <a:defRPr/>
            </a:pPr>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idx="1"/>
          </p:nvPr>
        </p:nvSpPr>
        <p:spPr/>
        <p:txBody>
          <a:bodyPr/>
          <a:lstStyle/>
          <a:p>
            <a:endParaRPr lang="en-GB"/>
          </a:p>
        </p:txBody>
      </p:sp>
      <p:pic>
        <p:nvPicPr>
          <p:cNvPr id="4" name="Picture 3" descr="undefined"/>
          <p:cNvPicPr/>
          <p:nvPr/>
        </p:nvPicPr>
        <p:blipFill>
          <a:blip r:embed="rId3" cstate="print"/>
          <a:srcRect/>
          <a:stretch>
            <a:fillRect/>
          </a:stretch>
        </p:blipFill>
        <p:spPr bwMode="auto">
          <a:xfrm>
            <a:off x="990600" y="228600"/>
            <a:ext cx="7620000" cy="6095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Text Placeholder 2"/>
          <p:cNvSpPr>
            <a:spLocks noGrp="1"/>
          </p:cNvSpPr>
          <p:nvPr>
            <p:ph type="body" idx="1"/>
          </p:nvPr>
        </p:nvSpPr>
        <p:spPr/>
        <p:txBody>
          <a:bodyPr/>
          <a:lstStyle/>
          <a:p>
            <a:endParaRPr lang="en-GB" dirty="0"/>
          </a:p>
        </p:txBody>
      </p:sp>
      <p:pic>
        <p:nvPicPr>
          <p:cNvPr id="4" name="Picture 3" descr="ats"/>
          <p:cNvPicPr>
            <a:picLocks noChangeAspect="1" noChangeArrowheads="1"/>
          </p:cNvPicPr>
          <p:nvPr/>
        </p:nvPicPr>
        <p:blipFill>
          <a:blip r:embed="rId3" cstate="print"/>
          <a:srcRect/>
          <a:stretch>
            <a:fillRect/>
          </a:stretch>
        </p:blipFill>
        <p:spPr bwMode="auto">
          <a:xfrm>
            <a:off x="1981200" y="457200"/>
            <a:ext cx="4648200" cy="5791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83837"/>
            <a:ext cx="7315200" cy="2664563"/>
          </a:xfrm>
        </p:spPr>
        <p:txBody>
          <a:bodyPr>
            <a:normAutofit/>
          </a:bodyPr>
          <a:lstStyle/>
          <a:p>
            <a:pPr>
              <a:defRPr/>
            </a:pPr>
            <a:r>
              <a:rPr lang="en-US" sz="3600" dirty="0" smtClean="0">
                <a:latin typeface="Arial Black" pitchFamily="34" charset="0"/>
              </a:rPr>
              <a:t>It is Process of determining</a:t>
            </a:r>
            <a:br>
              <a:rPr lang="en-US" sz="3600" dirty="0" smtClean="0">
                <a:latin typeface="Arial Black" pitchFamily="34" charset="0"/>
              </a:rPr>
            </a:br>
            <a:r>
              <a:rPr lang="en-US" sz="3600" dirty="0" smtClean="0">
                <a:latin typeface="Arial Black" pitchFamily="34" charset="0"/>
              </a:rPr>
              <a:t> earthen features and recording its relative position  on to the paper</a:t>
            </a:r>
            <a:endParaRPr lang="en-GB" sz="3600" dirty="0">
              <a:latin typeface="Arial Black" pitchFamily="34" charset="0"/>
            </a:endParaRPr>
          </a:p>
        </p:txBody>
      </p:sp>
      <p:sp>
        <p:nvSpPr>
          <p:cNvPr id="3" name="Text Placeholder 2"/>
          <p:cNvSpPr>
            <a:spLocks noGrp="1"/>
          </p:cNvSpPr>
          <p:nvPr>
            <p:ph type="body" idx="1"/>
          </p:nvPr>
        </p:nvSpPr>
        <p:spPr>
          <a:xfrm>
            <a:off x="685800" y="990600"/>
            <a:ext cx="6629400" cy="1447800"/>
          </a:xfrm>
        </p:spPr>
        <p:txBody>
          <a:bodyPr/>
          <a:lstStyle/>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0" y="457200"/>
            <a:ext cx="8839200" cy="5048250"/>
          </a:xfrm>
          <a:prstGeom prst="rect">
            <a:avLst/>
          </a:prstGeom>
          <a:noFill/>
          <a:ln w="9525">
            <a:noFill/>
            <a:miter lim="800000"/>
            <a:headEnd/>
            <a:tailEnd/>
          </a:ln>
        </p:spPr>
        <p:txBody>
          <a:bodyPr>
            <a:normAutofit/>
          </a:bodyPr>
          <a:lstStyle/>
          <a:p>
            <a:pPr indent="457200">
              <a:defRPr/>
            </a:pPr>
            <a:r>
              <a:rPr lang="en-US" sz="2800" dirty="0">
                <a:solidFill>
                  <a:schemeClr val="bg2">
                    <a:lumMod val="20000"/>
                    <a:lumOff val="80000"/>
                  </a:schemeClr>
                </a:solidFill>
                <a:latin typeface="Tahoma" pitchFamily="34" charset="0"/>
              </a:rPr>
              <a:t>Types of survey</a:t>
            </a:r>
          </a:p>
          <a:p>
            <a:pPr indent="457200">
              <a:defRPr/>
            </a:pPr>
            <a:endParaRPr lang="en-US" dirty="0">
              <a:solidFill>
                <a:schemeClr val="bg2">
                  <a:lumMod val="20000"/>
                  <a:lumOff val="80000"/>
                </a:schemeClr>
              </a:solidFill>
              <a:cs typeface="Times New Roman" pitchFamily="18" charset="0"/>
            </a:endParaRPr>
          </a:p>
          <a:p>
            <a:pPr lvl="1" eaLnBrk="0" hangingPunct="0">
              <a:defRPr/>
            </a:pPr>
            <a:r>
              <a:rPr lang="en-US" sz="2800" dirty="0">
                <a:solidFill>
                  <a:schemeClr val="bg2">
                    <a:lumMod val="20000"/>
                    <a:lumOff val="80000"/>
                  </a:schemeClr>
                </a:solidFill>
                <a:latin typeface="Tahoma" pitchFamily="34" charset="0"/>
              </a:rPr>
              <a:t>			Traverse survey		</a:t>
            </a:r>
            <a:endParaRPr lang="en-US" dirty="0">
              <a:solidFill>
                <a:schemeClr val="bg2">
                  <a:lumMod val="20000"/>
                  <a:lumOff val="80000"/>
                </a:schemeClr>
              </a:solidFill>
              <a:cs typeface="Times New Roman" pitchFamily="18" charset="0"/>
            </a:endParaRPr>
          </a:p>
          <a:p>
            <a:pPr lvl="1" eaLnBrk="0" hangingPunct="0">
              <a:defRPr/>
            </a:pPr>
            <a:r>
              <a:rPr lang="en-US" sz="2800" dirty="0">
                <a:solidFill>
                  <a:schemeClr val="bg2">
                    <a:lumMod val="20000"/>
                    <a:lumOff val="80000"/>
                  </a:schemeClr>
                </a:solidFill>
                <a:latin typeface="Tahoma" pitchFamily="34" charset="0"/>
              </a:rPr>
              <a:t>			Triangulation survey	</a:t>
            </a:r>
            <a:endParaRPr lang="en-US" dirty="0">
              <a:solidFill>
                <a:schemeClr val="bg2">
                  <a:lumMod val="20000"/>
                  <a:lumOff val="80000"/>
                </a:schemeClr>
              </a:solidFill>
              <a:cs typeface="Times New Roman" pitchFamily="18" charset="0"/>
            </a:endParaRPr>
          </a:p>
          <a:p>
            <a:pPr lvl="1" eaLnBrk="0" hangingPunct="0">
              <a:defRPr/>
            </a:pPr>
            <a:r>
              <a:rPr lang="en-US" sz="2800" dirty="0">
                <a:solidFill>
                  <a:schemeClr val="bg2">
                    <a:lumMod val="20000"/>
                    <a:lumOff val="80000"/>
                  </a:schemeClr>
                </a:solidFill>
                <a:latin typeface="Tahoma" pitchFamily="34" charset="0"/>
              </a:rPr>
              <a:t>			Plane table survey</a:t>
            </a:r>
          </a:p>
          <a:p>
            <a:pPr lvl="1" eaLnBrk="0" hangingPunct="0">
              <a:defRPr/>
            </a:pPr>
            <a:endParaRPr lang="en-US" dirty="0">
              <a:solidFill>
                <a:schemeClr val="bg2">
                  <a:lumMod val="20000"/>
                  <a:lumOff val="80000"/>
                </a:schemeClr>
              </a:solidFill>
              <a:cs typeface="Times New Roman" pitchFamily="18" charset="0"/>
            </a:endParaRPr>
          </a:p>
          <a:p>
            <a:pPr lvl="1" eaLnBrk="0" hangingPunct="0">
              <a:defRPr/>
            </a:pPr>
            <a:endParaRPr lang="en-US" dirty="0">
              <a:solidFill>
                <a:schemeClr val="bg2">
                  <a:lumMod val="20000"/>
                  <a:lumOff val="80000"/>
                </a:schemeClr>
              </a:solidFill>
              <a:cs typeface="Times New Roman" pitchFamily="18" charset="0"/>
            </a:endParaRPr>
          </a:p>
          <a:p>
            <a:pPr indent="457200" eaLnBrk="0" hangingPunct="0">
              <a:defRPr/>
            </a:pPr>
            <a:r>
              <a:rPr lang="en-US" sz="1400" dirty="0">
                <a:solidFill>
                  <a:schemeClr val="bg2">
                    <a:lumMod val="20000"/>
                    <a:lumOff val="80000"/>
                  </a:schemeClr>
                </a:solidFill>
                <a:latin typeface="Tahoma" pitchFamily="34" charset="0"/>
              </a:rPr>
              <a:t> </a:t>
            </a:r>
            <a:endParaRPr lang="en-US" sz="1200" dirty="0">
              <a:solidFill>
                <a:schemeClr val="bg2">
                  <a:lumMod val="20000"/>
                  <a:lumOff val="80000"/>
                </a:schemeClr>
              </a:solidFill>
              <a:cs typeface="Times New Roman" pitchFamily="18" charset="0"/>
            </a:endParaRPr>
          </a:p>
          <a:p>
            <a:pPr indent="457200" eaLnBrk="0" hangingPunct="0">
              <a:defRPr/>
            </a:pPr>
            <a:r>
              <a:rPr lang="en-US" sz="2800" dirty="0">
                <a:solidFill>
                  <a:schemeClr val="bg2">
                    <a:lumMod val="20000"/>
                    <a:lumOff val="80000"/>
                  </a:schemeClr>
                </a:solidFill>
                <a:latin typeface="Tahoma" pitchFamily="34" charset="0"/>
              </a:rPr>
              <a:t>Which includes:</a:t>
            </a:r>
          </a:p>
          <a:p>
            <a:pPr indent="457200" eaLnBrk="0" hangingPunct="0">
              <a:defRPr/>
            </a:pPr>
            <a:r>
              <a:rPr lang="en-US" sz="2800" dirty="0">
                <a:solidFill>
                  <a:schemeClr val="bg2">
                    <a:lumMod val="20000"/>
                    <a:lumOff val="80000"/>
                  </a:schemeClr>
                </a:solidFill>
                <a:latin typeface="Tahoma" pitchFamily="34" charset="0"/>
              </a:rPr>
              <a:t>			 1. </a:t>
            </a:r>
            <a:r>
              <a:rPr lang="en-US" sz="3200" dirty="0">
                <a:solidFill>
                  <a:schemeClr val="bg2">
                    <a:lumMod val="20000"/>
                    <a:lumOff val="80000"/>
                  </a:schemeClr>
                </a:solidFill>
                <a:latin typeface="Tahoma" pitchFamily="34" charset="0"/>
              </a:rPr>
              <a:t>Linear Measurements </a:t>
            </a:r>
            <a:endParaRPr lang="en-US" sz="1200" dirty="0">
              <a:solidFill>
                <a:schemeClr val="bg2">
                  <a:lumMod val="20000"/>
                  <a:lumOff val="80000"/>
                </a:schemeClr>
              </a:solidFill>
              <a:cs typeface="Times New Roman" pitchFamily="18" charset="0"/>
            </a:endParaRPr>
          </a:p>
          <a:p>
            <a:pPr indent="457200" eaLnBrk="0" hangingPunct="0">
              <a:defRPr/>
            </a:pPr>
            <a:r>
              <a:rPr lang="en-US" sz="1400" dirty="0">
                <a:solidFill>
                  <a:schemeClr val="bg2">
                    <a:lumMod val="20000"/>
                    <a:lumOff val="80000"/>
                  </a:schemeClr>
                </a:solidFill>
                <a:latin typeface="Tahoma" pitchFamily="34" charset="0"/>
              </a:rPr>
              <a:t>		          	  </a:t>
            </a:r>
            <a:r>
              <a:rPr lang="en-US" sz="3200" dirty="0">
                <a:solidFill>
                  <a:schemeClr val="bg2">
                    <a:lumMod val="20000"/>
                    <a:lumOff val="80000"/>
                  </a:schemeClr>
                </a:solidFill>
                <a:latin typeface="Tahoma" pitchFamily="34" charset="0"/>
              </a:rPr>
              <a:t>2. </a:t>
            </a:r>
            <a:r>
              <a:rPr lang="en-US" sz="2800" dirty="0">
                <a:solidFill>
                  <a:schemeClr val="bg2">
                    <a:lumMod val="20000"/>
                    <a:lumOff val="80000"/>
                  </a:schemeClr>
                </a:solidFill>
                <a:latin typeface="Tahoma" pitchFamily="34" charset="0"/>
              </a:rPr>
              <a:t>Angular Measurements</a:t>
            </a:r>
            <a:r>
              <a:rPr lang="en-US" sz="1400" dirty="0">
                <a:solidFill>
                  <a:schemeClr val="bg2">
                    <a:lumMod val="20000"/>
                    <a:lumOff val="80000"/>
                  </a:schemeClr>
                </a:solidFill>
                <a:latin typeface="Tahoma" pitchFamily="34" charset="0"/>
              </a:rPr>
              <a:t> </a:t>
            </a:r>
            <a:endParaRPr lang="en-US" sz="2800" dirty="0">
              <a:solidFill>
                <a:schemeClr val="bg2">
                  <a:lumMod val="20000"/>
                  <a:lumOff val="80000"/>
                </a:schemeClr>
              </a:solidFill>
              <a:cs typeface="Times New Roman" pitchFamily="18" charset="0"/>
            </a:endParaRPr>
          </a:p>
          <a:p>
            <a:pPr indent="457200" eaLnBrk="0" hangingPunct="0">
              <a:defRPr/>
            </a:pPr>
            <a:r>
              <a:rPr lang="en-US" sz="3200" dirty="0">
                <a:solidFill>
                  <a:schemeClr val="bg2">
                    <a:lumMod val="20000"/>
                    <a:lumOff val="80000"/>
                  </a:schemeClr>
                </a:solidFill>
                <a:latin typeface="Tahoma" pitchFamily="34" charset="0"/>
              </a:rPr>
              <a:t>		      	 3. Height</a:t>
            </a:r>
            <a:r>
              <a:rPr lang="en-US" sz="2800" dirty="0">
                <a:solidFill>
                  <a:schemeClr val="bg2">
                    <a:lumMod val="20000"/>
                    <a:lumOff val="80000"/>
                  </a:schemeClr>
                </a:solidFill>
                <a:latin typeface="Tahoma" pitchFamily="34" charset="0"/>
              </a:rPr>
              <a:t> Measurements</a:t>
            </a:r>
            <a:r>
              <a:rPr lang="en-US" sz="1400" dirty="0">
                <a:solidFill>
                  <a:schemeClr val="bg2">
                    <a:lumMod val="20000"/>
                    <a:lumOff val="80000"/>
                  </a:schemeClr>
                </a:solidFill>
                <a:latin typeface="Tahoma" pitchFamily="34" charset="0"/>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457200" y="457200"/>
            <a:ext cx="8229600" cy="6462713"/>
          </a:xfrm>
          <a:prstGeom prst="rect">
            <a:avLst/>
          </a:prstGeom>
          <a:noFill/>
          <a:ln w="9525">
            <a:noFill/>
            <a:miter lim="800000"/>
            <a:headEnd/>
            <a:tailEnd/>
          </a:ln>
        </p:spPr>
        <p:txBody>
          <a:bodyPr>
            <a:spAutoFit/>
          </a:bodyPr>
          <a:lstStyle/>
          <a:p>
            <a:pPr eaLnBrk="0" hangingPunct="0">
              <a:spcBef>
                <a:spcPct val="50000"/>
              </a:spcBef>
              <a:defRPr/>
            </a:pPr>
            <a:r>
              <a:rPr lang="en-US" dirty="0">
                <a:solidFill>
                  <a:schemeClr val="bg2">
                    <a:lumMod val="20000"/>
                    <a:lumOff val="80000"/>
                  </a:schemeClr>
                </a:solidFill>
                <a:latin typeface="Tahoma" pitchFamily="34" charset="0"/>
              </a:rPr>
              <a:t>Linear measurements we usually do with:</a:t>
            </a:r>
          </a:p>
          <a:p>
            <a:pPr eaLnBrk="0" hangingPunct="0">
              <a:spcBef>
                <a:spcPct val="50000"/>
              </a:spcBef>
              <a:defRPr/>
            </a:pPr>
            <a:r>
              <a:rPr lang="en-US" dirty="0">
                <a:solidFill>
                  <a:schemeClr val="bg2">
                    <a:lumMod val="20000"/>
                    <a:lumOff val="80000"/>
                  </a:schemeClr>
                </a:solidFill>
                <a:latin typeface="Tahoma" pitchFamily="34" charset="0"/>
              </a:rPr>
              <a:t>		</a:t>
            </a:r>
            <a:r>
              <a:rPr lang="en-US" sz="2000" dirty="0">
                <a:solidFill>
                  <a:schemeClr val="bg2">
                    <a:lumMod val="20000"/>
                    <a:lumOff val="80000"/>
                  </a:schemeClr>
                </a:solidFill>
                <a:latin typeface="Tahoma" pitchFamily="34" charset="0"/>
              </a:rPr>
              <a:t>chain</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sz="2000" dirty="0">
                <a:solidFill>
                  <a:schemeClr val="bg2">
                    <a:lumMod val="20000"/>
                    <a:lumOff val="80000"/>
                  </a:schemeClr>
                </a:solidFill>
                <a:latin typeface="Tahoma" pitchFamily="34" charset="0"/>
              </a:rPr>
              <a:t>	            Tape</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sz="2000" dirty="0">
                <a:solidFill>
                  <a:schemeClr val="bg2">
                    <a:lumMod val="20000"/>
                    <a:lumOff val="80000"/>
                  </a:schemeClr>
                </a:solidFill>
                <a:latin typeface="Tahoma" pitchFamily="34" charset="0"/>
              </a:rPr>
              <a:t>		 Substance bar</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sz="2000" dirty="0">
                <a:solidFill>
                  <a:schemeClr val="bg2">
                    <a:lumMod val="20000"/>
                    <a:lumOff val="80000"/>
                  </a:schemeClr>
                </a:solidFill>
                <a:latin typeface="Tahoma" pitchFamily="34" charset="0"/>
              </a:rPr>
              <a:t>	             EDM (Electronic distance measurement instrument)</a:t>
            </a:r>
          </a:p>
          <a:p>
            <a:pPr eaLnBrk="0" hangingPunct="0">
              <a:spcBef>
                <a:spcPct val="50000"/>
              </a:spcBef>
              <a:defRPr/>
            </a:pPr>
            <a:r>
              <a:rPr lang="en-US" sz="2000" dirty="0">
                <a:solidFill>
                  <a:schemeClr val="bg2">
                    <a:lumMod val="20000"/>
                    <a:lumOff val="80000"/>
                  </a:schemeClr>
                </a:solidFill>
                <a:latin typeface="Tahoma" pitchFamily="34" charset="0"/>
              </a:rPr>
              <a:t>                         GPS (Global Positioning System)</a:t>
            </a:r>
            <a:endParaRPr lang="en-US" sz="1800" dirty="0">
              <a:solidFill>
                <a:schemeClr val="bg2">
                  <a:lumMod val="20000"/>
                  <a:lumOff val="80000"/>
                </a:schemeClr>
              </a:solidFill>
              <a:cs typeface="Times New Roman" pitchFamily="18" charset="0"/>
            </a:endParaRPr>
          </a:p>
          <a:p>
            <a:pPr eaLnBrk="0" hangingPunct="0">
              <a:spcBef>
                <a:spcPct val="50000"/>
              </a:spcBef>
              <a:defRPr/>
            </a:pPr>
            <a:r>
              <a:rPr lang="en-US" dirty="0">
                <a:solidFill>
                  <a:schemeClr val="bg2">
                    <a:lumMod val="20000"/>
                    <a:lumOff val="80000"/>
                  </a:schemeClr>
                </a:solidFill>
                <a:latin typeface="Tahoma" pitchFamily="34" charset="0"/>
              </a:rPr>
              <a:t>Angular measurements we usually do with:</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dirty="0">
                <a:solidFill>
                  <a:schemeClr val="bg2">
                    <a:lumMod val="20000"/>
                    <a:lumOff val="80000"/>
                  </a:schemeClr>
                </a:solidFill>
                <a:latin typeface="Tahoma" pitchFamily="34" charset="0"/>
              </a:rPr>
              <a:t>	           </a:t>
            </a:r>
            <a:r>
              <a:rPr lang="en-US" sz="2000" dirty="0">
                <a:solidFill>
                  <a:schemeClr val="bg2">
                    <a:lumMod val="20000"/>
                    <a:lumOff val="80000"/>
                  </a:schemeClr>
                </a:solidFill>
                <a:latin typeface="Tahoma" pitchFamily="34" charset="0"/>
              </a:rPr>
              <a:t>Compass</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sz="2000" dirty="0">
                <a:solidFill>
                  <a:schemeClr val="bg2">
                    <a:lumMod val="20000"/>
                    <a:lumOff val="80000"/>
                  </a:schemeClr>
                </a:solidFill>
                <a:latin typeface="Tahoma" pitchFamily="34" charset="0"/>
              </a:rPr>
              <a:t>	              </a:t>
            </a:r>
            <a:r>
              <a:rPr lang="en-US" sz="2000" dirty="0" err="1">
                <a:solidFill>
                  <a:schemeClr val="bg2">
                    <a:lumMod val="20000"/>
                    <a:lumOff val="80000"/>
                  </a:schemeClr>
                </a:solidFill>
                <a:latin typeface="Tahoma" pitchFamily="34" charset="0"/>
              </a:rPr>
              <a:t>Theodolite</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dirty="0">
                <a:solidFill>
                  <a:schemeClr val="bg2">
                    <a:lumMod val="20000"/>
                    <a:lumOff val="80000"/>
                  </a:schemeClr>
                </a:solidFill>
                <a:latin typeface="Tahoma" pitchFamily="34" charset="0"/>
              </a:rPr>
              <a:t> Height we usually do with: </a:t>
            </a:r>
          </a:p>
          <a:p>
            <a:pPr eaLnBrk="0" hangingPunct="0">
              <a:spcBef>
                <a:spcPct val="50000"/>
              </a:spcBef>
              <a:defRPr/>
            </a:pPr>
            <a:r>
              <a:rPr lang="en-US" dirty="0">
                <a:solidFill>
                  <a:schemeClr val="bg2">
                    <a:lumMod val="20000"/>
                    <a:lumOff val="80000"/>
                  </a:schemeClr>
                </a:solidFill>
                <a:latin typeface="Tahoma" pitchFamily="34" charset="0"/>
              </a:rPr>
              <a:t>                      </a:t>
            </a:r>
            <a:r>
              <a:rPr lang="en-US" sz="2000" dirty="0">
                <a:solidFill>
                  <a:schemeClr val="bg2">
                    <a:lumMod val="20000"/>
                    <a:lumOff val="80000"/>
                  </a:schemeClr>
                </a:solidFill>
                <a:latin typeface="Tahoma" pitchFamily="34" charset="0"/>
              </a:rPr>
              <a:t>Dumpy level</a:t>
            </a:r>
          </a:p>
          <a:p>
            <a:pPr eaLnBrk="0" hangingPunct="0">
              <a:spcBef>
                <a:spcPct val="50000"/>
              </a:spcBef>
              <a:defRPr/>
            </a:pPr>
            <a:r>
              <a:rPr lang="en-US" sz="2000" dirty="0">
                <a:solidFill>
                  <a:schemeClr val="bg2">
                    <a:lumMod val="20000"/>
                    <a:lumOff val="80000"/>
                  </a:schemeClr>
                </a:solidFill>
                <a:latin typeface="Tahoma" pitchFamily="34" charset="0"/>
              </a:rPr>
              <a:t>                           Auto level</a:t>
            </a:r>
            <a:endParaRPr lang="en-US" sz="2000" dirty="0">
              <a:solidFill>
                <a:schemeClr val="bg2">
                  <a:lumMod val="20000"/>
                  <a:lumOff val="80000"/>
                </a:schemeClr>
              </a:solidFill>
              <a:cs typeface="Times New Roman" pitchFamily="18" charset="0"/>
            </a:endParaRPr>
          </a:p>
          <a:p>
            <a:pPr eaLnBrk="0" hangingPunct="0">
              <a:spcBef>
                <a:spcPct val="50000"/>
              </a:spcBef>
              <a:defRPr/>
            </a:pPr>
            <a:r>
              <a:rPr lang="en-US" sz="2000" dirty="0">
                <a:solidFill>
                  <a:schemeClr val="bg2">
                    <a:lumMod val="20000"/>
                    <a:lumOff val="80000"/>
                  </a:schemeClr>
                </a:solidFill>
                <a:latin typeface="Tahoma" pitchFamily="34" charset="0"/>
              </a:rPr>
              <a:t>		    </a:t>
            </a:r>
            <a:r>
              <a:rPr lang="en-US" sz="2000" dirty="0" err="1">
                <a:solidFill>
                  <a:schemeClr val="bg2">
                    <a:lumMod val="20000"/>
                    <a:lumOff val="80000"/>
                  </a:schemeClr>
                </a:solidFill>
                <a:latin typeface="Tahoma" pitchFamily="34" charset="0"/>
              </a:rPr>
              <a:t>Theodolite</a:t>
            </a:r>
            <a:r>
              <a:rPr lang="en-US" sz="2000" dirty="0">
                <a:solidFill>
                  <a:schemeClr val="bg2">
                    <a:lumMod val="20000"/>
                    <a:lumOff val="80000"/>
                  </a:schemeClr>
                </a:solidFill>
                <a:latin typeface="Tahoma" pitchFamily="34" charset="0"/>
              </a:rPr>
              <a:t> &amp; Digital leveler</a:t>
            </a:r>
            <a:endParaRPr lang="en-US" sz="2000" dirty="0">
              <a:solidFill>
                <a:schemeClr val="bg2">
                  <a:lumMod val="20000"/>
                  <a:lumOff val="80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Advantages of Digital levels</a:t>
            </a:r>
            <a:endParaRPr lang="en-GB" dirty="0"/>
          </a:p>
        </p:txBody>
      </p:sp>
      <p:sp>
        <p:nvSpPr>
          <p:cNvPr id="3" name="Content Placeholder 2"/>
          <p:cNvSpPr>
            <a:spLocks noGrp="1"/>
          </p:cNvSpPr>
          <p:nvPr>
            <p:ph idx="1"/>
          </p:nvPr>
        </p:nvSpPr>
        <p:spPr/>
        <p:txBody>
          <a:bodyPr>
            <a:normAutofit lnSpcReduction="10000"/>
          </a:bodyPr>
          <a:lstStyle/>
          <a:p>
            <a:endParaRPr lang="en-GB" dirty="0" smtClean="0"/>
          </a:p>
          <a:p>
            <a:pPr lvl="1"/>
            <a:r>
              <a:rPr lang="en-GB" sz="2400" dirty="0" smtClean="0"/>
              <a:t>Fatigue-free observation as visual staff reading by the observer is not required.</a:t>
            </a:r>
          </a:p>
          <a:p>
            <a:pPr lvl="1"/>
            <a:r>
              <a:rPr lang="en-GB" sz="2400" dirty="0" smtClean="0"/>
              <a:t>User friendly menus with easy to read, digital display of results. </a:t>
            </a:r>
          </a:p>
          <a:p>
            <a:pPr lvl="1"/>
            <a:r>
              <a:rPr lang="en-GB" sz="2400" dirty="0" smtClean="0"/>
              <a:t>Measurement of consistent precision and reliability due to automation. </a:t>
            </a:r>
          </a:p>
          <a:p>
            <a:pPr lvl="1"/>
            <a:r>
              <a:rPr lang="en-GB" sz="2400" dirty="0" smtClean="0"/>
              <a:t>Automatic data storage eliminates booking and its associated errors.</a:t>
            </a:r>
          </a:p>
          <a:p>
            <a:pPr>
              <a:buNone/>
            </a:pPr>
            <a:r>
              <a:rPr lang="en-GB" sz="2400" dirty="0" smtClean="0"/>
              <a:t>        Automatic reduction of data to produce ground    levels, thereby eliminating arithmetical errors. </a:t>
            </a:r>
            <a:endParaRPr lang="en-GB"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endParaRPr lang="en-GB" dirty="0" smtClean="0"/>
          </a:p>
          <a:p>
            <a:pPr lvl="1"/>
            <a:r>
              <a:rPr lang="en-GB" sz="2400" dirty="0" smtClean="0"/>
              <a:t>Fast, economic surveys resulting in saving in time (up to 50% less effort has been claimed by manufacturers)</a:t>
            </a:r>
          </a:p>
          <a:p>
            <a:pPr lvl="1"/>
            <a:r>
              <a:rPr lang="en-GB" sz="2400" dirty="0" smtClean="0"/>
              <a:t>Data on the storage medium of the level can be downloaded to a computer enabling quick data reduction for various purposes. </a:t>
            </a:r>
          </a:p>
          <a:p>
            <a:pPr>
              <a:buNone/>
            </a:pPr>
            <a:r>
              <a:rPr lang="en-GB" sz="2400" dirty="0" smtClean="0"/>
              <a:t>       </a:t>
            </a:r>
          </a:p>
          <a:p>
            <a:pPr>
              <a:buNone/>
            </a:pPr>
            <a:r>
              <a:rPr lang="en-GB" sz="2400" dirty="0" smtClean="0"/>
              <a:t>     Digital levels can also be used as conventional levels with the help of dual marked staff (bar coded on one side of the staff for automated reading and conventional graduation on other side of the staff) in case it is difficult to record readings digitally (e.g. for long distances).</a:t>
            </a:r>
            <a:r>
              <a:rPr lang="en-GB" sz="800" dirty="0" smtClean="0"/>
              <a:t>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1350</TotalTime>
  <Words>876</Words>
  <Application>Microsoft Office PowerPoint</Application>
  <PresentationFormat>On-screen Show (4:3)</PresentationFormat>
  <Paragraphs>250</Paragraphs>
  <Slides>26</Slides>
  <Notes>26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ＭＳ Ｐゴシック</vt:lpstr>
      <vt:lpstr>Arial</vt:lpstr>
      <vt:lpstr>Arial Black</vt:lpstr>
      <vt:lpstr>Calibri</vt:lpstr>
      <vt:lpstr>Franklin Gothic Book</vt:lpstr>
      <vt:lpstr>Tahoma</vt:lpstr>
      <vt:lpstr>Times New Roman</vt:lpstr>
      <vt:lpstr>Wingdings 2</vt:lpstr>
      <vt:lpstr>Technic</vt:lpstr>
      <vt:lpstr>SURVEYING      TOTAL STATION SURVEYING </vt:lpstr>
      <vt:lpstr>PowerPoint Presentation</vt:lpstr>
      <vt:lpstr>PowerPoint Presentation</vt:lpstr>
      <vt:lpstr>PowerPoint Presentation</vt:lpstr>
      <vt:lpstr>It is Process of determining  earthen features and recording its relative position  on to the paper</vt:lpstr>
      <vt:lpstr>PowerPoint Presentation</vt:lpstr>
      <vt:lpstr>PowerPoint Presentation</vt:lpstr>
      <vt:lpstr>Advantages of Digital levels</vt:lpstr>
      <vt:lpstr>PowerPoint Presentation</vt:lpstr>
      <vt:lpstr>Capabilities of Digital levels</vt:lpstr>
      <vt:lpstr>PowerPoint Presentation</vt:lpstr>
      <vt:lpstr>PowerPoint Presentation</vt:lpstr>
      <vt:lpstr>PowerPoint Presentation</vt:lpstr>
      <vt:lpstr>Basic components  of  Total station</vt:lpstr>
      <vt:lpstr>PowerPoint Presentation</vt:lpstr>
      <vt:lpstr>PowerPoint Presentation</vt:lpstr>
      <vt:lpstr>PowerPoint Presentation</vt:lpstr>
      <vt:lpstr>REM Remote Elevation Measurement</vt:lpstr>
      <vt:lpstr>RDM Remote Distance Measurement</vt:lpstr>
      <vt:lpstr>PowerPoint Presentation</vt:lpstr>
      <vt:lpstr>PowerPoint Presentation</vt:lpstr>
      <vt:lpstr>PowerPoint Presentation</vt:lpstr>
      <vt:lpstr>Computer software packages </vt:lpstr>
      <vt:lpstr>PowerPoint Presentation</vt:lpstr>
      <vt:lpstr>SAFETY PRECAUTIONS</vt:lpstr>
      <vt:lpstr>HOW TO SUPERVISE THE TOTAL STATION WORK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system25</dc:creator>
  <cp:lastModifiedBy>ouda</cp:lastModifiedBy>
  <cp:revision>92</cp:revision>
  <dcterms:created xsi:type="dcterms:W3CDTF">2006-07-07T22:44:43Z</dcterms:created>
  <dcterms:modified xsi:type="dcterms:W3CDTF">2019-01-05T18:42:00Z</dcterms:modified>
</cp:coreProperties>
</file>