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84" r:id="rId20"/>
    <p:sldId id="276" r:id="rId21"/>
    <p:sldId id="275"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0CC6E1C0-7023-40A5-90E2-EACBC8E1C5E5}" type="datetimeFigureOut">
              <a:rPr lang="en-US" smtClean="0"/>
              <a:pPr/>
              <a:t>1/6/2019</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1C97A411-2EDD-458E-A859-8B6249B5B961}" type="slidenum">
              <a:rPr lang="en-US" smtClean="0"/>
              <a:pPr/>
              <a:t>‹#›</a:t>
            </a:fld>
            <a:endParaRPr lang="en-US"/>
          </a:p>
        </p:txBody>
      </p:sp>
    </p:spTree>
  </p:cSld>
  <p:clrMapOvr>
    <a:masterClrMapping/>
  </p:clrMapOvr>
  <p:transition spd="slow">
    <p:strips dir="l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C6E1C0-7023-40A5-90E2-EACBC8E1C5E5}" type="datetimeFigureOut">
              <a:rPr lang="en-US" smtClean="0"/>
              <a:pPr/>
              <a:t>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7A411-2EDD-458E-A859-8B6249B5B961}" type="slidenum">
              <a:rPr lang="en-US" smtClean="0"/>
              <a:pPr/>
              <a:t>‹#›</a:t>
            </a:fld>
            <a:endParaRPr lang="en-US"/>
          </a:p>
        </p:txBody>
      </p:sp>
    </p:spTree>
  </p:cSld>
  <p:clrMapOvr>
    <a:masterClrMapping/>
  </p:clrMapOvr>
  <p:transition spd="slow">
    <p:strips dir="l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C6E1C0-7023-40A5-90E2-EACBC8E1C5E5}" type="datetimeFigureOut">
              <a:rPr lang="en-US" smtClean="0"/>
              <a:pPr/>
              <a:t>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7A411-2EDD-458E-A859-8B6249B5B961}" type="slidenum">
              <a:rPr lang="en-US" smtClean="0"/>
              <a:pPr/>
              <a:t>‹#›</a:t>
            </a:fld>
            <a:endParaRPr lang="en-US"/>
          </a:p>
        </p:txBody>
      </p:sp>
    </p:spTree>
  </p:cSld>
  <p:clrMapOvr>
    <a:masterClrMapping/>
  </p:clrMapOvr>
  <p:transition spd="slow">
    <p:strips dir="l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0CC6E1C0-7023-40A5-90E2-EACBC8E1C5E5}" type="datetimeFigureOut">
              <a:rPr lang="en-US" smtClean="0"/>
              <a:pPr/>
              <a:t>1/6/2019</a:t>
            </a:fld>
            <a:endParaRPr lang="en-US"/>
          </a:p>
        </p:txBody>
      </p:sp>
      <p:sp>
        <p:nvSpPr>
          <p:cNvPr id="9" name="Slide Number Placeholder 8"/>
          <p:cNvSpPr>
            <a:spLocks noGrp="1"/>
          </p:cNvSpPr>
          <p:nvPr>
            <p:ph type="sldNum" sz="quarter" idx="15"/>
          </p:nvPr>
        </p:nvSpPr>
        <p:spPr/>
        <p:txBody>
          <a:bodyPr rtlCol="0"/>
          <a:lstStyle/>
          <a:p>
            <a:fld id="{1C97A411-2EDD-458E-A859-8B6249B5B961}"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transition spd="slow">
    <p:strips dir="l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0CC6E1C0-7023-40A5-90E2-EACBC8E1C5E5}" type="datetimeFigureOut">
              <a:rPr lang="en-US" smtClean="0"/>
              <a:pPr/>
              <a:t>1/6/2019</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1C97A411-2EDD-458E-A859-8B6249B5B961}" type="slidenum">
              <a:rPr lang="en-US" smtClean="0"/>
              <a:pPr/>
              <a:t>‹#›</a:t>
            </a:fld>
            <a:endParaRPr lang="en-US"/>
          </a:p>
        </p:txBody>
      </p:sp>
    </p:spTree>
  </p:cSld>
  <p:clrMapOvr>
    <a:masterClrMapping/>
  </p:clrMapOvr>
  <p:transition spd="slow">
    <p:strips dir="l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CC6E1C0-7023-40A5-90E2-EACBC8E1C5E5}" type="datetimeFigureOut">
              <a:rPr lang="en-US" smtClean="0"/>
              <a:pPr/>
              <a:t>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97A411-2EDD-458E-A859-8B6249B5B961}"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strips dir="l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0CC6E1C0-7023-40A5-90E2-EACBC8E1C5E5}" type="datetimeFigureOut">
              <a:rPr lang="en-US" smtClean="0"/>
              <a:pPr/>
              <a:t>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97A411-2EDD-458E-A859-8B6249B5B961}"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spd="slow">
    <p:strips dir="l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0CC6E1C0-7023-40A5-90E2-EACBC8E1C5E5}" type="datetimeFigureOut">
              <a:rPr lang="en-US" smtClean="0"/>
              <a:pPr/>
              <a:t>1/6/2019</a:t>
            </a:fld>
            <a:endParaRPr lang="en-US"/>
          </a:p>
        </p:txBody>
      </p:sp>
      <p:sp>
        <p:nvSpPr>
          <p:cNvPr id="7" name="Slide Number Placeholder 6"/>
          <p:cNvSpPr>
            <a:spLocks noGrp="1"/>
          </p:cNvSpPr>
          <p:nvPr>
            <p:ph type="sldNum" sz="quarter" idx="11"/>
          </p:nvPr>
        </p:nvSpPr>
        <p:spPr/>
        <p:txBody>
          <a:bodyPr rtlCol="0"/>
          <a:lstStyle/>
          <a:p>
            <a:fld id="{1C97A411-2EDD-458E-A859-8B6249B5B961}"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transition spd="slow">
    <p:strips dir="l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C6E1C0-7023-40A5-90E2-EACBC8E1C5E5}" type="datetimeFigureOut">
              <a:rPr lang="en-US" smtClean="0"/>
              <a:pPr/>
              <a:t>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97A411-2EDD-458E-A859-8B6249B5B961}" type="slidenum">
              <a:rPr lang="en-US" smtClean="0"/>
              <a:pPr/>
              <a:t>‹#›</a:t>
            </a:fld>
            <a:endParaRPr lang="en-US"/>
          </a:p>
        </p:txBody>
      </p:sp>
    </p:spTree>
  </p:cSld>
  <p:clrMapOvr>
    <a:masterClrMapping/>
  </p:clrMapOvr>
  <p:transition spd="slow">
    <p:strips dir="l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0CC6E1C0-7023-40A5-90E2-EACBC8E1C5E5}" type="datetimeFigureOut">
              <a:rPr lang="en-US" smtClean="0"/>
              <a:pPr/>
              <a:t>1/6/2019</a:t>
            </a:fld>
            <a:endParaRPr lang="en-US"/>
          </a:p>
        </p:txBody>
      </p:sp>
      <p:sp>
        <p:nvSpPr>
          <p:cNvPr id="22" name="Slide Number Placeholder 21"/>
          <p:cNvSpPr>
            <a:spLocks noGrp="1"/>
          </p:cNvSpPr>
          <p:nvPr>
            <p:ph type="sldNum" sz="quarter" idx="15"/>
          </p:nvPr>
        </p:nvSpPr>
        <p:spPr/>
        <p:txBody>
          <a:bodyPr rtlCol="0"/>
          <a:lstStyle/>
          <a:p>
            <a:fld id="{1C97A411-2EDD-458E-A859-8B6249B5B961}"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masterClrMapping/>
  </p:clrMapOvr>
  <p:transition spd="slow">
    <p:strips dir="l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0CC6E1C0-7023-40A5-90E2-EACBC8E1C5E5}" type="datetimeFigureOut">
              <a:rPr lang="en-US" smtClean="0"/>
              <a:pPr/>
              <a:t>1/6/2019</a:t>
            </a:fld>
            <a:endParaRPr lang="en-US"/>
          </a:p>
        </p:txBody>
      </p:sp>
      <p:sp>
        <p:nvSpPr>
          <p:cNvPr id="18" name="Slide Number Placeholder 17"/>
          <p:cNvSpPr>
            <a:spLocks noGrp="1"/>
          </p:cNvSpPr>
          <p:nvPr>
            <p:ph type="sldNum" sz="quarter" idx="11"/>
          </p:nvPr>
        </p:nvSpPr>
        <p:spPr/>
        <p:txBody>
          <a:bodyPr rtlCol="0"/>
          <a:lstStyle/>
          <a:p>
            <a:fld id="{1C97A411-2EDD-458E-A859-8B6249B5B961}"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transition spd="slow">
    <p:strips dir="l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CC6E1C0-7023-40A5-90E2-EACBC8E1C5E5}" type="datetimeFigureOut">
              <a:rPr lang="en-US" smtClean="0"/>
              <a:pPr/>
              <a:t>1/6/2019</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C97A411-2EDD-458E-A859-8B6249B5B96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spd="slow">
    <p:strips dir="ld"/>
  </p:transition>
  <p:timing>
    <p:tnLst>
      <p:par>
        <p:cTn id="1" dur="indefinite" restart="never" nodeType="tmRoot"/>
      </p:par>
    </p:tnLst>
  </p:timing>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1524000"/>
            <a:ext cx="5029200" cy="1219199"/>
          </a:xfrm>
        </p:spPr>
        <p:txBody>
          <a:bodyPr>
            <a:normAutofit/>
          </a:bodyPr>
          <a:lstStyle/>
          <a:p>
            <a:r>
              <a:rPr lang="en-US" sz="6000" dirty="0" smtClean="0">
                <a:solidFill>
                  <a:srgbClr val="FFC000"/>
                </a:solidFill>
                <a:latin typeface="Monotype Corsiva" pitchFamily="66" charset="0"/>
              </a:rPr>
              <a:t>THEODOLITE</a:t>
            </a:r>
            <a:endParaRPr lang="en-US" sz="6000" dirty="0">
              <a:solidFill>
                <a:srgbClr val="FFC000"/>
              </a:solidFill>
              <a:latin typeface="Monotype Corsiva" pitchFamily="66" charset="0"/>
            </a:endParaRPr>
          </a:p>
        </p:txBody>
      </p:sp>
    </p:spTree>
  </p:cSld>
  <p:clrMapOvr>
    <a:masterClrMapping/>
  </p:clrMapOvr>
  <p:transition spd="slow">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Font typeface="Wingdings" pitchFamily="2" charset="2"/>
              <a:buChar char="Ø"/>
            </a:pPr>
            <a:r>
              <a:rPr lang="en-US" sz="2800" dirty="0" smtClean="0">
                <a:latin typeface="Monotype Corsiva" pitchFamily="66" charset="0"/>
              </a:rPr>
              <a:t>Types and specification</a:t>
            </a:r>
            <a:endParaRPr lang="en-US" dirty="0"/>
          </a:p>
        </p:txBody>
      </p:sp>
      <p:sp>
        <p:nvSpPr>
          <p:cNvPr id="3" name="Content Placeholder 2"/>
          <p:cNvSpPr>
            <a:spLocks noGrp="1"/>
          </p:cNvSpPr>
          <p:nvPr>
            <p:ph sz="quarter" idx="1"/>
          </p:nvPr>
        </p:nvSpPr>
        <p:spPr/>
        <p:txBody>
          <a:bodyPr>
            <a:normAutofit/>
          </a:bodyPr>
          <a:lstStyle/>
          <a:p>
            <a:r>
              <a:rPr lang="en-US" sz="2000" dirty="0" smtClean="0">
                <a:latin typeface="Times New Roman" pitchFamily="18" charset="0"/>
                <a:cs typeface="Times New Roman" pitchFamily="18" charset="0"/>
              </a:rPr>
              <a:t>Vernier Theodolite:</a:t>
            </a:r>
          </a:p>
          <a:p>
            <a:pPr>
              <a:buNone/>
            </a:pPr>
            <a:r>
              <a:rPr lang="en-US" sz="2000" dirty="0" smtClean="0">
                <a:latin typeface="Times New Roman" pitchFamily="18" charset="0"/>
                <a:cs typeface="Times New Roman" pitchFamily="18" charset="0"/>
              </a:rPr>
              <a:t>    This is most commonly used. In this type of instrument, observations are taken by using the principle of vernier caliper. The precision of this type of instrument varies in the order of 10" to 20".</a:t>
            </a:r>
          </a:p>
          <a:p>
            <a:pPr>
              <a:buNone/>
            </a:pPr>
            <a:endParaRPr lang="en-US" sz="2000" dirty="0">
              <a:latin typeface="Times New Roman" pitchFamily="18" charset="0"/>
              <a:cs typeface="Times New Roman" pitchFamily="18" charset="0"/>
            </a:endParaRPr>
          </a:p>
        </p:txBody>
      </p:sp>
      <p:pic>
        <p:nvPicPr>
          <p:cNvPr id="4" name="Picture 3" descr="left view.png"/>
          <p:cNvPicPr>
            <a:picLocks noChangeAspect="1"/>
          </p:cNvPicPr>
          <p:nvPr/>
        </p:nvPicPr>
        <p:blipFill>
          <a:blip r:embed="rId2" cstate="print"/>
          <a:stretch>
            <a:fillRect/>
          </a:stretch>
        </p:blipFill>
        <p:spPr>
          <a:xfrm>
            <a:off x="6324600" y="3716729"/>
            <a:ext cx="1552989" cy="2286000"/>
          </a:xfrm>
          <a:prstGeom prst="rect">
            <a:avLst/>
          </a:prstGeom>
        </p:spPr>
      </p:pic>
      <p:pic>
        <p:nvPicPr>
          <p:cNvPr id="5" name="Picture 4" descr="section.png"/>
          <p:cNvPicPr>
            <a:picLocks noChangeAspect="1"/>
          </p:cNvPicPr>
          <p:nvPr/>
        </p:nvPicPr>
        <p:blipFill>
          <a:blip r:embed="rId3" cstate="print"/>
          <a:stretch>
            <a:fillRect/>
          </a:stretch>
        </p:blipFill>
        <p:spPr>
          <a:xfrm>
            <a:off x="3581398" y="3733800"/>
            <a:ext cx="1540934" cy="2377440"/>
          </a:xfrm>
          <a:prstGeom prst="rect">
            <a:avLst/>
          </a:prstGeom>
        </p:spPr>
      </p:pic>
      <p:pic>
        <p:nvPicPr>
          <p:cNvPr id="6" name="Picture 5" descr="side.png"/>
          <p:cNvPicPr>
            <a:picLocks noChangeAspect="1"/>
          </p:cNvPicPr>
          <p:nvPr/>
        </p:nvPicPr>
        <p:blipFill>
          <a:blip r:embed="rId4" cstate="print"/>
          <a:stretch>
            <a:fillRect/>
          </a:stretch>
        </p:blipFill>
        <p:spPr>
          <a:xfrm>
            <a:off x="838200" y="3733800"/>
            <a:ext cx="2298258" cy="2286000"/>
          </a:xfrm>
          <a:prstGeom prst="rect">
            <a:avLst/>
          </a:prstGeom>
        </p:spPr>
      </p:pic>
    </p:spTree>
  </p:cSld>
  <p:clrMapOvr>
    <a:masterClrMapping/>
  </p:clrMapOvr>
  <p:transition spd="slow">
    <p:strips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Font typeface="Wingdings" pitchFamily="2" charset="2"/>
              <a:buChar char="Ø"/>
            </a:pPr>
            <a:r>
              <a:rPr lang="en-US" sz="3200" dirty="0" smtClean="0">
                <a:latin typeface="Monotype Corsiva" pitchFamily="66" charset="0"/>
              </a:rPr>
              <a:t>Types and specification</a:t>
            </a:r>
            <a:endParaRPr lang="en-US" dirty="0"/>
          </a:p>
        </p:txBody>
      </p:sp>
      <p:sp>
        <p:nvSpPr>
          <p:cNvPr id="3" name="Content Placeholder 2"/>
          <p:cNvSpPr>
            <a:spLocks noGrp="1"/>
          </p:cNvSpPr>
          <p:nvPr>
            <p:ph sz="quarter" idx="1"/>
          </p:nvPr>
        </p:nvSpPr>
        <p:spPr/>
        <p:txBody>
          <a:bodyPr>
            <a:normAutofit/>
          </a:bodyPr>
          <a:lstStyle/>
          <a:p>
            <a:r>
              <a:rPr lang="en-US" sz="2000" dirty="0" smtClean="0">
                <a:latin typeface="Times New Roman" pitchFamily="18" charset="0"/>
                <a:cs typeface="Times New Roman" pitchFamily="18" charset="0"/>
              </a:rPr>
              <a:t>This is a </a:t>
            </a:r>
            <a:r>
              <a:rPr lang="en-US" sz="2000" b="1" dirty="0" smtClean="0">
                <a:latin typeface="Times New Roman" pitchFamily="18" charset="0"/>
                <a:cs typeface="Times New Roman" pitchFamily="18" charset="0"/>
              </a:rPr>
              <a:t>Vernier Theodolite</a:t>
            </a:r>
            <a:r>
              <a:rPr lang="en-US" sz="2000" dirty="0" smtClean="0">
                <a:latin typeface="Times New Roman" pitchFamily="18" charset="0"/>
                <a:cs typeface="Times New Roman" pitchFamily="18" charset="0"/>
              </a:rPr>
              <a:t> incorporating the famous Stanley solid 'U' frame single casting design, where the support for the horizontal axis is cast in one piece. The instrument therefore features a vernier reading system for the horizontal and vertical circles instead of an optical micrometer system. The circles are equipped with magnifying glasses attached at opposite ends of each circle for more comfortable vernier reading. The instrument consists of:- (1) A leveling base which supports the main working parts of the instrument and is capable of being screwed onto a tripod, (2) A lower circular horizontal metal plate with a silver vernier graduation, (3) An upper circular horizontal plate, (4) A vertical circle with vernier graduations, and (5) A telescope with the altitude bubble attached beside the vertical circle.</a:t>
            </a:r>
          </a:p>
          <a:p>
            <a:pPr>
              <a:buNone/>
            </a:pPr>
            <a:r>
              <a:rPr lang="en-US" sz="2000" dirty="0" smtClean="0">
                <a:latin typeface="Times New Roman" pitchFamily="18" charset="0"/>
                <a:cs typeface="Times New Roman" pitchFamily="18" charset="0"/>
              </a:rPr>
              <a:t>It is manufactured in 1910 (approx.). </a:t>
            </a:r>
            <a:endParaRPr lang="en-US" sz="2000" dirty="0">
              <a:latin typeface="Times New Roman" pitchFamily="18" charset="0"/>
              <a:cs typeface="Times New Roman" pitchFamily="18" charset="0"/>
            </a:endParaRPr>
          </a:p>
        </p:txBody>
      </p:sp>
    </p:spTree>
  </p:cSld>
  <p:clrMapOvr>
    <a:masterClrMapping/>
  </p:clrMapOvr>
  <p:transition spd="slow">
    <p:strips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Font typeface="Wingdings" pitchFamily="2" charset="2"/>
              <a:buChar char="Ø"/>
            </a:pPr>
            <a:r>
              <a:rPr lang="en-US" sz="2800" dirty="0" smtClean="0">
                <a:latin typeface="Monotype Corsiva" pitchFamily="66" charset="0"/>
              </a:rPr>
              <a:t>Types and specification</a:t>
            </a:r>
            <a:endParaRPr lang="en-US" dirty="0"/>
          </a:p>
        </p:txBody>
      </p:sp>
      <p:sp>
        <p:nvSpPr>
          <p:cNvPr id="3" name="Content Placeholder 2"/>
          <p:cNvSpPr>
            <a:spLocks noGrp="1"/>
          </p:cNvSpPr>
          <p:nvPr>
            <p:ph sz="quarter" idx="1"/>
          </p:nvPr>
        </p:nvSpPr>
        <p:spPr/>
        <p:txBody>
          <a:bodyPr/>
          <a:lstStyle/>
          <a:p>
            <a:r>
              <a:rPr lang="en-US" sz="2000" dirty="0" smtClean="0">
                <a:latin typeface="Times New Roman" pitchFamily="18" charset="0"/>
                <a:cs typeface="Times New Roman" pitchFamily="18" charset="0"/>
              </a:rPr>
              <a:t>Digital theodolite:</a:t>
            </a:r>
          </a:p>
          <a:p>
            <a:pPr>
              <a:buNone/>
            </a:pPr>
            <a:r>
              <a:rPr lang="en-US" sz="2000" dirty="0" smtClean="0">
                <a:latin typeface="Times New Roman" pitchFamily="18" charset="0"/>
                <a:cs typeface="Times New Roman" pitchFamily="18" charset="0"/>
              </a:rPr>
              <a:t>  This type of theodolite provides the value of observation directly in viewing panel. The precision of this type of instrument varies in the order of 1" to 10". </a:t>
            </a:r>
          </a:p>
          <a:p>
            <a:pPr>
              <a:buNone/>
            </a:pPr>
            <a:endParaRPr lang="en-US" dirty="0">
              <a:latin typeface="Times New Roman" pitchFamily="18" charset="0"/>
              <a:cs typeface="Times New Roman" pitchFamily="18" charset="0"/>
            </a:endParaRPr>
          </a:p>
        </p:txBody>
      </p:sp>
      <p:pic>
        <p:nvPicPr>
          <p:cNvPr id="4" name="Picture 3" descr="TOPCON-Digital-Theodolite-Laser-Theodolite-DT-200-200L-Series.jpg"/>
          <p:cNvPicPr>
            <a:picLocks noChangeAspect="1"/>
          </p:cNvPicPr>
          <p:nvPr/>
        </p:nvPicPr>
        <p:blipFill>
          <a:blip r:embed="rId2"/>
          <a:stretch>
            <a:fillRect/>
          </a:stretch>
        </p:blipFill>
        <p:spPr>
          <a:xfrm>
            <a:off x="5486400" y="3810000"/>
            <a:ext cx="2286000" cy="2286000"/>
          </a:xfrm>
          <a:prstGeom prst="rect">
            <a:avLst/>
          </a:prstGeom>
        </p:spPr>
      </p:pic>
      <p:pic>
        <p:nvPicPr>
          <p:cNvPr id="5" name="Picture 4" descr="53661_tm-5-6675-296-140016im.jpg"/>
          <p:cNvPicPr>
            <a:picLocks noChangeAspect="1"/>
          </p:cNvPicPr>
          <p:nvPr/>
        </p:nvPicPr>
        <p:blipFill>
          <a:blip r:embed="rId3" cstate="print"/>
          <a:stretch>
            <a:fillRect/>
          </a:stretch>
        </p:blipFill>
        <p:spPr>
          <a:xfrm>
            <a:off x="1905000" y="3733800"/>
            <a:ext cx="1767088" cy="2286000"/>
          </a:xfrm>
          <a:prstGeom prst="rect">
            <a:avLst/>
          </a:prstGeom>
        </p:spPr>
      </p:pic>
    </p:spTree>
  </p:cSld>
  <p:clrMapOvr>
    <a:masterClrMapping/>
  </p:clrMapOvr>
  <p:transition spd="slow">
    <p:strips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2800" dirty="0" smtClean="0">
                <a:latin typeface="Monotype Corsiva" pitchFamily="66" charset="0"/>
                <a:cs typeface="Times New Roman" pitchFamily="18" charset="0"/>
              </a:rPr>
              <a:t>Types Commonly Used In Pakistan</a:t>
            </a:r>
            <a:br>
              <a:rPr lang="en-US" sz="2800" dirty="0" smtClean="0">
                <a:latin typeface="Monotype Corsiva" pitchFamily="66" charset="0"/>
                <a:cs typeface="Times New Roman" pitchFamily="18" charset="0"/>
              </a:rPr>
            </a:br>
            <a:endParaRPr lang="en-US" sz="2800" dirty="0">
              <a:latin typeface="Monotype Corsiva" pitchFamily="66" charset="0"/>
            </a:endParaRPr>
          </a:p>
        </p:txBody>
      </p:sp>
      <p:sp>
        <p:nvSpPr>
          <p:cNvPr id="3" name="Content Placeholder 2"/>
          <p:cNvSpPr>
            <a:spLocks noGrp="1"/>
          </p:cNvSpPr>
          <p:nvPr>
            <p:ph sz="quarter" idx="1"/>
          </p:nvPr>
        </p:nvSpPr>
        <p:spPr/>
        <p:txBody>
          <a:bodyPr/>
          <a:lstStyle/>
          <a:p>
            <a:r>
              <a:rPr lang="en-US" sz="2000" dirty="0" smtClean="0">
                <a:latin typeface="Times New Roman" pitchFamily="18" charset="0"/>
                <a:cs typeface="Times New Roman" pitchFamily="18" charset="0"/>
              </a:rPr>
              <a:t>Theodolite T-2</a:t>
            </a:r>
          </a:p>
          <a:p>
            <a:r>
              <a:rPr lang="en-US" sz="2000" dirty="0" smtClean="0">
                <a:latin typeface="Times New Roman" pitchFamily="18" charset="0"/>
                <a:cs typeface="Times New Roman" pitchFamily="18" charset="0"/>
              </a:rPr>
              <a:t>Theodolite DKM – 2</a:t>
            </a:r>
          </a:p>
          <a:p>
            <a:r>
              <a:rPr lang="en-US" sz="2000" dirty="0" smtClean="0">
                <a:latin typeface="Times New Roman" pitchFamily="18" charset="0"/>
                <a:cs typeface="Times New Roman" pitchFamily="18" charset="0"/>
              </a:rPr>
              <a:t>Theodolite DKM – 2A</a:t>
            </a:r>
          </a:p>
          <a:p>
            <a:r>
              <a:rPr lang="en-US" sz="2000" dirty="0" err="1" smtClean="0">
                <a:latin typeface="Times New Roman" pitchFamily="18" charset="0"/>
                <a:cs typeface="Times New Roman" pitchFamily="18" charset="0"/>
              </a:rPr>
              <a:t>Tehodolite</a:t>
            </a:r>
            <a:r>
              <a:rPr lang="en-US" sz="2000" dirty="0" smtClean="0">
                <a:latin typeface="Times New Roman" pitchFamily="18" charset="0"/>
                <a:cs typeface="Times New Roman" pitchFamily="18" charset="0"/>
              </a:rPr>
              <a:t> Transit</a:t>
            </a:r>
            <a:endParaRPr lang="en-US" dirty="0" smtClean="0">
              <a:latin typeface="Times New Roman" pitchFamily="18" charset="0"/>
              <a:cs typeface="Times New Roman" pitchFamily="18" charset="0"/>
            </a:endParaRPr>
          </a:p>
          <a:p>
            <a:endParaRPr lang="en-US" dirty="0"/>
          </a:p>
        </p:txBody>
      </p:sp>
    </p:spTree>
  </p:cSld>
  <p:clrMapOvr>
    <a:masterClrMapping/>
  </p:clrMapOvr>
  <p:transition spd="slow">
    <p:strips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2800" dirty="0" smtClean="0">
                <a:latin typeface="Monotype Corsiva" pitchFamily="66" charset="0"/>
                <a:cs typeface="Times New Roman" pitchFamily="18" charset="0"/>
              </a:rPr>
              <a:t>Procedure Of Operation Of Theodolite</a:t>
            </a:r>
            <a:br>
              <a:rPr lang="en-US" sz="2800" dirty="0" smtClean="0">
                <a:latin typeface="Monotype Corsiva" pitchFamily="66" charset="0"/>
                <a:cs typeface="Times New Roman" pitchFamily="18" charset="0"/>
              </a:rPr>
            </a:br>
            <a:endParaRPr lang="en-US" sz="2800" dirty="0">
              <a:latin typeface="Monotype Corsiva" pitchFamily="66" charset="0"/>
            </a:endParaRPr>
          </a:p>
        </p:txBody>
      </p:sp>
      <p:sp>
        <p:nvSpPr>
          <p:cNvPr id="3" name="Content Placeholder 2"/>
          <p:cNvSpPr>
            <a:spLocks noGrp="1"/>
          </p:cNvSpPr>
          <p:nvPr>
            <p:ph sz="quarter" idx="1"/>
          </p:nvPr>
        </p:nvSpPr>
        <p:spPr/>
        <p:txBody>
          <a:bodyPr>
            <a:normAutofit/>
          </a:bodyPr>
          <a:lstStyle/>
          <a:p>
            <a:r>
              <a:rPr lang="en-US" sz="2000" dirty="0" smtClean="0">
                <a:latin typeface="Times New Roman" pitchFamily="18" charset="0"/>
                <a:cs typeface="Times New Roman" pitchFamily="18" charset="0"/>
              </a:rPr>
              <a:t>Before operating, the theodolite needs to be placed directly over the station (so called nail accuracy), and then level it. This has to be done at the same time as described below. (</a:t>
            </a:r>
            <a:r>
              <a:rPr lang="en-US" sz="2000" i="1" dirty="0" smtClean="0">
                <a:latin typeface="Times New Roman" pitchFamily="18" charset="0"/>
                <a:cs typeface="Times New Roman" pitchFamily="18" charset="0"/>
              </a:rPr>
              <a:t>this is better done in practice than describe in words!)</a:t>
            </a:r>
            <a:endParaRPr lang="en-US" sz="2000" dirty="0">
              <a:latin typeface="Times New Roman" pitchFamily="18" charset="0"/>
              <a:cs typeface="Times New Roman" pitchFamily="18" charset="0"/>
            </a:endParaRPr>
          </a:p>
        </p:txBody>
      </p:sp>
    </p:spTree>
  </p:cSld>
  <p:clrMapOvr>
    <a:masterClrMapping/>
  </p:clrMapOvr>
  <p:transition spd="slow">
    <p:strips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2800" dirty="0" smtClean="0">
                <a:latin typeface="Monotype Corsiva" pitchFamily="66" charset="0"/>
                <a:cs typeface="Times New Roman" pitchFamily="18" charset="0"/>
              </a:rPr>
              <a:t>Procedure Of Operation Of Theodolite</a:t>
            </a:r>
            <a:br>
              <a:rPr lang="en-US" sz="2800" dirty="0" smtClean="0">
                <a:latin typeface="Monotype Corsiva" pitchFamily="66" charset="0"/>
                <a:cs typeface="Times New Roman" pitchFamily="18" charset="0"/>
              </a:rPr>
            </a:br>
            <a:endParaRPr lang="en-US" sz="2800" dirty="0">
              <a:latin typeface="Monotype Corsiva" pitchFamily="66" charset="0"/>
            </a:endParaRPr>
          </a:p>
        </p:txBody>
      </p:sp>
      <p:sp>
        <p:nvSpPr>
          <p:cNvPr id="3" name="Content Placeholder 2"/>
          <p:cNvSpPr>
            <a:spLocks noGrp="1"/>
          </p:cNvSpPr>
          <p:nvPr>
            <p:ph sz="quarter" idx="1"/>
          </p:nvPr>
        </p:nvSpPr>
        <p:spPr/>
        <p:txBody>
          <a:bodyPr>
            <a:normAutofit/>
          </a:bodyPr>
          <a:lstStyle/>
          <a:p>
            <a:r>
              <a:rPr lang="en-US" sz="2000" b="1" u="sng" dirty="0" smtClean="0">
                <a:latin typeface="Times New Roman" pitchFamily="18" charset="0"/>
                <a:cs typeface="Times New Roman" pitchFamily="18" charset="0"/>
              </a:rPr>
              <a:t>A. Precise </a:t>
            </a:r>
            <a:r>
              <a:rPr lang="en-US" sz="2000" b="1" u="sng" dirty="0" err="1" smtClean="0">
                <a:latin typeface="Times New Roman" pitchFamily="18" charset="0"/>
                <a:cs typeface="Times New Roman" pitchFamily="18" charset="0"/>
              </a:rPr>
              <a:t>levelling</a:t>
            </a:r>
            <a:r>
              <a:rPr lang="en-US" sz="2000" b="1" u="sng" dirty="0" smtClean="0">
                <a:latin typeface="Times New Roman" pitchFamily="18" charset="0"/>
                <a:cs typeface="Times New Roman" pitchFamily="18" charset="0"/>
              </a:rPr>
              <a:t> and positioning of theodolite</a:t>
            </a:r>
          </a:p>
          <a:p>
            <a:pPr>
              <a:buNone/>
            </a:pPr>
            <a:r>
              <a:rPr lang="en-US" sz="2000" dirty="0" smtClean="0">
                <a:latin typeface="Times New Roman" pitchFamily="18" charset="0"/>
                <a:cs typeface="Times New Roman" pitchFamily="18" charset="0"/>
              </a:rPr>
              <a:t>1. Set tripod </a:t>
            </a:r>
            <a:r>
              <a:rPr lang="en-US" sz="2000" i="1" dirty="0" smtClean="0">
                <a:latin typeface="Times New Roman" pitchFamily="18" charset="0"/>
                <a:cs typeface="Times New Roman" pitchFamily="18" charset="0"/>
              </a:rPr>
              <a:t>and instrument with optical plumb almost over the </a:t>
            </a:r>
            <a:r>
              <a:rPr lang="en-US" sz="2000" dirty="0" smtClean="0">
                <a:latin typeface="Times New Roman" pitchFamily="18" charset="0"/>
                <a:cs typeface="Times New Roman" pitchFamily="18" charset="0"/>
              </a:rPr>
              <a:t>station.</a:t>
            </a:r>
          </a:p>
          <a:p>
            <a:pPr>
              <a:buNone/>
            </a:pPr>
            <a:r>
              <a:rPr lang="en-US" sz="2000" dirty="0" smtClean="0">
                <a:latin typeface="Times New Roman" pitchFamily="18" charset="0"/>
                <a:cs typeface="Times New Roman" pitchFamily="18" charset="0"/>
              </a:rPr>
              <a:t>2. Unclamp one of the horizontal clamp (either will do) and traverse the instrument so that the plate bubble is parallel to two of the footscrews.</a:t>
            </a:r>
          </a:p>
          <a:p>
            <a:pPr>
              <a:buNone/>
            </a:pPr>
            <a:r>
              <a:rPr lang="en-US" sz="2000" dirty="0" smtClean="0">
                <a:latin typeface="Times New Roman" pitchFamily="18" charset="0"/>
                <a:cs typeface="Times New Roman" pitchFamily="18" charset="0"/>
              </a:rPr>
              <a:t>3. Adjust those two footscrews until the plate bubble is level.</a:t>
            </a:r>
          </a:p>
          <a:p>
            <a:pPr>
              <a:buNone/>
            </a:pPr>
            <a:r>
              <a:rPr lang="en-US" sz="2000" dirty="0" smtClean="0">
                <a:latin typeface="Times New Roman" pitchFamily="18" charset="0"/>
                <a:cs typeface="Times New Roman" pitchFamily="18" charset="0"/>
              </a:rPr>
              <a:t>4. Traverse the instrument so that the bubble is perpendicular to the already adjusted footscrews.</a:t>
            </a:r>
          </a:p>
          <a:p>
            <a:pPr>
              <a:buNone/>
            </a:pPr>
            <a:r>
              <a:rPr lang="en-US" sz="2000" dirty="0" smtClean="0">
                <a:latin typeface="Times New Roman" pitchFamily="18" charset="0"/>
                <a:cs typeface="Times New Roman" pitchFamily="18" charset="0"/>
              </a:rPr>
              <a:t>5. Re-level using the third footscrew.</a:t>
            </a:r>
            <a:endParaRPr lang="en-US" sz="2000" dirty="0">
              <a:latin typeface="Times New Roman" pitchFamily="18" charset="0"/>
              <a:cs typeface="Times New Roman" pitchFamily="18" charset="0"/>
            </a:endParaRPr>
          </a:p>
        </p:txBody>
      </p:sp>
    </p:spTree>
  </p:cSld>
  <p:clrMapOvr>
    <a:masterClrMapping/>
  </p:clrMapOvr>
  <p:transition spd="slow">
    <p:strips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2800" dirty="0" smtClean="0">
                <a:latin typeface="Monotype Corsiva" pitchFamily="66" charset="0"/>
                <a:cs typeface="Times New Roman" pitchFamily="18" charset="0"/>
              </a:rPr>
              <a:t>Procedure Of Operation Of Theodolite</a:t>
            </a:r>
            <a:br>
              <a:rPr lang="en-US" sz="2800" dirty="0" smtClean="0">
                <a:latin typeface="Monotype Corsiva" pitchFamily="66" charset="0"/>
                <a:cs typeface="Times New Roman" pitchFamily="18" charset="0"/>
              </a:rPr>
            </a:br>
            <a:endParaRPr lang="en-US" sz="2800" dirty="0">
              <a:latin typeface="Monotype Corsiva" pitchFamily="66" charset="0"/>
            </a:endParaRPr>
          </a:p>
        </p:txBody>
      </p:sp>
      <p:sp>
        <p:nvSpPr>
          <p:cNvPr id="3" name="Content Placeholder 2"/>
          <p:cNvSpPr>
            <a:spLocks noGrp="1"/>
          </p:cNvSpPr>
          <p:nvPr>
            <p:ph sz="quarter" idx="1"/>
          </p:nvPr>
        </p:nvSpPr>
        <p:spPr/>
        <p:txBody>
          <a:bodyPr>
            <a:normAutofit/>
          </a:bodyPr>
          <a:lstStyle/>
          <a:p>
            <a:r>
              <a:rPr lang="en-US" sz="1800" b="1" u="sng" dirty="0" smtClean="0">
                <a:latin typeface="Times New Roman" pitchFamily="18" charset="0"/>
                <a:cs typeface="Times New Roman" pitchFamily="18" charset="0"/>
              </a:rPr>
              <a:t>A. Precise </a:t>
            </a:r>
            <a:r>
              <a:rPr lang="en-US" sz="1800" b="1" u="sng" dirty="0" err="1" smtClean="0">
                <a:latin typeface="Times New Roman" pitchFamily="18" charset="0"/>
                <a:cs typeface="Times New Roman" pitchFamily="18" charset="0"/>
              </a:rPr>
              <a:t>levelling</a:t>
            </a:r>
            <a:r>
              <a:rPr lang="en-US" sz="1800" b="1" u="sng" dirty="0" smtClean="0">
                <a:latin typeface="Times New Roman" pitchFamily="18" charset="0"/>
                <a:cs typeface="Times New Roman" pitchFamily="18" charset="0"/>
              </a:rPr>
              <a:t> and positioning of theodolite</a:t>
            </a:r>
          </a:p>
          <a:p>
            <a:pPr>
              <a:buNone/>
            </a:pPr>
            <a:r>
              <a:rPr lang="en-US" sz="2000" dirty="0" smtClean="0">
                <a:latin typeface="Times New Roman" pitchFamily="18" charset="0"/>
                <a:cs typeface="Times New Roman" pitchFamily="18" charset="0"/>
              </a:rPr>
              <a:t>6. Traverse the instrument in the same direction and re-align parallel to the first two footscrews. </a:t>
            </a:r>
          </a:p>
          <a:p>
            <a:pPr>
              <a:buNone/>
            </a:pPr>
            <a:r>
              <a:rPr lang="en-US" sz="2000" dirty="0" smtClean="0">
                <a:latin typeface="Times New Roman" pitchFamily="18" charset="0"/>
                <a:cs typeface="Times New Roman" pitchFamily="18" charset="0"/>
              </a:rPr>
              <a:t>7. Repeat stage 3 and then traverse as in 4. Then repeat stages 5-7, until the best mean level bubble is obtained (to one division accuracy).</a:t>
            </a:r>
          </a:p>
          <a:p>
            <a:pPr>
              <a:buNone/>
            </a:pPr>
            <a:r>
              <a:rPr lang="en-US" sz="2000" dirty="0" smtClean="0">
                <a:latin typeface="Times New Roman" pitchFamily="18" charset="0"/>
                <a:cs typeface="Times New Roman" pitchFamily="18" charset="0"/>
              </a:rPr>
              <a:t>8. Unclamp the base of the instrument and while viewing through optical plumb, slide the instrument across the tripod base until it is exactly over the station. Do not rotate the instrument about the tripod base. (Note that it might be necessary to repeat stages 1-7!!)</a:t>
            </a:r>
            <a:endParaRPr lang="en-US" sz="2000" dirty="0">
              <a:latin typeface="Times New Roman" pitchFamily="18" charset="0"/>
              <a:cs typeface="Times New Roman" pitchFamily="18" charset="0"/>
            </a:endParaRPr>
          </a:p>
        </p:txBody>
      </p:sp>
    </p:spTree>
  </p:cSld>
  <p:clrMapOvr>
    <a:masterClrMapping/>
  </p:clrMapOvr>
  <p:transition spd="slow">
    <p:strips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2800" dirty="0" smtClean="0">
                <a:latin typeface="Monotype Corsiva" pitchFamily="66" charset="0"/>
                <a:cs typeface="Times New Roman" pitchFamily="18" charset="0"/>
              </a:rPr>
              <a:t>Procedure Of Operation Of Theodolite</a:t>
            </a:r>
            <a:br>
              <a:rPr lang="en-US" sz="2800" dirty="0" smtClean="0">
                <a:latin typeface="Monotype Corsiva" pitchFamily="66" charset="0"/>
                <a:cs typeface="Times New Roman" pitchFamily="18" charset="0"/>
              </a:rPr>
            </a:br>
            <a:endParaRPr lang="en-US" sz="2800" dirty="0">
              <a:latin typeface="Monotype Corsiva" pitchFamily="66" charset="0"/>
            </a:endParaRPr>
          </a:p>
        </p:txBody>
      </p:sp>
      <p:sp>
        <p:nvSpPr>
          <p:cNvPr id="3" name="Content Placeholder 2"/>
          <p:cNvSpPr>
            <a:spLocks noGrp="1"/>
          </p:cNvSpPr>
          <p:nvPr>
            <p:ph sz="quarter" idx="1"/>
          </p:nvPr>
        </p:nvSpPr>
        <p:spPr/>
        <p:txBody>
          <a:bodyPr>
            <a:normAutofit/>
          </a:bodyPr>
          <a:lstStyle/>
          <a:p>
            <a:r>
              <a:rPr lang="en-US" sz="2000" b="1" u="sng" dirty="0" smtClean="0">
                <a:latin typeface="Times New Roman" pitchFamily="18" charset="0"/>
                <a:cs typeface="Times New Roman" pitchFamily="18" charset="0"/>
              </a:rPr>
              <a:t>B. Zeroing the Horizontal circle</a:t>
            </a:r>
          </a:p>
          <a:p>
            <a:pPr>
              <a:buNone/>
            </a:pPr>
            <a:r>
              <a:rPr lang="en-US" sz="2000" dirty="0" smtClean="0">
                <a:latin typeface="Times New Roman" pitchFamily="18" charset="0"/>
                <a:cs typeface="Times New Roman" pitchFamily="18" charset="0"/>
              </a:rPr>
              <a:t>1. Unclamp the Upper Horizontal clamp.</a:t>
            </a:r>
          </a:p>
          <a:p>
            <a:pPr>
              <a:buNone/>
            </a:pPr>
            <a:r>
              <a:rPr lang="en-US" sz="2000" dirty="0" smtClean="0">
                <a:latin typeface="Times New Roman" pitchFamily="18" charset="0"/>
                <a:cs typeface="Times New Roman" pitchFamily="18" charset="0"/>
              </a:rPr>
              <a:t> 2. Traverse the instrument until the horizontal circle reads </a:t>
            </a:r>
            <a:r>
              <a:rPr lang="en-US" sz="2000" i="1" dirty="0" smtClean="0">
                <a:latin typeface="Times New Roman" pitchFamily="18" charset="0"/>
                <a:cs typeface="Times New Roman" pitchFamily="18" charset="0"/>
              </a:rPr>
              <a:t>approximately zero.</a:t>
            </a:r>
          </a:p>
          <a:p>
            <a:pPr>
              <a:buNone/>
            </a:pPr>
            <a:r>
              <a:rPr lang="en-US" sz="2000" dirty="0" smtClean="0">
                <a:latin typeface="Times New Roman" pitchFamily="18" charset="0"/>
                <a:cs typeface="Times New Roman" pitchFamily="18" charset="0"/>
              </a:rPr>
              <a:t>3. Re-clamp the Upper Clamp.</a:t>
            </a:r>
          </a:p>
          <a:p>
            <a:pPr>
              <a:buNone/>
            </a:pPr>
            <a:r>
              <a:rPr lang="en-US" sz="2000" dirty="0" smtClean="0">
                <a:latin typeface="Times New Roman" pitchFamily="18" charset="0"/>
                <a:cs typeface="Times New Roman" pitchFamily="18" charset="0"/>
              </a:rPr>
              <a:t>4. Adjust the Upper Horizontal Tangent Screw until the reading is approximately zero.</a:t>
            </a:r>
          </a:p>
          <a:p>
            <a:pPr>
              <a:buNone/>
            </a:pPr>
            <a:r>
              <a:rPr lang="en-US" sz="2000" dirty="0" smtClean="0">
                <a:latin typeface="Times New Roman" pitchFamily="18" charset="0"/>
                <a:cs typeface="Times New Roman" pitchFamily="18" charset="0"/>
              </a:rPr>
              <a:t>5. Select a target whose direction you wish to assign a zero scale reading.</a:t>
            </a:r>
          </a:p>
          <a:p>
            <a:pPr>
              <a:buNone/>
            </a:pPr>
            <a:r>
              <a:rPr lang="en-US" sz="2000" dirty="0" smtClean="0">
                <a:latin typeface="Times New Roman" pitchFamily="18" charset="0"/>
                <a:cs typeface="Times New Roman" pitchFamily="18" charset="0"/>
              </a:rPr>
              <a:t>6. Unclamp the Lower Horizontal clamp.</a:t>
            </a:r>
            <a:endParaRPr lang="en-US" sz="2000" dirty="0">
              <a:latin typeface="Times New Roman" pitchFamily="18" charset="0"/>
              <a:cs typeface="Times New Roman" pitchFamily="18" charset="0"/>
            </a:endParaRPr>
          </a:p>
        </p:txBody>
      </p:sp>
    </p:spTree>
  </p:cSld>
  <p:clrMapOvr>
    <a:masterClrMapping/>
  </p:clrMapOvr>
  <p:transition spd="slow">
    <p:strips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txBody>
          <a:bodyPr>
            <a:normAutofit/>
          </a:bodyPr>
          <a:lstStyle/>
          <a:p>
            <a:pPr>
              <a:buFont typeface="Wingdings" pitchFamily="2" charset="2"/>
              <a:buChar char="Ø"/>
            </a:pPr>
            <a:r>
              <a:rPr lang="en-US" sz="2800" dirty="0" smtClean="0">
                <a:latin typeface="Monotype Corsiva" pitchFamily="66" charset="0"/>
                <a:cs typeface="Times New Roman" pitchFamily="18" charset="0"/>
              </a:rPr>
              <a:t>Procedure Of Operation Of Theodolite</a:t>
            </a:r>
            <a:br>
              <a:rPr lang="en-US" sz="2800" dirty="0" smtClean="0">
                <a:latin typeface="Monotype Corsiva" pitchFamily="66" charset="0"/>
                <a:cs typeface="Times New Roman" pitchFamily="18" charset="0"/>
              </a:rPr>
            </a:br>
            <a:endParaRPr lang="en-US" sz="2800" dirty="0">
              <a:latin typeface="Monotype Corsiva" pitchFamily="66" charset="0"/>
            </a:endParaRPr>
          </a:p>
        </p:txBody>
      </p:sp>
      <p:sp>
        <p:nvSpPr>
          <p:cNvPr id="3" name="Content Placeholder 2"/>
          <p:cNvSpPr>
            <a:spLocks noGrp="1"/>
          </p:cNvSpPr>
          <p:nvPr>
            <p:ph sz="quarter" idx="1"/>
          </p:nvPr>
        </p:nvSpPr>
        <p:spPr/>
        <p:txBody>
          <a:bodyPr>
            <a:normAutofit/>
          </a:bodyPr>
          <a:lstStyle/>
          <a:p>
            <a:r>
              <a:rPr lang="en-US" sz="2000" b="1" u="sng" dirty="0" smtClean="0">
                <a:latin typeface="Times New Roman" pitchFamily="18" charset="0"/>
                <a:cs typeface="Times New Roman" pitchFamily="18" charset="0"/>
              </a:rPr>
              <a:t>B. Zeroing the Horizontal circle</a:t>
            </a:r>
          </a:p>
          <a:p>
            <a:pPr>
              <a:buNone/>
            </a:pPr>
            <a:r>
              <a:rPr lang="en-US" sz="2000" dirty="0" smtClean="0">
                <a:latin typeface="Times New Roman" pitchFamily="18" charset="0"/>
                <a:cs typeface="Times New Roman" pitchFamily="18" charset="0"/>
              </a:rPr>
              <a:t>7. Traverse the instrument (and circle) until the telescope is pointing approximately at the selected target.</a:t>
            </a:r>
          </a:p>
          <a:p>
            <a:pPr>
              <a:buNone/>
            </a:pPr>
            <a:r>
              <a:rPr lang="en-US" sz="2000" dirty="0" smtClean="0">
                <a:latin typeface="Times New Roman" pitchFamily="18" charset="0"/>
                <a:cs typeface="Times New Roman" pitchFamily="18" charset="0"/>
              </a:rPr>
              <a:t>8. Re-clamp and, sighting through the telescope, align the vertical graticule precisely onto the target using the Lower Horizontal Tangent Screw. It is important that you approach the target in the direction in which you intend to continue to traverse to the next target. This is to minimize errors and is dealt with in more detail later. The instrument is now correctly sighted onto the target and is reading zero. The lower horizontal clamp and lower tangent screw should not be touched again until this particular ‘round’ of readings has been completed.</a:t>
            </a:r>
            <a:endParaRPr lang="en-US" sz="2000" dirty="0">
              <a:latin typeface="Times New Roman" pitchFamily="18" charset="0"/>
              <a:cs typeface="Times New Roman" pitchFamily="18" charset="0"/>
            </a:endParaRPr>
          </a:p>
        </p:txBody>
      </p:sp>
    </p:spTree>
  </p:cSld>
  <p:clrMapOvr>
    <a:masterClrMapping/>
  </p:clrMapOvr>
  <p:transition spd="slow">
    <p:strips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2800" dirty="0" smtClean="0">
                <a:latin typeface="Monotype Corsiva" pitchFamily="66" charset="0"/>
                <a:cs typeface="Times New Roman" pitchFamily="18" charset="0"/>
              </a:rPr>
              <a:t>Procedure Of Operation Of Theodolite</a:t>
            </a:r>
            <a:br>
              <a:rPr lang="en-US" sz="2800" dirty="0" smtClean="0">
                <a:latin typeface="Monotype Corsiva" pitchFamily="66" charset="0"/>
                <a:cs typeface="Times New Roman" pitchFamily="18" charset="0"/>
              </a:rPr>
            </a:br>
            <a:endParaRPr lang="en-US" sz="2800" dirty="0">
              <a:latin typeface="Monotype Corsiva" pitchFamily="66" charset="0"/>
            </a:endParaRPr>
          </a:p>
        </p:txBody>
      </p:sp>
      <p:sp>
        <p:nvSpPr>
          <p:cNvPr id="3" name="Content Placeholder 2"/>
          <p:cNvSpPr>
            <a:spLocks noGrp="1"/>
          </p:cNvSpPr>
          <p:nvPr>
            <p:ph sz="quarter" idx="1"/>
          </p:nvPr>
        </p:nvSpPr>
        <p:spPr/>
        <p:txBody>
          <a:bodyPr>
            <a:normAutofit lnSpcReduction="10000"/>
          </a:bodyPr>
          <a:lstStyle/>
          <a:p>
            <a:r>
              <a:rPr lang="en-US" sz="2200" b="1" u="sng" dirty="0" smtClean="0">
                <a:latin typeface="Times New Roman" pitchFamily="18" charset="0"/>
                <a:cs typeface="Times New Roman" pitchFamily="18" charset="0"/>
              </a:rPr>
              <a:t>C. “FACE” and “SWING”</a:t>
            </a:r>
          </a:p>
          <a:p>
            <a:pPr>
              <a:buNone/>
            </a:pPr>
            <a:r>
              <a:rPr lang="en-US" sz="2200" dirty="0" smtClean="0">
                <a:latin typeface="Times New Roman" pitchFamily="18" charset="0"/>
                <a:cs typeface="Times New Roman" pitchFamily="18" charset="0"/>
              </a:rPr>
              <a:t>• As defined earlier in the subject, the standard which houses the vertical circle is called the Face of the instrument. If, when sighting through the telescope, this standard (the face) is on your left, then FACE LEFT is recorded for all readings taken. If on the right, then we record FACE RIGHT.</a:t>
            </a:r>
          </a:p>
          <a:p>
            <a:pPr>
              <a:buNone/>
            </a:pPr>
            <a:r>
              <a:rPr lang="en-US" sz="2200" dirty="0" smtClean="0">
                <a:latin typeface="Times New Roman" pitchFamily="18" charset="0"/>
                <a:cs typeface="Times New Roman" pitchFamily="18" charset="0"/>
              </a:rPr>
              <a:t>• The Swing of the instrument is defined as the direction in which the theodolite is traversed (i.e. rotated about vertical axis). If, when traversing, the telescope lens moves to the left we record readings as SWING LEFT. If on the right, we record readings as SWING RIGHT.</a:t>
            </a:r>
          </a:p>
          <a:p>
            <a:pPr>
              <a:buNone/>
            </a:pPr>
            <a:r>
              <a:rPr lang="en-US" sz="2200" dirty="0" smtClean="0">
                <a:latin typeface="Times New Roman" pitchFamily="18" charset="0"/>
                <a:cs typeface="Times New Roman" pitchFamily="18" charset="0"/>
              </a:rPr>
              <a:t>• Every horizontal circle reading must be booked with the face and swing identified. Usually it is conventional to work with opposite face and swing, i.e. FL/SR and FR/SL</a:t>
            </a:r>
          </a:p>
          <a:p>
            <a:endParaRPr lang="en-US" dirty="0"/>
          </a:p>
        </p:txBody>
      </p:sp>
    </p:spTree>
  </p:cSld>
  <p:clrMapOvr>
    <a:masterClrMapping/>
  </p:clrMapOvr>
  <p:transition spd="slow">
    <p:strips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3200" dirty="0" smtClean="0">
                <a:latin typeface="Monotype Corsiva" pitchFamily="66" charset="0"/>
              </a:rPr>
              <a:t>CONTENTS</a:t>
            </a:r>
            <a:endParaRPr lang="en-US" sz="3200" dirty="0">
              <a:latin typeface="Monotype Corsiva" pitchFamily="66" charset="0"/>
            </a:endParaRPr>
          </a:p>
        </p:txBody>
      </p:sp>
      <p:sp>
        <p:nvSpPr>
          <p:cNvPr id="3" name="Content Placeholder 2"/>
          <p:cNvSpPr>
            <a:spLocks noGrp="1"/>
          </p:cNvSpPr>
          <p:nvPr>
            <p:ph sz="quarter" idx="1"/>
          </p:nvPr>
        </p:nvSpPr>
        <p:spPr/>
        <p:txBody>
          <a:bodyPr>
            <a:normAutofit/>
          </a:bodyPr>
          <a:lstStyle/>
          <a:p>
            <a:pPr>
              <a:buFont typeface="Wingdings" pitchFamily="2" charset="2"/>
              <a:buChar char="v"/>
            </a:pPr>
            <a:r>
              <a:rPr lang="en-US" dirty="0" smtClean="0">
                <a:latin typeface="Times New Roman" pitchFamily="18" charset="0"/>
                <a:cs typeface="Times New Roman" pitchFamily="18" charset="0"/>
              </a:rPr>
              <a:t>History Of Theodolite</a:t>
            </a:r>
          </a:p>
          <a:p>
            <a:pPr>
              <a:buFont typeface="Wingdings" pitchFamily="2" charset="2"/>
              <a:buChar char="v"/>
            </a:pPr>
            <a:r>
              <a:rPr lang="en-US" dirty="0" smtClean="0">
                <a:latin typeface="Times New Roman" pitchFamily="18" charset="0"/>
                <a:cs typeface="Times New Roman" pitchFamily="18" charset="0"/>
              </a:rPr>
              <a:t>Purpose</a:t>
            </a:r>
          </a:p>
          <a:p>
            <a:pPr>
              <a:buFont typeface="Wingdings" pitchFamily="2" charset="2"/>
              <a:buChar char="v"/>
            </a:pPr>
            <a:r>
              <a:rPr lang="en-US" dirty="0" smtClean="0">
                <a:latin typeface="Times New Roman" pitchFamily="18" charset="0"/>
                <a:cs typeface="Times New Roman" pitchFamily="18" charset="0"/>
              </a:rPr>
              <a:t>Types And Its Specification</a:t>
            </a:r>
          </a:p>
          <a:p>
            <a:pPr>
              <a:buFont typeface="Wingdings" pitchFamily="2" charset="2"/>
              <a:buChar char="v"/>
            </a:pPr>
            <a:r>
              <a:rPr lang="en-US" dirty="0" smtClean="0">
                <a:latin typeface="Times New Roman" pitchFamily="18" charset="0"/>
                <a:cs typeface="Times New Roman" pitchFamily="18" charset="0"/>
              </a:rPr>
              <a:t>Types Commonly Used In Pakistan</a:t>
            </a:r>
          </a:p>
          <a:p>
            <a:pPr>
              <a:buFont typeface="Wingdings" pitchFamily="2" charset="2"/>
              <a:buChar char="v"/>
            </a:pPr>
            <a:r>
              <a:rPr lang="en-US" dirty="0" smtClean="0">
                <a:latin typeface="Times New Roman" pitchFamily="18" charset="0"/>
                <a:cs typeface="Times New Roman" pitchFamily="18" charset="0"/>
              </a:rPr>
              <a:t>Procedure Of Operation Of Theodolite</a:t>
            </a:r>
          </a:p>
          <a:p>
            <a:pPr>
              <a:buNone/>
            </a:pPr>
            <a:endParaRPr lang="en-US" dirty="0" smtClean="0">
              <a:latin typeface="Times New Roman" pitchFamily="18" charset="0"/>
              <a:cs typeface="Times New Roman" pitchFamily="18" charset="0"/>
            </a:endParaRPr>
          </a:p>
        </p:txBody>
      </p:sp>
    </p:spTree>
  </p:cSld>
  <p:clrMapOvr>
    <a:masterClrMapping/>
  </p:clrMapOvr>
  <p:transition spd="slow">
    <p:strips dir="l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2800" dirty="0" smtClean="0">
                <a:latin typeface="Monotype Corsiva" pitchFamily="66" charset="0"/>
                <a:cs typeface="Times New Roman" pitchFamily="18" charset="0"/>
              </a:rPr>
              <a:t>Procedure Of Operation Of Theodolite</a:t>
            </a:r>
            <a:br>
              <a:rPr lang="en-US" sz="2800" dirty="0" smtClean="0">
                <a:latin typeface="Monotype Corsiva" pitchFamily="66" charset="0"/>
                <a:cs typeface="Times New Roman" pitchFamily="18" charset="0"/>
              </a:rPr>
            </a:br>
            <a:endParaRPr lang="en-US" sz="2800" dirty="0">
              <a:latin typeface="Monotype Corsiva" pitchFamily="66" charset="0"/>
            </a:endParaRPr>
          </a:p>
        </p:txBody>
      </p:sp>
      <p:sp>
        <p:nvSpPr>
          <p:cNvPr id="3" name="Content Placeholder 2"/>
          <p:cNvSpPr>
            <a:spLocks noGrp="1"/>
          </p:cNvSpPr>
          <p:nvPr>
            <p:ph sz="quarter" idx="1"/>
          </p:nvPr>
        </p:nvSpPr>
        <p:spPr/>
        <p:txBody>
          <a:bodyPr>
            <a:normAutofit/>
          </a:bodyPr>
          <a:lstStyle/>
          <a:p>
            <a:r>
              <a:rPr lang="en-US" sz="2000" b="1" u="sng" dirty="0" smtClean="0">
                <a:latin typeface="Times New Roman" pitchFamily="18" charset="0"/>
                <a:cs typeface="Times New Roman" pitchFamily="18" charset="0"/>
              </a:rPr>
              <a:t>D. Taking a round of Horizontal readings</a:t>
            </a:r>
          </a:p>
          <a:p>
            <a:pPr>
              <a:buNone/>
            </a:pPr>
            <a:r>
              <a:rPr lang="en-US" sz="2000" dirty="0" smtClean="0">
                <a:latin typeface="Times New Roman" pitchFamily="18" charset="0"/>
                <a:cs typeface="Times New Roman" pitchFamily="18" charset="0"/>
              </a:rPr>
              <a:t>The following procedure would normally be adopted to measure the horizontal angle subtended at the theodolite station T by the two targets A and B.</a:t>
            </a:r>
          </a:p>
          <a:p>
            <a:pPr>
              <a:buNone/>
            </a:pPr>
            <a:r>
              <a:rPr lang="en-US" sz="2000" dirty="0" smtClean="0">
                <a:latin typeface="Times New Roman" pitchFamily="18" charset="0"/>
                <a:cs typeface="Times New Roman" pitchFamily="18" charset="0"/>
              </a:rPr>
              <a:t>5. Adjust the lower horizontal tangent screw to complete the swing movement and bring the graticule cross precisely in line with target A. Do not “overshoot”!</a:t>
            </a:r>
          </a:p>
          <a:p>
            <a:pPr>
              <a:buNone/>
            </a:pPr>
            <a:r>
              <a:rPr lang="en-US" sz="2000" dirty="0" smtClean="0">
                <a:latin typeface="Times New Roman" pitchFamily="18" charset="0"/>
                <a:cs typeface="Times New Roman" pitchFamily="18" charset="0"/>
              </a:rPr>
              <a:t>6. Read and book the horizontal scale reading (which should be zero).</a:t>
            </a:r>
          </a:p>
          <a:p>
            <a:pPr>
              <a:buNone/>
            </a:pPr>
            <a:r>
              <a:rPr lang="en-US" sz="2000" dirty="0" smtClean="0">
                <a:latin typeface="Times New Roman" pitchFamily="18" charset="0"/>
                <a:cs typeface="Times New Roman" pitchFamily="18" charset="0"/>
              </a:rPr>
              <a:t>7. Now unclamp the Upper horizontal clamp. Traverse the instrument to approach target B using the same swing as before, stopping just short of target. Re-tighten (clamp) the upper clamp</a:t>
            </a:r>
            <a:r>
              <a:rPr lang="en-US" sz="2000" dirty="0" smtClean="0">
                <a:latin typeface="Traditional Arabic" pitchFamily="18" charset="-78"/>
                <a:cs typeface="Traditional Arabic" pitchFamily="18" charset="-78"/>
              </a:rPr>
              <a:t>.</a:t>
            </a:r>
            <a:endParaRPr lang="en-US" sz="2000" dirty="0">
              <a:latin typeface="Traditional Arabic" pitchFamily="18" charset="-78"/>
              <a:cs typeface="Traditional Arabic" pitchFamily="18" charset="-78"/>
            </a:endParaRPr>
          </a:p>
        </p:txBody>
      </p:sp>
    </p:spTree>
  </p:cSld>
  <p:clrMapOvr>
    <a:masterClrMapping/>
  </p:clrMapOvr>
  <p:transition spd="slow">
    <p:strips dir="l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2800" dirty="0" smtClean="0">
                <a:latin typeface="Monotype Corsiva" pitchFamily="66" charset="0"/>
                <a:cs typeface="Times New Roman" pitchFamily="18" charset="0"/>
              </a:rPr>
              <a:t>Procedure Of Operation Of Theodolite</a:t>
            </a:r>
            <a:br>
              <a:rPr lang="en-US" sz="2800" dirty="0" smtClean="0">
                <a:latin typeface="Monotype Corsiva" pitchFamily="66" charset="0"/>
                <a:cs typeface="Times New Roman" pitchFamily="18" charset="0"/>
              </a:rPr>
            </a:br>
            <a:endParaRPr lang="en-US" sz="2800" dirty="0">
              <a:latin typeface="Monotype Corsiva" pitchFamily="66" charset="0"/>
            </a:endParaRPr>
          </a:p>
        </p:txBody>
      </p:sp>
      <p:sp>
        <p:nvSpPr>
          <p:cNvPr id="3" name="Content Placeholder 2"/>
          <p:cNvSpPr>
            <a:spLocks noGrp="1"/>
          </p:cNvSpPr>
          <p:nvPr>
            <p:ph sz="quarter" idx="1"/>
          </p:nvPr>
        </p:nvSpPr>
        <p:spPr/>
        <p:txBody>
          <a:bodyPr>
            <a:normAutofit/>
          </a:bodyPr>
          <a:lstStyle/>
          <a:p>
            <a:r>
              <a:rPr lang="en-US" sz="2000" b="1" u="sng" dirty="0" smtClean="0">
                <a:latin typeface="Times New Roman" pitchFamily="18" charset="0"/>
                <a:cs typeface="Times New Roman" pitchFamily="18" charset="0"/>
              </a:rPr>
              <a:t>D. Taking a round of Horizontal readings</a:t>
            </a:r>
          </a:p>
          <a:p>
            <a:pPr>
              <a:buNone/>
            </a:pPr>
            <a:r>
              <a:rPr lang="en-US" sz="2000" dirty="0" smtClean="0">
                <a:latin typeface="Times New Roman" pitchFamily="18" charset="0"/>
                <a:cs typeface="Times New Roman" pitchFamily="18" charset="0"/>
              </a:rPr>
              <a:t>The following procedure would normally be adopted to measure the horizontal angle subtended at the theodolite station T by the two targets A and B.</a:t>
            </a:r>
          </a:p>
          <a:p>
            <a:pPr>
              <a:buNone/>
            </a:pPr>
            <a:r>
              <a:rPr lang="en-US" sz="2000" dirty="0" smtClean="0">
                <a:latin typeface="Times New Roman" pitchFamily="18" charset="0"/>
                <a:cs typeface="Times New Roman" pitchFamily="18" charset="0"/>
              </a:rPr>
              <a:t>1. Set Horizontal scale to zero and ensure both clamps are tightened.</a:t>
            </a:r>
          </a:p>
          <a:p>
            <a:pPr>
              <a:buNone/>
            </a:pPr>
            <a:r>
              <a:rPr lang="en-US" sz="2000" dirty="0" smtClean="0">
                <a:latin typeface="Times New Roman" pitchFamily="18" charset="0"/>
                <a:cs typeface="Times New Roman" pitchFamily="18" charset="0"/>
              </a:rPr>
              <a:t>2. Select Face (L or R) by transiting the telescope (if necessary).</a:t>
            </a:r>
          </a:p>
          <a:p>
            <a:pPr>
              <a:buNone/>
            </a:pPr>
            <a:r>
              <a:rPr lang="en-US" sz="2000" dirty="0" smtClean="0">
                <a:latin typeface="Times New Roman" pitchFamily="18" charset="0"/>
                <a:cs typeface="Times New Roman" pitchFamily="18" charset="0"/>
              </a:rPr>
              <a:t>3. Release the lower horizontal clamp. Traverse the instrument to approach target A using the appropriate Swing direction (L or R) stopping just short of the target.</a:t>
            </a:r>
          </a:p>
          <a:p>
            <a:pPr>
              <a:buNone/>
            </a:pPr>
            <a:r>
              <a:rPr lang="en-US" sz="2000" dirty="0" smtClean="0">
                <a:latin typeface="Times New Roman" pitchFamily="18" charset="0"/>
                <a:cs typeface="Times New Roman" pitchFamily="18" charset="0"/>
              </a:rPr>
              <a:t>4. Clamp the lower clamp.</a:t>
            </a:r>
            <a:endParaRPr lang="en-US" sz="2000" dirty="0">
              <a:latin typeface="Times New Roman" pitchFamily="18" charset="0"/>
              <a:cs typeface="Times New Roman" pitchFamily="18" charset="0"/>
            </a:endParaRPr>
          </a:p>
        </p:txBody>
      </p:sp>
    </p:spTree>
  </p:cSld>
  <p:clrMapOvr>
    <a:masterClrMapping/>
  </p:clrMapOvr>
  <p:transition spd="slow">
    <p:strips dir="l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2800" dirty="0" smtClean="0">
                <a:latin typeface="Monotype Corsiva" pitchFamily="66" charset="0"/>
                <a:cs typeface="Times New Roman" pitchFamily="18" charset="0"/>
              </a:rPr>
              <a:t>Procedure Of Operation Of Theodolite</a:t>
            </a:r>
            <a:br>
              <a:rPr lang="en-US" sz="2800" dirty="0" smtClean="0">
                <a:latin typeface="Monotype Corsiva" pitchFamily="66" charset="0"/>
                <a:cs typeface="Times New Roman" pitchFamily="18" charset="0"/>
              </a:rPr>
            </a:br>
            <a:endParaRPr lang="en-US" sz="2800" dirty="0">
              <a:latin typeface="Monotype Corsiva" pitchFamily="66" charset="0"/>
            </a:endParaRPr>
          </a:p>
        </p:txBody>
      </p:sp>
      <p:sp>
        <p:nvSpPr>
          <p:cNvPr id="3" name="Content Placeholder 2"/>
          <p:cNvSpPr>
            <a:spLocks noGrp="1"/>
          </p:cNvSpPr>
          <p:nvPr>
            <p:ph sz="quarter" idx="1"/>
          </p:nvPr>
        </p:nvSpPr>
        <p:spPr/>
        <p:txBody>
          <a:bodyPr/>
          <a:lstStyle/>
          <a:p>
            <a:r>
              <a:rPr lang="en-US" sz="2000" b="1" u="sng" dirty="0" smtClean="0">
                <a:latin typeface="Times New Roman" pitchFamily="18" charset="0"/>
                <a:cs typeface="Times New Roman" pitchFamily="18" charset="0"/>
              </a:rPr>
              <a:t>D. Taking a round of Horizontal readings</a:t>
            </a:r>
          </a:p>
          <a:p>
            <a:pPr>
              <a:buNone/>
            </a:pPr>
            <a:r>
              <a:rPr lang="en-US" sz="2000" dirty="0" smtClean="0">
                <a:latin typeface="Times New Roman" pitchFamily="18" charset="0"/>
                <a:cs typeface="Times New Roman" pitchFamily="18" charset="0"/>
              </a:rPr>
              <a:t> The following procedure would normally be adopted to measure the horizontal angle subtended at the theodolite station T by the two targets A and B.</a:t>
            </a:r>
          </a:p>
          <a:p>
            <a:pPr>
              <a:buNone/>
            </a:pPr>
            <a:r>
              <a:rPr lang="en-US" sz="2000" dirty="0" smtClean="0">
                <a:latin typeface="Times New Roman" pitchFamily="18" charset="0"/>
                <a:cs typeface="Times New Roman" pitchFamily="18" charset="0"/>
              </a:rPr>
              <a:t>8. Adjust the upper horizontal tangent screw to complete the swing movement and bring the graticule cross in line with target B.</a:t>
            </a:r>
          </a:p>
          <a:p>
            <a:pPr>
              <a:buNone/>
            </a:pPr>
            <a:r>
              <a:rPr lang="en-US" sz="2000" dirty="0" smtClean="0">
                <a:latin typeface="Times New Roman" pitchFamily="18" charset="0"/>
                <a:cs typeface="Times New Roman" pitchFamily="18" charset="0"/>
              </a:rPr>
              <a:t>9. Read and book the horizontal scale reading</a:t>
            </a:r>
            <a:r>
              <a:rPr lang="en-US" dirty="0" smtClean="0"/>
              <a:t>.</a:t>
            </a:r>
            <a:endParaRPr lang="en-US" dirty="0"/>
          </a:p>
        </p:txBody>
      </p:sp>
    </p:spTree>
  </p:cSld>
  <p:clrMapOvr>
    <a:masterClrMapping/>
  </p:clrMapOvr>
  <p:transition spd="slow">
    <p:strips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2800" dirty="0" smtClean="0">
                <a:latin typeface="Monotype Corsiva" pitchFamily="66" charset="0"/>
                <a:cs typeface="Times New Roman" pitchFamily="18" charset="0"/>
              </a:rPr>
              <a:t>Procedure Of Operation Of Theodolite</a:t>
            </a:r>
            <a:br>
              <a:rPr lang="en-US" sz="2800" dirty="0" smtClean="0">
                <a:latin typeface="Monotype Corsiva" pitchFamily="66" charset="0"/>
                <a:cs typeface="Times New Roman" pitchFamily="18" charset="0"/>
              </a:rPr>
            </a:br>
            <a:endParaRPr lang="en-US" sz="2800" dirty="0">
              <a:latin typeface="Monotype Corsiva" pitchFamily="66" charset="0"/>
            </a:endParaRPr>
          </a:p>
        </p:txBody>
      </p:sp>
      <p:sp>
        <p:nvSpPr>
          <p:cNvPr id="3" name="Content Placeholder 2"/>
          <p:cNvSpPr>
            <a:spLocks noGrp="1"/>
          </p:cNvSpPr>
          <p:nvPr>
            <p:ph sz="quarter" idx="1"/>
          </p:nvPr>
        </p:nvSpPr>
        <p:spPr/>
        <p:txBody>
          <a:bodyPr>
            <a:normAutofit/>
          </a:bodyPr>
          <a:lstStyle/>
          <a:p>
            <a:r>
              <a:rPr lang="en-US" sz="2000" b="1" u="sng" dirty="0" smtClean="0">
                <a:latin typeface="Times New Roman" pitchFamily="18" charset="0"/>
                <a:cs typeface="Times New Roman" pitchFamily="18" charset="0"/>
              </a:rPr>
              <a:t>D. Taking a round of Horizontal readings</a:t>
            </a:r>
          </a:p>
          <a:p>
            <a:pPr>
              <a:buNone/>
            </a:pPr>
            <a:r>
              <a:rPr lang="en-US" sz="2000" dirty="0" smtClean="0">
                <a:latin typeface="Times New Roman" pitchFamily="18" charset="0"/>
                <a:cs typeface="Times New Roman" pitchFamily="18" charset="0"/>
              </a:rPr>
              <a:t>• Now if we transit the telescope by approximately 180º, this will be facing away from target B. By repeating stages 8-10 above (opposite swing now), another reading is recorded for target B and then at A (continuing traverse).</a:t>
            </a:r>
          </a:p>
          <a:p>
            <a:pPr>
              <a:buNone/>
            </a:pPr>
            <a:r>
              <a:rPr lang="en-US" sz="2000" dirty="0" smtClean="0">
                <a:latin typeface="Times New Roman" pitchFamily="18" charset="0"/>
                <a:cs typeface="Times New Roman" pitchFamily="18" charset="0"/>
              </a:rPr>
              <a:t>   • This round of readings is now complete and will give us two versions of the same angle. Depending on the nature of the work and the accuracy required we may produce more rounds of readings, using opposite faces and swings or different positions on the horizontal circle producing 4 or even 8 versions of the same angle.</a:t>
            </a:r>
          </a:p>
          <a:p>
            <a:pPr>
              <a:buNone/>
            </a:pPr>
            <a:r>
              <a:rPr lang="en-US" sz="2000" dirty="0" smtClean="0">
                <a:latin typeface="Times New Roman" pitchFamily="18" charset="0"/>
                <a:cs typeface="Times New Roman" pitchFamily="18" charset="0"/>
              </a:rPr>
              <a:t>   • The reason for this systematic approach using different combinations of face, swing and Position on the horizontal circle is to minimize systematic errors.</a:t>
            </a:r>
            <a:endParaRPr lang="en-US" sz="2000" dirty="0">
              <a:latin typeface="Times New Roman" pitchFamily="18" charset="0"/>
              <a:cs typeface="Times New Roman" pitchFamily="18" charset="0"/>
            </a:endParaRPr>
          </a:p>
        </p:txBody>
      </p:sp>
    </p:spTree>
  </p:cSld>
  <p:clrMapOvr>
    <a:masterClrMapping/>
  </p:clrMapOvr>
  <p:transition spd="slow">
    <p:strips dir="l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2800" dirty="0" smtClean="0">
                <a:latin typeface="Monotype Corsiva" pitchFamily="66" charset="0"/>
                <a:cs typeface="Times New Roman" pitchFamily="18" charset="0"/>
              </a:rPr>
              <a:t>Procedure Of Operation Of Theodolite</a:t>
            </a:r>
            <a:br>
              <a:rPr lang="en-US" sz="2800" dirty="0" smtClean="0">
                <a:latin typeface="Monotype Corsiva" pitchFamily="66" charset="0"/>
                <a:cs typeface="Times New Roman" pitchFamily="18" charset="0"/>
              </a:rPr>
            </a:br>
            <a:endParaRPr lang="en-US" sz="2800" dirty="0">
              <a:latin typeface="Monotype Corsiva" pitchFamily="66" charset="0"/>
            </a:endParaRPr>
          </a:p>
        </p:txBody>
      </p:sp>
      <p:sp>
        <p:nvSpPr>
          <p:cNvPr id="3" name="Content Placeholder 2"/>
          <p:cNvSpPr>
            <a:spLocks noGrp="1"/>
          </p:cNvSpPr>
          <p:nvPr>
            <p:ph sz="quarter" idx="1"/>
          </p:nvPr>
        </p:nvSpPr>
        <p:spPr/>
        <p:txBody>
          <a:bodyPr/>
          <a:lstStyle/>
          <a:p>
            <a:r>
              <a:rPr lang="en-US" sz="2000" b="1" u="sng" dirty="0" smtClean="0">
                <a:latin typeface="Times New Roman" pitchFamily="18" charset="0"/>
                <a:cs typeface="Times New Roman" pitchFamily="18" charset="0"/>
              </a:rPr>
              <a:t>E. Booking Horizontal Angle Readings</a:t>
            </a:r>
          </a:p>
          <a:p>
            <a:pPr>
              <a:buNone/>
            </a:pPr>
            <a:r>
              <a:rPr lang="en-US" sz="2000" dirty="0" smtClean="0">
                <a:latin typeface="Times New Roman" pitchFamily="18" charset="0"/>
                <a:cs typeface="Times New Roman" pitchFamily="18" charset="0"/>
              </a:rPr>
              <a:t>    An example, based on the description in D, is given below. Note that face left and face right readings on the same target differ by approximately 180º, if the instrument is in precise adjustment</a:t>
            </a:r>
            <a:r>
              <a:rPr lang="en-US" dirty="0" smtClean="0"/>
              <a:t>.</a:t>
            </a:r>
            <a:endParaRPr lang="en-US" dirty="0"/>
          </a:p>
        </p:txBody>
      </p:sp>
    </p:spTree>
  </p:cSld>
  <p:clrMapOvr>
    <a:masterClrMapping/>
  </p:clrMapOvr>
  <p:transition spd="slow">
    <p:strips dir="l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2800" dirty="0" smtClean="0">
                <a:latin typeface="Monotype Corsiva" pitchFamily="66" charset="0"/>
                <a:cs typeface="Times New Roman" pitchFamily="18" charset="0"/>
              </a:rPr>
              <a:t>Procedure Of Operation Of Theodolite</a:t>
            </a:r>
            <a:br>
              <a:rPr lang="en-US" sz="2800" dirty="0" smtClean="0">
                <a:latin typeface="Monotype Corsiva" pitchFamily="66" charset="0"/>
                <a:cs typeface="Times New Roman" pitchFamily="18" charset="0"/>
              </a:rPr>
            </a:br>
            <a:endParaRPr lang="en-US" sz="2800" dirty="0">
              <a:latin typeface="Monotype Corsiva" pitchFamily="66" charset="0"/>
            </a:endParaRPr>
          </a:p>
        </p:txBody>
      </p:sp>
      <p:graphicFrame>
        <p:nvGraphicFramePr>
          <p:cNvPr id="6" name="Content Placeholder 5"/>
          <p:cNvGraphicFramePr>
            <a:graphicFrameLocks noGrp="1"/>
          </p:cNvGraphicFramePr>
          <p:nvPr>
            <p:ph sz="quarter" idx="1"/>
          </p:nvPr>
        </p:nvGraphicFramePr>
        <p:xfrm>
          <a:off x="457200" y="1600200"/>
          <a:ext cx="7467600" cy="2194560"/>
        </p:xfrm>
        <a:graphic>
          <a:graphicData uri="http://schemas.openxmlformats.org/drawingml/2006/table">
            <a:tbl>
              <a:tblPr firstRow="1" bandRow="1">
                <a:tableStyleId>{5940675A-B579-460E-94D1-54222C63F5DA}</a:tableStyleId>
              </a:tblPr>
              <a:tblGrid>
                <a:gridCol w="1493520"/>
                <a:gridCol w="1493520"/>
                <a:gridCol w="1493520"/>
                <a:gridCol w="1493520"/>
                <a:gridCol w="1493520"/>
              </a:tblGrid>
              <a:tr h="370840">
                <a:tc>
                  <a:txBody>
                    <a:bodyPr/>
                    <a:lstStyle/>
                    <a:p>
                      <a:r>
                        <a:rPr kumimoji="0" lang="en-US" sz="1800" kern="1200" baseline="0" dirty="0" smtClean="0">
                          <a:solidFill>
                            <a:schemeClr val="tx1"/>
                          </a:solidFill>
                          <a:latin typeface="+mn-lt"/>
                          <a:ea typeface="+mn-ea"/>
                          <a:cs typeface="+mn-cs"/>
                        </a:rPr>
                        <a:t>Instrument</a:t>
                      </a:r>
                    </a:p>
                    <a:p>
                      <a:r>
                        <a:rPr kumimoji="0" lang="en-US" sz="1800" kern="1200" baseline="0" dirty="0" smtClean="0">
                          <a:solidFill>
                            <a:schemeClr val="tx1"/>
                          </a:solidFill>
                          <a:latin typeface="+mn-lt"/>
                          <a:ea typeface="+mn-ea"/>
                          <a:cs typeface="+mn-cs"/>
                        </a:rPr>
                        <a:t>Station (I.S.)</a:t>
                      </a:r>
                      <a:endParaRPr lang="en-US" dirty="0"/>
                    </a:p>
                  </a:txBody>
                  <a:tcPr/>
                </a:tc>
                <a:tc>
                  <a:txBody>
                    <a:bodyPr/>
                    <a:lstStyle/>
                    <a:p>
                      <a:r>
                        <a:rPr kumimoji="0" lang="en-US" sz="1800" kern="1200" baseline="0" dirty="0" smtClean="0">
                          <a:solidFill>
                            <a:schemeClr val="tx1"/>
                          </a:solidFill>
                          <a:latin typeface="+mn-lt"/>
                          <a:ea typeface="+mn-ea"/>
                          <a:cs typeface="+mn-cs"/>
                        </a:rPr>
                        <a:t>Target</a:t>
                      </a:r>
                      <a:endParaRPr lang="en-US" dirty="0"/>
                    </a:p>
                  </a:txBody>
                  <a:tcPr/>
                </a:tc>
                <a:tc>
                  <a:txBody>
                    <a:bodyPr/>
                    <a:lstStyle/>
                    <a:p>
                      <a:r>
                        <a:rPr kumimoji="0" lang="en-US" sz="1800" kern="1200" baseline="0" dirty="0" smtClean="0">
                          <a:solidFill>
                            <a:schemeClr val="tx1"/>
                          </a:solidFill>
                          <a:latin typeface="+mn-lt"/>
                          <a:ea typeface="+mn-ea"/>
                          <a:cs typeface="+mn-cs"/>
                        </a:rPr>
                        <a:t>Face/Swing</a:t>
                      </a:r>
                      <a:endParaRPr lang="en-US" dirty="0"/>
                    </a:p>
                  </a:txBody>
                  <a:tcPr/>
                </a:tc>
                <a:tc>
                  <a:txBody>
                    <a:bodyPr/>
                    <a:lstStyle/>
                    <a:p>
                      <a:r>
                        <a:rPr kumimoji="0" lang="en-US" sz="1800" kern="1200" baseline="0" dirty="0" smtClean="0">
                          <a:solidFill>
                            <a:schemeClr val="tx1"/>
                          </a:solidFill>
                          <a:latin typeface="+mn-lt"/>
                          <a:ea typeface="+mn-ea"/>
                          <a:cs typeface="+mn-cs"/>
                        </a:rPr>
                        <a:t>Horiz.Circle</a:t>
                      </a:r>
                    </a:p>
                    <a:p>
                      <a:r>
                        <a:rPr kumimoji="0" lang="en-US" sz="1800" kern="1200" baseline="0" dirty="0" smtClean="0">
                          <a:solidFill>
                            <a:schemeClr val="tx1"/>
                          </a:solidFill>
                          <a:latin typeface="+mn-lt"/>
                          <a:ea typeface="+mn-ea"/>
                          <a:cs typeface="+mn-cs"/>
                        </a:rPr>
                        <a:t>( º ′ ″ )</a:t>
                      </a:r>
                      <a:endParaRPr lang="en-US" dirty="0"/>
                    </a:p>
                  </a:txBody>
                  <a:tcPr/>
                </a:tc>
                <a:tc>
                  <a:txBody>
                    <a:bodyPr/>
                    <a:lstStyle/>
                    <a:p>
                      <a:r>
                        <a:rPr kumimoji="0" lang="en-US" sz="1800" kern="1200" baseline="0" dirty="0" smtClean="0">
                          <a:solidFill>
                            <a:schemeClr val="tx1"/>
                          </a:solidFill>
                          <a:latin typeface="+mn-lt"/>
                          <a:ea typeface="+mn-ea"/>
                          <a:cs typeface="+mn-cs"/>
                        </a:rPr>
                        <a:t>Reduced Angle</a:t>
                      </a:r>
                    </a:p>
                    <a:p>
                      <a:r>
                        <a:rPr kumimoji="0" lang="en-US" sz="1800" kern="1200" baseline="0" dirty="0" smtClean="0">
                          <a:solidFill>
                            <a:schemeClr val="tx1"/>
                          </a:solidFill>
                          <a:latin typeface="+mn-lt"/>
                          <a:ea typeface="+mn-ea"/>
                          <a:cs typeface="+mn-cs"/>
                        </a:rPr>
                        <a:t>( º ′ ″ )</a:t>
                      </a:r>
                      <a:endParaRPr lang="en-US" dirty="0"/>
                    </a:p>
                  </a:txBody>
                  <a:tcPr/>
                </a:tc>
              </a:tr>
              <a:tr h="370840">
                <a:tc>
                  <a:txBody>
                    <a:bodyPr/>
                    <a:lstStyle/>
                    <a:p>
                      <a:r>
                        <a:rPr lang="en-US" dirty="0" smtClean="0"/>
                        <a:t>T</a:t>
                      </a:r>
                    </a:p>
                    <a:p>
                      <a:r>
                        <a:rPr lang="en-US" dirty="0" smtClean="0"/>
                        <a:t>T</a:t>
                      </a:r>
                      <a:endParaRPr lang="en-US" dirty="0"/>
                    </a:p>
                  </a:txBody>
                  <a:tcPr/>
                </a:tc>
                <a:tc>
                  <a:txBody>
                    <a:bodyPr/>
                    <a:lstStyle/>
                    <a:p>
                      <a:r>
                        <a:rPr lang="en-US" dirty="0" smtClean="0"/>
                        <a:t>A</a:t>
                      </a:r>
                    </a:p>
                    <a:p>
                      <a:r>
                        <a:rPr lang="en-US" dirty="0" smtClean="0"/>
                        <a:t>B</a:t>
                      </a:r>
                      <a:endParaRPr lang="en-US" dirty="0"/>
                    </a:p>
                  </a:txBody>
                  <a:tcPr/>
                </a:tc>
                <a:tc>
                  <a:txBody>
                    <a:bodyPr/>
                    <a:lstStyle/>
                    <a:p>
                      <a:r>
                        <a:rPr lang="en-US" dirty="0" smtClean="0"/>
                        <a:t>L/R</a:t>
                      </a:r>
                    </a:p>
                    <a:p>
                      <a:r>
                        <a:rPr lang="en-US" dirty="0" smtClean="0"/>
                        <a:t>L/R</a:t>
                      </a:r>
                      <a:endParaRPr lang="en-US" dirty="0"/>
                    </a:p>
                  </a:txBody>
                  <a:tcPr/>
                </a:tc>
                <a:tc>
                  <a:txBody>
                    <a:bodyPr/>
                    <a:lstStyle/>
                    <a:p>
                      <a:r>
                        <a:rPr lang="en-US" dirty="0" smtClean="0"/>
                        <a:t>000-00-00</a:t>
                      </a:r>
                    </a:p>
                    <a:p>
                      <a:r>
                        <a:rPr lang="en-US" dirty="0" smtClean="0"/>
                        <a:t>136-34-20</a:t>
                      </a:r>
                      <a:endParaRPr lang="en-US" dirty="0"/>
                    </a:p>
                  </a:txBody>
                  <a:tcPr/>
                </a:tc>
                <a:tc>
                  <a:txBody>
                    <a:bodyPr/>
                    <a:lstStyle/>
                    <a:p>
                      <a:endParaRPr lang="en-US" dirty="0" smtClean="0"/>
                    </a:p>
                    <a:p>
                      <a:r>
                        <a:rPr lang="en-US" dirty="0" smtClean="0"/>
                        <a:t>136-34-20</a:t>
                      </a:r>
                      <a:endParaRPr lang="en-US" dirty="0"/>
                    </a:p>
                  </a:txBody>
                  <a:tcPr/>
                </a:tc>
              </a:tr>
              <a:tr h="370840">
                <a:tc>
                  <a:txBody>
                    <a:bodyPr/>
                    <a:lstStyle/>
                    <a:p>
                      <a:r>
                        <a:rPr lang="en-US" dirty="0" smtClean="0"/>
                        <a:t>T</a:t>
                      </a:r>
                    </a:p>
                    <a:p>
                      <a:r>
                        <a:rPr lang="en-US" dirty="0" smtClean="0"/>
                        <a:t>T</a:t>
                      </a:r>
                    </a:p>
                  </a:txBody>
                  <a:tcPr/>
                </a:tc>
                <a:tc>
                  <a:txBody>
                    <a:bodyPr/>
                    <a:lstStyle/>
                    <a:p>
                      <a:r>
                        <a:rPr lang="en-US" dirty="0" smtClean="0"/>
                        <a:t>B</a:t>
                      </a:r>
                    </a:p>
                    <a:p>
                      <a:r>
                        <a:rPr lang="en-US" dirty="0" smtClean="0"/>
                        <a:t>A</a:t>
                      </a:r>
                      <a:endParaRPr lang="en-US" dirty="0"/>
                    </a:p>
                  </a:txBody>
                  <a:tcPr/>
                </a:tc>
                <a:tc>
                  <a:txBody>
                    <a:bodyPr/>
                    <a:lstStyle/>
                    <a:p>
                      <a:r>
                        <a:rPr lang="en-US" dirty="0" smtClean="0"/>
                        <a:t>R/L</a:t>
                      </a:r>
                    </a:p>
                    <a:p>
                      <a:r>
                        <a:rPr lang="en-US" dirty="0" smtClean="0"/>
                        <a:t>R/L</a:t>
                      </a:r>
                      <a:endParaRPr lang="en-US" dirty="0"/>
                    </a:p>
                  </a:txBody>
                  <a:tcPr/>
                </a:tc>
                <a:tc>
                  <a:txBody>
                    <a:bodyPr/>
                    <a:lstStyle/>
                    <a:p>
                      <a:r>
                        <a:rPr lang="en-US" dirty="0" smtClean="0"/>
                        <a:t>316-34-40</a:t>
                      </a:r>
                    </a:p>
                    <a:p>
                      <a:r>
                        <a:rPr lang="en-US" dirty="0" smtClean="0"/>
                        <a:t>180-00-10</a:t>
                      </a:r>
                      <a:endParaRPr lang="en-US" dirty="0"/>
                    </a:p>
                  </a:txBody>
                  <a:tcPr/>
                </a:tc>
                <a:tc>
                  <a:txBody>
                    <a:bodyPr/>
                    <a:lstStyle/>
                    <a:p>
                      <a:r>
                        <a:rPr lang="en-US" dirty="0" smtClean="0"/>
                        <a:t>136-34-30</a:t>
                      </a:r>
                      <a:endParaRPr lang="en-US" dirty="0"/>
                    </a:p>
                  </a:txBody>
                  <a:tcPr/>
                </a:tc>
              </a:tr>
            </a:tbl>
          </a:graphicData>
        </a:graphic>
      </p:graphicFrame>
    </p:spTree>
  </p:cSld>
  <p:clrMapOvr>
    <a:masterClrMapping/>
  </p:clrMapOvr>
  <p:transition spd="slow">
    <p:strips dir="l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2800" dirty="0" smtClean="0">
                <a:latin typeface="Monotype Corsiva" pitchFamily="66" charset="0"/>
                <a:cs typeface="Times New Roman" pitchFamily="18" charset="0"/>
              </a:rPr>
              <a:t>Procedure Of Operation Of Theodolite</a:t>
            </a:r>
            <a:br>
              <a:rPr lang="en-US" sz="2800" dirty="0" smtClean="0">
                <a:latin typeface="Monotype Corsiva" pitchFamily="66" charset="0"/>
                <a:cs typeface="Times New Roman" pitchFamily="18" charset="0"/>
              </a:rPr>
            </a:br>
            <a:endParaRPr lang="en-US" sz="2800" b="1" dirty="0">
              <a:latin typeface="Monotype Corsiva" pitchFamily="66" charset="0"/>
            </a:endParaRPr>
          </a:p>
        </p:txBody>
      </p:sp>
      <p:sp>
        <p:nvSpPr>
          <p:cNvPr id="3" name="Content Placeholder 2"/>
          <p:cNvSpPr>
            <a:spLocks noGrp="1"/>
          </p:cNvSpPr>
          <p:nvPr>
            <p:ph sz="quarter" idx="1"/>
          </p:nvPr>
        </p:nvSpPr>
        <p:spPr/>
        <p:txBody>
          <a:bodyPr>
            <a:normAutofit/>
          </a:bodyPr>
          <a:lstStyle/>
          <a:p>
            <a:r>
              <a:rPr lang="en-US" sz="2000" b="1" u="sng" dirty="0" smtClean="0">
                <a:latin typeface="Times New Roman" pitchFamily="18" charset="0"/>
                <a:cs typeface="Times New Roman" pitchFamily="18" charset="0"/>
              </a:rPr>
              <a:t>E. Booking Horizontal Angle Readings</a:t>
            </a:r>
          </a:p>
          <a:p>
            <a:pPr>
              <a:buNone/>
            </a:pPr>
            <a:r>
              <a:rPr lang="en-US" sz="2000" dirty="0" smtClean="0">
                <a:latin typeface="Times New Roman" pitchFamily="18" charset="0"/>
                <a:cs typeface="Times New Roman" pitchFamily="18" charset="0"/>
              </a:rPr>
              <a:t>• Note that the horizontal scale is always graduated so that readings increase in a clockwise sense. Also, the reduced angle is clockwise from A to B (i.e. reading at B minus reading at A or say RB-RA).</a:t>
            </a:r>
          </a:p>
          <a:p>
            <a:pPr>
              <a:buNone/>
            </a:pPr>
            <a:r>
              <a:rPr lang="en-US" sz="2000" dirty="0" smtClean="0">
                <a:latin typeface="Times New Roman" pitchFamily="18" charset="0"/>
                <a:cs typeface="Times New Roman" pitchFamily="18" charset="0"/>
              </a:rPr>
              <a:t>• However, consider the case of reducing as RA-</a:t>
            </a:r>
            <a:r>
              <a:rPr lang="en-US" sz="2000" dirty="0" err="1" smtClean="0">
                <a:latin typeface="Times New Roman" pitchFamily="18" charset="0"/>
                <a:cs typeface="Times New Roman" pitchFamily="18" charset="0"/>
              </a:rPr>
              <a:t>RB.This</a:t>
            </a:r>
            <a:r>
              <a:rPr lang="en-US" sz="2000" dirty="0" smtClean="0">
                <a:latin typeface="Times New Roman" pitchFamily="18" charset="0"/>
                <a:cs typeface="Times New Roman" pitchFamily="18" charset="0"/>
              </a:rPr>
              <a:t> would have represented the clockwise rotation from B to A and the booking should have been as follows.</a:t>
            </a:r>
            <a:endParaRPr lang="en-US" sz="2000" dirty="0">
              <a:latin typeface="Times New Roman" pitchFamily="18" charset="0"/>
              <a:cs typeface="Times New Roman" pitchFamily="18" charset="0"/>
            </a:endParaRPr>
          </a:p>
        </p:txBody>
      </p:sp>
    </p:spTree>
  </p:cSld>
  <p:clrMapOvr>
    <a:masterClrMapping/>
  </p:clrMapOvr>
  <p:transition spd="slow">
    <p:strips dir="l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2800" dirty="0" smtClean="0">
                <a:latin typeface="Monotype Corsiva" pitchFamily="66" charset="0"/>
                <a:cs typeface="Times New Roman" pitchFamily="18" charset="0"/>
              </a:rPr>
              <a:t>Procedure Of Operation Of Theodolite</a:t>
            </a:r>
            <a:br>
              <a:rPr lang="en-US" sz="2800" dirty="0" smtClean="0">
                <a:latin typeface="Monotype Corsiva" pitchFamily="66" charset="0"/>
                <a:cs typeface="Times New Roman" pitchFamily="18" charset="0"/>
              </a:rPr>
            </a:br>
            <a:endParaRPr lang="en-US" sz="2800" dirty="0">
              <a:latin typeface="Monotype Corsiva" pitchFamily="66" charset="0"/>
            </a:endParaRPr>
          </a:p>
        </p:txBody>
      </p:sp>
      <p:graphicFrame>
        <p:nvGraphicFramePr>
          <p:cNvPr id="4" name="Content Placeholder 3"/>
          <p:cNvGraphicFramePr>
            <a:graphicFrameLocks noGrp="1"/>
          </p:cNvGraphicFramePr>
          <p:nvPr>
            <p:ph sz="quarter" idx="1"/>
          </p:nvPr>
        </p:nvGraphicFramePr>
        <p:xfrm>
          <a:off x="457200" y="1600200"/>
          <a:ext cx="7467600" cy="2468880"/>
        </p:xfrm>
        <a:graphic>
          <a:graphicData uri="http://schemas.openxmlformats.org/drawingml/2006/table">
            <a:tbl>
              <a:tblPr firstRow="1" bandRow="1">
                <a:tableStyleId>{5940675A-B579-460E-94D1-54222C63F5DA}</a:tableStyleId>
              </a:tblPr>
              <a:tblGrid>
                <a:gridCol w="1493520"/>
                <a:gridCol w="1493520"/>
                <a:gridCol w="1493520"/>
                <a:gridCol w="1493520"/>
                <a:gridCol w="1493520"/>
              </a:tblGrid>
              <a:tr h="370840">
                <a:tc>
                  <a:txBody>
                    <a:bodyPr/>
                    <a:lstStyle/>
                    <a:p>
                      <a:r>
                        <a:rPr kumimoji="0" lang="en-US" sz="1800" kern="1200" baseline="0" dirty="0" smtClean="0">
                          <a:solidFill>
                            <a:schemeClr val="tx1"/>
                          </a:solidFill>
                          <a:latin typeface="+mn-lt"/>
                          <a:ea typeface="+mn-ea"/>
                          <a:cs typeface="+mn-cs"/>
                        </a:rPr>
                        <a:t>Instrument</a:t>
                      </a:r>
                    </a:p>
                    <a:p>
                      <a:r>
                        <a:rPr kumimoji="0" lang="en-US" sz="1800" kern="1200" baseline="0" dirty="0" smtClean="0">
                          <a:solidFill>
                            <a:schemeClr val="tx1"/>
                          </a:solidFill>
                          <a:latin typeface="+mn-lt"/>
                          <a:ea typeface="+mn-ea"/>
                          <a:cs typeface="+mn-cs"/>
                        </a:rPr>
                        <a:t>Station (I.S.)</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baseline="0" dirty="0" smtClean="0">
                          <a:solidFill>
                            <a:schemeClr val="tx1"/>
                          </a:solidFill>
                          <a:latin typeface="+mn-lt"/>
                          <a:ea typeface="+mn-ea"/>
                          <a:cs typeface="+mn-cs"/>
                        </a:rPr>
                        <a:t>Target</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baseline="0" dirty="0" smtClean="0">
                          <a:solidFill>
                            <a:schemeClr val="tx1"/>
                          </a:solidFill>
                          <a:latin typeface="+mn-lt"/>
                          <a:ea typeface="+mn-ea"/>
                          <a:cs typeface="+mn-cs"/>
                        </a:rPr>
                        <a:t>Face/Swing</a:t>
                      </a:r>
                      <a:endParaRPr lang="en-US" dirty="0" smtClean="0"/>
                    </a:p>
                    <a:p>
                      <a:endParaRPr lang="en-US" dirty="0"/>
                    </a:p>
                  </a:txBody>
                  <a:tcPr/>
                </a:tc>
                <a:tc>
                  <a:txBody>
                    <a:bodyPr/>
                    <a:lstStyle/>
                    <a:p>
                      <a:r>
                        <a:rPr kumimoji="0" lang="en-US" sz="1800" kern="1200" baseline="0" dirty="0" smtClean="0">
                          <a:solidFill>
                            <a:schemeClr val="tx1"/>
                          </a:solidFill>
                          <a:latin typeface="+mn-lt"/>
                          <a:ea typeface="+mn-ea"/>
                          <a:cs typeface="+mn-cs"/>
                        </a:rPr>
                        <a:t>Horiz.Circle</a:t>
                      </a:r>
                    </a:p>
                    <a:p>
                      <a:r>
                        <a:rPr kumimoji="0" lang="en-US" sz="1800" kern="1200" baseline="0" dirty="0" smtClean="0">
                          <a:solidFill>
                            <a:schemeClr val="tx1"/>
                          </a:solidFill>
                          <a:latin typeface="+mn-lt"/>
                          <a:ea typeface="+mn-ea"/>
                          <a:cs typeface="+mn-cs"/>
                        </a:rPr>
                        <a:t>( º ′ ″ )</a:t>
                      </a:r>
                      <a:endParaRPr lang="en-US" dirty="0" smtClean="0"/>
                    </a:p>
                    <a:p>
                      <a:endParaRPr lang="en-US" dirty="0"/>
                    </a:p>
                  </a:txBody>
                  <a:tcPr/>
                </a:tc>
                <a:tc>
                  <a:txBody>
                    <a:bodyPr/>
                    <a:lstStyle/>
                    <a:p>
                      <a:r>
                        <a:rPr kumimoji="0" lang="en-US" sz="1800" kern="1200" baseline="0" dirty="0" smtClean="0">
                          <a:solidFill>
                            <a:schemeClr val="tx1"/>
                          </a:solidFill>
                          <a:latin typeface="+mn-lt"/>
                          <a:ea typeface="+mn-ea"/>
                          <a:cs typeface="+mn-cs"/>
                        </a:rPr>
                        <a:t>Reduced Angle</a:t>
                      </a:r>
                    </a:p>
                    <a:p>
                      <a:r>
                        <a:rPr kumimoji="0" lang="en-US" sz="1800" kern="1200" baseline="0" dirty="0" smtClean="0">
                          <a:solidFill>
                            <a:schemeClr val="tx1"/>
                          </a:solidFill>
                          <a:latin typeface="+mn-lt"/>
                          <a:ea typeface="+mn-ea"/>
                          <a:cs typeface="+mn-cs"/>
                        </a:rPr>
                        <a:t>( º ′ ″ )</a:t>
                      </a:r>
                      <a:endParaRPr lang="en-US" dirty="0" smtClean="0"/>
                    </a:p>
                    <a:p>
                      <a:endParaRPr lang="en-US" dirty="0"/>
                    </a:p>
                  </a:txBody>
                  <a:tcPr/>
                </a:tc>
              </a:tr>
              <a:tr h="370840">
                <a:tc>
                  <a:txBody>
                    <a:bodyPr/>
                    <a:lstStyle/>
                    <a:p>
                      <a:r>
                        <a:rPr lang="en-US" dirty="0" smtClean="0"/>
                        <a:t>T</a:t>
                      </a:r>
                    </a:p>
                    <a:p>
                      <a:r>
                        <a:rPr lang="en-US" dirty="0" smtClean="0"/>
                        <a:t>T</a:t>
                      </a:r>
                    </a:p>
                  </a:txBody>
                  <a:tcPr/>
                </a:tc>
                <a:tc>
                  <a:txBody>
                    <a:bodyPr/>
                    <a:lstStyle/>
                    <a:p>
                      <a:r>
                        <a:rPr lang="en-US" dirty="0" smtClean="0"/>
                        <a:t>A</a:t>
                      </a:r>
                    </a:p>
                    <a:p>
                      <a:r>
                        <a:rPr lang="en-US" dirty="0" smtClean="0"/>
                        <a:t>B</a:t>
                      </a:r>
                      <a:endParaRPr lang="en-US" dirty="0"/>
                    </a:p>
                  </a:txBody>
                  <a:tcPr/>
                </a:tc>
                <a:tc>
                  <a:txBody>
                    <a:bodyPr/>
                    <a:lstStyle/>
                    <a:p>
                      <a:r>
                        <a:rPr lang="en-US" dirty="0" smtClean="0"/>
                        <a:t>L/R</a:t>
                      </a:r>
                    </a:p>
                    <a:p>
                      <a:r>
                        <a:rPr lang="en-US" dirty="0" smtClean="0"/>
                        <a:t>L/R</a:t>
                      </a:r>
                      <a:endParaRPr lang="en-US" dirty="0"/>
                    </a:p>
                  </a:txBody>
                  <a:tcPr/>
                </a:tc>
                <a:tc>
                  <a:txBody>
                    <a:bodyPr/>
                    <a:lstStyle/>
                    <a:p>
                      <a:r>
                        <a:rPr kumimoji="0" lang="en-US" sz="1800" kern="1200" baseline="0" dirty="0" smtClean="0">
                          <a:solidFill>
                            <a:schemeClr val="tx1"/>
                          </a:solidFill>
                          <a:latin typeface="+mn-lt"/>
                          <a:ea typeface="+mn-ea"/>
                          <a:cs typeface="+mn-cs"/>
                        </a:rPr>
                        <a:t>360-00-00</a:t>
                      </a:r>
                    </a:p>
                    <a:p>
                      <a:r>
                        <a:rPr kumimoji="0" lang="en-US" sz="1800" kern="1200" baseline="0" dirty="0" smtClean="0">
                          <a:solidFill>
                            <a:schemeClr val="tx1"/>
                          </a:solidFill>
                          <a:latin typeface="+mn-lt"/>
                          <a:ea typeface="+mn-ea"/>
                          <a:cs typeface="+mn-cs"/>
                        </a:rPr>
                        <a:t>136-34-20</a:t>
                      </a:r>
                      <a:endParaRPr lang="en-US" dirty="0"/>
                    </a:p>
                  </a:txBody>
                  <a:tcPr/>
                </a:tc>
                <a:tc>
                  <a:txBody>
                    <a:bodyPr/>
                    <a:lstStyle/>
                    <a:p>
                      <a:r>
                        <a:rPr lang="en-US" dirty="0" smtClean="0"/>
                        <a:t>223-25-40</a:t>
                      </a:r>
                      <a:endParaRPr lang="en-US" dirty="0"/>
                    </a:p>
                  </a:txBody>
                  <a:tcPr/>
                </a:tc>
              </a:tr>
              <a:tr h="370840">
                <a:tc>
                  <a:txBody>
                    <a:bodyPr/>
                    <a:lstStyle/>
                    <a:p>
                      <a:r>
                        <a:rPr lang="en-US" dirty="0" smtClean="0"/>
                        <a:t>T</a:t>
                      </a:r>
                    </a:p>
                    <a:p>
                      <a:r>
                        <a:rPr lang="en-US" dirty="0" smtClean="0"/>
                        <a:t>T</a:t>
                      </a:r>
                    </a:p>
                  </a:txBody>
                  <a:tcPr/>
                </a:tc>
                <a:tc>
                  <a:txBody>
                    <a:bodyPr/>
                    <a:lstStyle/>
                    <a:p>
                      <a:r>
                        <a:rPr lang="en-US" dirty="0" smtClean="0"/>
                        <a:t>B</a:t>
                      </a:r>
                    </a:p>
                    <a:p>
                      <a:r>
                        <a:rPr lang="en-US" dirty="0" smtClean="0"/>
                        <a:t>A</a:t>
                      </a:r>
                      <a:endParaRPr lang="en-US" dirty="0"/>
                    </a:p>
                  </a:txBody>
                  <a:tcPr/>
                </a:tc>
                <a:tc>
                  <a:txBody>
                    <a:bodyPr/>
                    <a:lstStyle/>
                    <a:p>
                      <a:r>
                        <a:rPr lang="en-US" dirty="0" smtClean="0"/>
                        <a:t>R/L</a:t>
                      </a:r>
                    </a:p>
                    <a:p>
                      <a:r>
                        <a:rPr lang="en-US" dirty="0" smtClean="0"/>
                        <a:t>R/L</a:t>
                      </a:r>
                      <a:endParaRPr lang="en-US" dirty="0"/>
                    </a:p>
                  </a:txBody>
                  <a:tcPr/>
                </a:tc>
                <a:tc>
                  <a:txBody>
                    <a:bodyPr/>
                    <a:lstStyle/>
                    <a:p>
                      <a:r>
                        <a:rPr lang="en-US" dirty="0" smtClean="0"/>
                        <a:t>316-34-20</a:t>
                      </a:r>
                    </a:p>
                    <a:p>
                      <a:r>
                        <a:rPr lang="en-US" dirty="0" smtClean="0"/>
                        <a:t>180-00-10</a:t>
                      </a:r>
                      <a:endParaRPr lang="en-US" dirty="0"/>
                    </a:p>
                  </a:txBody>
                  <a:tcPr/>
                </a:tc>
                <a:tc>
                  <a:txBody>
                    <a:bodyPr/>
                    <a:lstStyle/>
                    <a:p>
                      <a:r>
                        <a:rPr lang="en-US" dirty="0" smtClean="0"/>
                        <a:t>223-25-30</a:t>
                      </a:r>
                      <a:endParaRPr lang="en-US" dirty="0"/>
                    </a:p>
                  </a:txBody>
                  <a:tcPr/>
                </a:tc>
              </a:tr>
            </a:tbl>
          </a:graphicData>
        </a:graphic>
      </p:graphicFrame>
    </p:spTree>
  </p:cSld>
  <p:clrMapOvr>
    <a:masterClrMapping/>
  </p:clrMapOvr>
  <p:transition spd="slow">
    <p:strips dir="l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2800" dirty="0" smtClean="0">
                <a:latin typeface="Monotype Corsiva" pitchFamily="66" charset="0"/>
                <a:cs typeface="Times New Roman" pitchFamily="18" charset="0"/>
              </a:rPr>
              <a:t>Procedure Of Operation Of Theodolite</a:t>
            </a:r>
            <a:br>
              <a:rPr lang="en-US" sz="2800" dirty="0" smtClean="0">
                <a:latin typeface="Monotype Corsiva" pitchFamily="66" charset="0"/>
                <a:cs typeface="Times New Roman" pitchFamily="18" charset="0"/>
              </a:rPr>
            </a:br>
            <a:endParaRPr lang="en-US" sz="2800" dirty="0">
              <a:latin typeface="Monotype Corsiva" pitchFamily="66" charset="0"/>
            </a:endParaRPr>
          </a:p>
        </p:txBody>
      </p:sp>
      <p:sp>
        <p:nvSpPr>
          <p:cNvPr id="3" name="Content Placeholder 2"/>
          <p:cNvSpPr>
            <a:spLocks noGrp="1"/>
          </p:cNvSpPr>
          <p:nvPr>
            <p:ph sz="quarter" idx="1"/>
          </p:nvPr>
        </p:nvSpPr>
        <p:spPr/>
        <p:txBody>
          <a:bodyPr>
            <a:normAutofit/>
          </a:bodyPr>
          <a:lstStyle/>
          <a:p>
            <a:r>
              <a:rPr lang="en-US" sz="2000" b="1" u="sng" dirty="0" smtClean="0">
                <a:latin typeface="Times New Roman" pitchFamily="18" charset="0"/>
                <a:cs typeface="Times New Roman" pitchFamily="18" charset="0"/>
              </a:rPr>
              <a:t>E. Booking Horizontal Angle Readings</a:t>
            </a:r>
          </a:p>
          <a:p>
            <a:pPr>
              <a:buNone/>
            </a:pPr>
            <a:r>
              <a:rPr lang="en-US" sz="2000" dirty="0" smtClean="0">
                <a:latin typeface="Times New Roman" pitchFamily="18" charset="0"/>
                <a:cs typeface="Times New Roman" pitchFamily="18" charset="0"/>
              </a:rPr>
              <a:t>• Both reductions are equally acceptable, but the important question is: which angle has been obtained? It is easy to work out with common sense by visualizing the real situation. This approach is good enough when angles are close to 90º but will not necessarily work for angles close to 180º!</a:t>
            </a:r>
            <a:endParaRPr lang="en-US" sz="2000" dirty="0">
              <a:latin typeface="Times New Roman" pitchFamily="18" charset="0"/>
              <a:cs typeface="Times New Roman" pitchFamily="18" charset="0"/>
            </a:endParaRPr>
          </a:p>
        </p:txBody>
      </p:sp>
    </p:spTree>
  </p:cSld>
  <p:clrMapOvr>
    <a:masterClrMapping/>
  </p:clrMapOvr>
  <p:transition spd="slow">
    <p:strips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3200" dirty="0" smtClean="0">
                <a:latin typeface="Monotype Corsiva" pitchFamily="66" charset="0"/>
              </a:rPr>
              <a:t>WHAT IS THEODOLITE</a:t>
            </a:r>
            <a:r>
              <a:rPr lang="en-US" dirty="0" smtClean="0"/>
              <a:t/>
            </a:r>
            <a:br>
              <a:rPr lang="en-US" dirty="0" smtClean="0"/>
            </a:br>
            <a:endParaRPr lang="en-US" dirty="0"/>
          </a:p>
        </p:txBody>
      </p:sp>
      <p:sp>
        <p:nvSpPr>
          <p:cNvPr id="3" name="Content Placeholder 2"/>
          <p:cNvSpPr>
            <a:spLocks noGrp="1"/>
          </p:cNvSpPr>
          <p:nvPr>
            <p:ph sz="quarter" idx="1"/>
          </p:nvPr>
        </p:nvSpPr>
        <p:spPr/>
        <p:txBody>
          <a:bodyPr>
            <a:normAutofit/>
          </a:bodyPr>
          <a:lstStyle/>
          <a:p>
            <a:r>
              <a:rPr lang="en-US" sz="2000" dirty="0" smtClean="0">
                <a:latin typeface="Times New Roman" pitchFamily="18" charset="0"/>
                <a:cs typeface="Times New Roman" pitchFamily="18" charset="0"/>
              </a:rPr>
              <a:t>An instrument used in surveying to measure horizontal and vertical angles with a small telescope that can move in the horizontal and vertical planes.</a:t>
            </a:r>
          </a:p>
          <a:p>
            <a:endParaRPr lang="en-US" sz="2000" dirty="0" smtClean="0">
              <a:latin typeface="Times New Roman" pitchFamily="18" charset="0"/>
              <a:cs typeface="Times New Roman" pitchFamily="18" charset="0"/>
            </a:endParaRPr>
          </a:p>
          <a:p>
            <a:pPr>
              <a:buNone/>
            </a:pPr>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Theodolites are electronic devices that are widely used for the measurement of vertical and horizontal angles for mapping applications, and in the construction industry. </a:t>
            </a:r>
            <a:endParaRPr lang="en-US" sz="2000" dirty="0">
              <a:latin typeface="Times New Roman" pitchFamily="18" charset="0"/>
              <a:cs typeface="Times New Roman" pitchFamily="18" charset="0"/>
            </a:endParaRPr>
          </a:p>
        </p:txBody>
      </p:sp>
    </p:spTree>
  </p:cSld>
  <p:clrMapOvr>
    <a:masterClrMapping/>
  </p:clrMapOvr>
  <p:transition spd="slow">
    <p:strips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3200" dirty="0" smtClean="0">
                <a:latin typeface="Monotype Corsiva" pitchFamily="66" charset="0"/>
              </a:rPr>
              <a:t>history</a:t>
            </a:r>
            <a:endParaRPr lang="en-US" sz="3200" dirty="0">
              <a:latin typeface="Monotype Corsiva" pitchFamily="66" charset="0"/>
            </a:endParaRPr>
          </a:p>
        </p:txBody>
      </p:sp>
      <p:sp>
        <p:nvSpPr>
          <p:cNvPr id="3" name="Content Placeholder 2"/>
          <p:cNvSpPr>
            <a:spLocks noGrp="1"/>
          </p:cNvSpPr>
          <p:nvPr>
            <p:ph sz="quarter" idx="1"/>
          </p:nvPr>
        </p:nvSpPr>
        <p:spPr/>
        <p:txBody>
          <a:bodyPr>
            <a:normAutofit/>
          </a:bodyPr>
          <a:lstStyle/>
          <a:p>
            <a:pPr lvl="0"/>
            <a:r>
              <a:rPr lang="en-US" dirty="0" smtClean="0">
                <a:latin typeface="Times New Roman" pitchFamily="18" charset="0"/>
                <a:cs typeface="Times New Roman" pitchFamily="18" charset="0"/>
              </a:rPr>
              <a:t>Early history:</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People have been measuring angles for construction purposes for many centuries. Egyptians used groma, an early version of a theodolite, to help build the pyramids. Furthermore, there are also records that indicate that the Romans used tools such as dioptra (circular plate that marked angles), for similar purposes. In 1571, Leonard Digges came up with a device which more closely resembled an early theodolite and called it theodolitus. It was a divided circle and square with a compass in the center, according to "Brief History of Turning Angles" at noaa.gov, but it lacked a telescope (found in modern versions). </a:t>
            </a: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spTree>
  </p:cSld>
  <p:clrMapOvr>
    <a:masterClrMapping/>
  </p:clrMapOvr>
  <p:transition spd="slow">
    <p:strips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3200" dirty="0" smtClean="0">
                <a:latin typeface="Monotype Corsiva" pitchFamily="66" charset="0"/>
              </a:rPr>
              <a:t>history</a:t>
            </a:r>
            <a:endParaRPr lang="en-US" sz="3200" dirty="0">
              <a:latin typeface="Monotype Corsiva" pitchFamily="66" charset="0"/>
            </a:endParaRPr>
          </a:p>
        </p:txBody>
      </p:sp>
      <p:sp>
        <p:nvSpPr>
          <p:cNvPr id="3" name="Content Placeholder 2"/>
          <p:cNvSpPr>
            <a:spLocks noGrp="1"/>
          </p:cNvSpPr>
          <p:nvPr>
            <p:ph sz="quarter" idx="1"/>
          </p:nvPr>
        </p:nvSpPr>
        <p:spPr/>
        <p:txBody>
          <a:bodyPr/>
          <a:lstStyle/>
          <a:p>
            <a:r>
              <a:rPr lang="en-US" dirty="0" smtClean="0">
                <a:latin typeface="Times New Roman" pitchFamily="18" charset="0"/>
                <a:cs typeface="Times New Roman" pitchFamily="18" charset="0"/>
              </a:rPr>
              <a:t>Modern History:</a:t>
            </a:r>
          </a:p>
          <a:p>
            <a:pPr lvl="0">
              <a:buNone/>
            </a:pPr>
            <a:r>
              <a:rPr lang="en-US"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The telescope mounted on top of the measuring device came into being by the mid 1700s. The device also had a horizontal circle with a vertical semi-circle. Early theodolites were woks of art; they were hand made out of brass and the angles were scribed by hand. They did, however, have a significant margin for error because they were only as accurate as the individual who scribed the angles. This is important because an error of one second translated into an error of one foot, at a distance of 40 miles. </a:t>
            </a: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spTree>
  </p:cSld>
  <p:clrMapOvr>
    <a:masterClrMapping/>
  </p:clrMapOvr>
  <p:transition spd="slow">
    <p:strips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3200" dirty="0" smtClean="0">
                <a:latin typeface="Monotype Corsiva" pitchFamily="66" charset="0"/>
              </a:rPr>
              <a:t>history</a:t>
            </a:r>
            <a:endParaRPr lang="en-US" sz="3200" dirty="0">
              <a:latin typeface="Monotype Corsiva" pitchFamily="66" charset="0"/>
            </a:endParaRPr>
          </a:p>
        </p:txBody>
      </p:sp>
      <p:sp>
        <p:nvSpPr>
          <p:cNvPr id="3" name="Content Placeholder 2"/>
          <p:cNvSpPr>
            <a:spLocks noGrp="1"/>
          </p:cNvSpPr>
          <p:nvPr>
            <p:ph sz="quarter" idx="1"/>
          </p:nvPr>
        </p:nvSpPr>
        <p:spPr/>
        <p:txBody>
          <a:bodyPr>
            <a:normAutofit/>
          </a:bodyPr>
          <a:lstStyle/>
          <a:p>
            <a:r>
              <a:rPr lang="en-US" dirty="0" smtClean="0">
                <a:latin typeface="Times New Roman" pitchFamily="18" charset="0"/>
                <a:cs typeface="Times New Roman" pitchFamily="18" charset="0"/>
              </a:rPr>
              <a:t>Later history:</a:t>
            </a:r>
          </a:p>
          <a:p>
            <a:pPr lvl="0">
              <a:buNone/>
            </a:pPr>
            <a:r>
              <a:rPr lang="en-US"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In 1773, Jesse Ramsden invented a mechanical dividing engine that allowed for higher accuracy and production of theodolites. This, in turn, resulted in an increase of theodolite availability and placed England at the front of the theodolite production industry. Theodolites came to the United States in 1815, on the request of Thomas Jefferson. He wanted Ferdinand Hassler, the appointed Superintendent of the Survey of the Coast, to survey America. Theodolites remained pretty much unchanged until the 1950s when electronic distance measurements were adopted. </a:t>
            </a:r>
          </a:p>
          <a:p>
            <a:pPr>
              <a:buNone/>
            </a:pPr>
            <a:endParaRPr lang="en-US" dirty="0">
              <a:latin typeface="Times New Roman" pitchFamily="18" charset="0"/>
              <a:cs typeface="Times New Roman" pitchFamily="18" charset="0"/>
            </a:endParaRPr>
          </a:p>
        </p:txBody>
      </p:sp>
    </p:spTree>
  </p:cSld>
  <p:clrMapOvr>
    <a:masterClrMapping/>
  </p:clrMapOvr>
  <p:transition spd="slow">
    <p:strips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3200" dirty="0" smtClean="0">
                <a:latin typeface="Monotype Corsiva" pitchFamily="66" charset="0"/>
              </a:rPr>
              <a:t>PUPPOSE OF THEODOLITE</a:t>
            </a:r>
            <a:endParaRPr lang="en-US" sz="3200" dirty="0">
              <a:latin typeface="Monotype Corsiva" pitchFamily="66" charset="0"/>
            </a:endParaRPr>
          </a:p>
        </p:txBody>
      </p:sp>
      <p:sp>
        <p:nvSpPr>
          <p:cNvPr id="3" name="Content Placeholder 2"/>
          <p:cNvSpPr>
            <a:spLocks noGrp="1"/>
          </p:cNvSpPr>
          <p:nvPr>
            <p:ph sz="quarter" idx="1"/>
          </p:nvPr>
        </p:nvSpPr>
        <p:spPr/>
        <p:txBody>
          <a:bodyPr>
            <a:normAutofit/>
          </a:bodyPr>
          <a:lstStyle/>
          <a:p>
            <a:r>
              <a:rPr lang="en-US" sz="2000" dirty="0" smtClean="0">
                <a:latin typeface="Times New Roman" pitchFamily="18" charset="0"/>
                <a:cs typeface="Times New Roman" pitchFamily="18" charset="0"/>
              </a:rPr>
              <a:t>A theodolite is a tool for measuring vertical and horizontal angles. It is used in triangulation networks. It looks like a small telescope and is used everywhere from construction sites to highway points. Theodolites measure angles using age old principles of trigonometry and assist surveyors in establishing precise locations. </a:t>
            </a:r>
          </a:p>
          <a:p>
            <a:pPr lvl="0"/>
            <a:r>
              <a:rPr lang="en-US" sz="2000" dirty="0" smtClean="0">
                <a:latin typeface="Times New Roman" pitchFamily="18" charset="0"/>
                <a:cs typeface="Times New Roman" pitchFamily="18" charset="0"/>
              </a:rPr>
              <a:t>From geometry, we know that it is possible to calculate unknown lengths and angles of a triangle given particular information regarding the other angles and lengths of the sides of a triangle. For example, given beginning coordinates such as (x,y) in plane coordinates or the latitude and longitude, it is then possible to calculate new coordinates by measuring certain angles and distances (lengths of sides of a triangle). </a:t>
            </a:r>
          </a:p>
          <a:p>
            <a:endParaRPr lang="en-US" dirty="0">
              <a:latin typeface="Times New Roman" pitchFamily="18" charset="0"/>
              <a:cs typeface="Times New Roman" pitchFamily="18" charset="0"/>
            </a:endParaRPr>
          </a:p>
        </p:txBody>
      </p:sp>
    </p:spTree>
  </p:cSld>
  <p:clrMapOvr>
    <a:masterClrMapping/>
  </p:clrMapOvr>
  <p:transition spd="slow">
    <p:strips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3200" dirty="0" smtClean="0">
                <a:latin typeface="Monotype Corsiva" pitchFamily="66" charset="0"/>
              </a:rPr>
              <a:t>Purpose of theodolite</a:t>
            </a:r>
            <a:endParaRPr lang="en-US" sz="3200" dirty="0">
              <a:latin typeface="Monotype Corsiva" pitchFamily="66" charset="0"/>
            </a:endParaRPr>
          </a:p>
        </p:txBody>
      </p:sp>
      <p:sp>
        <p:nvSpPr>
          <p:cNvPr id="3" name="Content Placeholder 2"/>
          <p:cNvSpPr>
            <a:spLocks noGrp="1"/>
          </p:cNvSpPr>
          <p:nvPr>
            <p:ph sz="quarter" idx="1"/>
          </p:nvPr>
        </p:nvSpPr>
        <p:spPr/>
        <p:txBody>
          <a:bodyPr/>
          <a:lstStyle/>
          <a:p>
            <a:pPr lvl="0"/>
            <a:r>
              <a:rPr lang="en-US" sz="2000" dirty="0" smtClean="0">
                <a:latin typeface="Times New Roman" pitchFamily="18" charset="0"/>
                <a:cs typeface="Times New Roman" pitchFamily="18" charset="0"/>
              </a:rPr>
              <a:t>Knowing this information, surveyors use triangulation (a technique that creates a series of connected triangles for specific measurements of angles and distances). The connected triangles are then used to establish longitudes and latitude, according to "Angular Point of View" at noaa.gov. In order to get precise measurements, surveyors use theodolites. </a:t>
            </a:r>
          </a:p>
          <a:p>
            <a:endParaRPr lang="en-US" dirty="0">
              <a:latin typeface="Times New Roman" pitchFamily="18" charset="0"/>
              <a:cs typeface="Times New Roman" pitchFamily="18" charset="0"/>
            </a:endParaRPr>
          </a:p>
        </p:txBody>
      </p:sp>
    </p:spTree>
  </p:cSld>
  <p:clrMapOvr>
    <a:masterClrMapping/>
  </p:clrMapOvr>
  <p:transition spd="slow">
    <p:strips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3200" dirty="0" smtClean="0">
                <a:latin typeface="Monotype Corsiva" pitchFamily="66" charset="0"/>
              </a:rPr>
              <a:t>Types and specification</a:t>
            </a:r>
            <a:endParaRPr lang="en-US" sz="3200" dirty="0">
              <a:latin typeface="Monotype Corsiva" pitchFamily="66" charset="0"/>
            </a:endParaRPr>
          </a:p>
        </p:txBody>
      </p:sp>
      <p:sp>
        <p:nvSpPr>
          <p:cNvPr id="3" name="Content Placeholder 2"/>
          <p:cNvSpPr>
            <a:spLocks noGrp="1"/>
          </p:cNvSpPr>
          <p:nvPr>
            <p:ph sz="quarter" idx="1"/>
          </p:nvPr>
        </p:nvSpPr>
        <p:spPr/>
        <p:txBody>
          <a:bodyPr>
            <a:normAutofit/>
          </a:bodyPr>
          <a:lstStyle/>
          <a:p>
            <a:r>
              <a:rPr lang="en-GB" sz="2000" b="1" dirty="0" smtClean="0">
                <a:latin typeface="Times New Roman" pitchFamily="18" charset="0"/>
                <a:cs typeface="Times New Roman" pitchFamily="18" charset="0"/>
              </a:rPr>
              <a:t>Repeating Theodolite</a:t>
            </a:r>
            <a:endParaRPr lang="en-US" sz="2000" dirty="0" smtClean="0">
              <a:latin typeface="Times New Roman" pitchFamily="18" charset="0"/>
              <a:cs typeface="Times New Roman" pitchFamily="18" charset="0"/>
            </a:endParaRPr>
          </a:p>
          <a:p>
            <a:pPr>
              <a:buNone/>
            </a:pPr>
            <a:r>
              <a:rPr lang="en-GB" sz="2000" dirty="0" smtClean="0">
                <a:latin typeface="Times New Roman" pitchFamily="18" charset="0"/>
                <a:cs typeface="Times New Roman" pitchFamily="18" charset="0"/>
              </a:rPr>
              <a:t>Many angle readings are taken on a graduated scale. The average angle measurement is obtained by dividing the accumulated sum readings by the number of observed readings. The results of these theodolites are good. These instruments are confined for locations where the support is not stable, or space for using other such instruments is limited.</a:t>
            </a:r>
            <a:endParaRPr lang="en-US" sz="2000" dirty="0" smtClean="0">
              <a:latin typeface="Times New Roman" pitchFamily="18" charset="0"/>
              <a:cs typeface="Times New Roman" pitchFamily="18" charset="0"/>
            </a:endParaRPr>
          </a:p>
          <a:p>
            <a:r>
              <a:rPr lang="en-GB" sz="2000" b="1" dirty="0" smtClean="0">
                <a:latin typeface="Times New Roman" pitchFamily="18" charset="0"/>
                <a:cs typeface="Times New Roman" pitchFamily="18" charset="0"/>
              </a:rPr>
              <a:t>Direction Theodolites</a:t>
            </a:r>
            <a:endParaRPr lang="en-US" sz="2000" dirty="0" smtClean="0">
              <a:latin typeface="Times New Roman" pitchFamily="18" charset="0"/>
              <a:cs typeface="Times New Roman" pitchFamily="18" charset="0"/>
            </a:endParaRPr>
          </a:p>
          <a:p>
            <a:pPr>
              <a:buNone/>
            </a:pPr>
            <a:r>
              <a:rPr lang="en-GB" sz="2000" dirty="0" smtClean="0">
                <a:latin typeface="Times New Roman" pitchFamily="18" charset="0"/>
                <a:cs typeface="Times New Roman" pitchFamily="18" charset="0"/>
              </a:rPr>
              <a:t>The circle is arranged to be fixed, while the telescope is aimed on a number of signals. Readings on the circle are read for every direction. Direction theodolites are ideal instruments for triangulation.</a:t>
            </a:r>
            <a:endParaRPr lang="en-US" sz="2000"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transition spd="slow">
    <p:strips dir="l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1773</TotalTime>
  <Words>2222</Words>
  <Application>Microsoft Office PowerPoint</Application>
  <PresentationFormat>On-screen Show (4:3)</PresentationFormat>
  <Paragraphs>164</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Century Schoolbook</vt:lpstr>
      <vt:lpstr>Monotype Corsiva</vt:lpstr>
      <vt:lpstr>Times New Roman</vt:lpstr>
      <vt:lpstr>Traditional Arabic</vt:lpstr>
      <vt:lpstr>Wingdings</vt:lpstr>
      <vt:lpstr>Wingdings 2</vt:lpstr>
      <vt:lpstr>Oriel</vt:lpstr>
      <vt:lpstr>THEODOLITE</vt:lpstr>
      <vt:lpstr>CONTENTS</vt:lpstr>
      <vt:lpstr>WHAT IS THEODOLITE </vt:lpstr>
      <vt:lpstr>history</vt:lpstr>
      <vt:lpstr>history</vt:lpstr>
      <vt:lpstr>history</vt:lpstr>
      <vt:lpstr>PUPPOSE OF THEODOLITE</vt:lpstr>
      <vt:lpstr>Purpose of theodolite</vt:lpstr>
      <vt:lpstr>Types and specification</vt:lpstr>
      <vt:lpstr>Types and specification</vt:lpstr>
      <vt:lpstr>Types and specification</vt:lpstr>
      <vt:lpstr>Types and specification</vt:lpstr>
      <vt:lpstr>Types Commonly Used In Pakistan </vt:lpstr>
      <vt:lpstr>Procedure Of Operation Of Theodolite </vt:lpstr>
      <vt:lpstr>Procedure Of Operation Of Theodolite </vt:lpstr>
      <vt:lpstr>Procedure Of Operation Of Theodolite </vt:lpstr>
      <vt:lpstr>Procedure Of Operation Of Theodolite </vt:lpstr>
      <vt:lpstr>Procedure Of Operation Of Theodolite </vt:lpstr>
      <vt:lpstr>Procedure Of Operation Of Theodolite </vt:lpstr>
      <vt:lpstr>Procedure Of Operation Of Theodolite </vt:lpstr>
      <vt:lpstr>Procedure Of Operation Of Theodolite </vt:lpstr>
      <vt:lpstr>Procedure Of Operation Of Theodolite </vt:lpstr>
      <vt:lpstr>Procedure Of Operation Of Theodolite </vt:lpstr>
      <vt:lpstr>Procedure Of Operation Of Theodolite </vt:lpstr>
      <vt:lpstr>Procedure Of Operation Of Theodolite </vt:lpstr>
      <vt:lpstr>Procedure Of Operation Of Theodolite </vt:lpstr>
      <vt:lpstr>Procedure Of Operation Of Theodolite </vt:lpstr>
      <vt:lpstr>Procedure Of Operation Of Theodolite </vt:lpstr>
    </vt:vector>
  </TitlesOfParts>
  <Company>scet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THEODOLITE</dc:title>
  <dc:creator>student</dc:creator>
  <cp:lastModifiedBy>ouda</cp:lastModifiedBy>
  <cp:revision>74</cp:revision>
  <dcterms:created xsi:type="dcterms:W3CDTF">2010-07-08T05:39:53Z</dcterms:created>
  <dcterms:modified xsi:type="dcterms:W3CDTF">2019-01-06T05:37:59Z</dcterms:modified>
</cp:coreProperties>
</file>