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9" r:id="rId2"/>
    <p:sldId id="258" r:id="rId3"/>
    <p:sldId id="262" r:id="rId4"/>
    <p:sldId id="272" r:id="rId5"/>
    <p:sldId id="260" r:id="rId6"/>
    <p:sldId id="267" r:id="rId7"/>
    <p:sldId id="261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9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microsoft.com/office/2007/relationships/hdphoto" Target="../media/hdphoto2.wdp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285481"/>
            <a:ext cx="441960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b="1" i="1" dirty="0" smtClean="0"/>
              <a:t>College </a:t>
            </a:r>
            <a:r>
              <a:rPr lang="en-US" b="1" i="1" dirty="0"/>
              <a:t>of Engineering</a:t>
            </a:r>
            <a:r>
              <a:rPr lang="en-US" b="1" i="1" dirty="0" smtClean="0"/>
              <a:t>,</a:t>
            </a:r>
          </a:p>
          <a:p>
            <a:pPr algn="ctr"/>
            <a:r>
              <a:rPr lang="en-US" b="1" i="1" dirty="0" smtClean="0"/>
              <a:t> </a:t>
            </a:r>
            <a:r>
              <a:rPr lang="en-US" b="1" i="1" dirty="0"/>
              <a:t>Electrical Engineering Department</a:t>
            </a:r>
          </a:p>
          <a:p>
            <a:endParaRPr lang="ar-IQ" dirty="0"/>
          </a:p>
        </p:txBody>
      </p:sp>
      <p:sp>
        <p:nvSpPr>
          <p:cNvPr id="6" name="TextBox 5"/>
          <p:cNvSpPr txBox="1"/>
          <p:nvPr/>
        </p:nvSpPr>
        <p:spPr>
          <a:xfrm>
            <a:off x="-538655" y="2185371"/>
            <a:ext cx="102108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4800" b="1" i="1" dirty="0" smtClean="0">
                <a:latin typeface="Bell MT" pitchFamily="18" charset="0"/>
                <a:cs typeface="Aparajita" pitchFamily="34" charset="0"/>
              </a:rPr>
              <a:t>Binary Coded</a:t>
            </a:r>
            <a:endParaRPr lang="ar-IQ" sz="4800" b="1" i="1" dirty="0">
              <a:latin typeface="Bell MT" pitchFamily="18" charset="0"/>
              <a:cs typeface="Aparajit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0145" y="3244096"/>
            <a:ext cx="6553200" cy="178510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3200" b="1" i="1" dirty="0">
                <a:latin typeface="Bell MT" pitchFamily="18" charset="0"/>
                <a:cs typeface="Aparajita" pitchFamily="34" charset="0"/>
              </a:rPr>
              <a:t>By:</a:t>
            </a:r>
          </a:p>
          <a:p>
            <a:pPr algn="ctr"/>
            <a:r>
              <a:rPr lang="en-US" sz="3200" b="1" i="1" dirty="0" err="1" smtClean="0">
                <a:latin typeface="Bell MT" pitchFamily="18" charset="0"/>
                <a:cs typeface="Aparajita" pitchFamily="34" charset="0"/>
              </a:rPr>
              <a:t>Asst</a:t>
            </a:r>
            <a:r>
              <a:rPr lang="en-US" sz="3200" b="1" i="1" dirty="0" smtClean="0">
                <a:latin typeface="Bell MT" pitchFamily="18" charset="0"/>
                <a:cs typeface="Aparajita" pitchFamily="34" charset="0"/>
              </a:rPr>
              <a:t> </a:t>
            </a:r>
            <a:r>
              <a:rPr lang="en-US" sz="3200" b="1" i="1" dirty="0" err="1" smtClean="0">
                <a:latin typeface="Bell MT" pitchFamily="18" charset="0"/>
                <a:cs typeface="Aparajita" pitchFamily="34" charset="0"/>
              </a:rPr>
              <a:t>Lec</a:t>
            </a:r>
            <a:r>
              <a:rPr lang="en-US" sz="3200" b="1" i="1" dirty="0" smtClean="0">
                <a:latin typeface="Bell MT" pitchFamily="18" charset="0"/>
                <a:cs typeface="Aparajita" pitchFamily="34" charset="0"/>
              </a:rPr>
              <a:t>. </a:t>
            </a:r>
            <a:r>
              <a:rPr lang="en-US" sz="3200" b="1" i="1" dirty="0" err="1">
                <a:latin typeface="Bell MT" pitchFamily="18" charset="0"/>
                <a:cs typeface="Aparajita" pitchFamily="34" charset="0"/>
              </a:rPr>
              <a:t>Besma</a:t>
            </a:r>
            <a:r>
              <a:rPr lang="en-US" sz="3200" b="1" i="1" dirty="0">
                <a:latin typeface="Bell MT" pitchFamily="18" charset="0"/>
                <a:cs typeface="Aparajita" pitchFamily="34" charset="0"/>
              </a:rPr>
              <a:t> </a:t>
            </a:r>
            <a:r>
              <a:rPr lang="en-US" sz="3200" b="1" i="1" dirty="0" err="1">
                <a:latin typeface="Bell MT" pitchFamily="18" charset="0"/>
                <a:cs typeface="Aparajita" pitchFamily="34" charset="0"/>
              </a:rPr>
              <a:t>Nazar</a:t>
            </a:r>
            <a:r>
              <a:rPr lang="en-US" sz="3200" b="1" i="1" dirty="0">
                <a:latin typeface="Bell MT" pitchFamily="18" charset="0"/>
                <a:cs typeface="Aparajita" pitchFamily="34" charset="0"/>
              </a:rPr>
              <a:t> </a:t>
            </a:r>
            <a:r>
              <a:rPr lang="en-US" sz="3200" b="1" i="1" dirty="0" err="1" smtClean="0">
                <a:latin typeface="Bell MT" pitchFamily="18" charset="0"/>
                <a:cs typeface="Aparajita" pitchFamily="34" charset="0"/>
              </a:rPr>
              <a:t>Nadhem</a:t>
            </a:r>
            <a:endParaRPr lang="en-US" sz="3200" b="1" i="1" dirty="0" smtClean="0">
              <a:latin typeface="Bell MT" pitchFamily="18" charset="0"/>
              <a:cs typeface="Aparajita" pitchFamily="34" charset="0"/>
            </a:endParaRPr>
          </a:p>
          <a:p>
            <a:pPr algn="ctr"/>
            <a:endParaRPr lang="en-US" sz="2800" b="1" dirty="0">
              <a:solidFill>
                <a:schemeClr val="bg1"/>
              </a:solidFill>
              <a:latin typeface="Bell MT" pitchFamily="18" charset="0"/>
              <a:cs typeface="Aparajita" pitchFamily="34" charset="0"/>
            </a:endParaRPr>
          </a:p>
          <a:p>
            <a:pPr algn="ctr"/>
            <a:endParaRPr lang="ar-IQ" dirty="0"/>
          </a:p>
        </p:txBody>
      </p:sp>
      <p:sp>
        <p:nvSpPr>
          <p:cNvPr id="8" name="TextBox 7"/>
          <p:cNvSpPr txBox="1"/>
          <p:nvPr/>
        </p:nvSpPr>
        <p:spPr>
          <a:xfrm>
            <a:off x="5257800" y="304800"/>
            <a:ext cx="3733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b="1" i="1" dirty="0" smtClean="0"/>
              <a:t>Class : Second Year</a:t>
            </a:r>
          </a:p>
          <a:p>
            <a:pPr algn="ctr"/>
            <a:r>
              <a:rPr lang="en-US" b="1" i="1" dirty="0" smtClean="0"/>
              <a:t>Subject : Digital Techniques</a:t>
            </a:r>
            <a:endParaRPr lang="ar-IQ" dirty="0"/>
          </a:p>
        </p:txBody>
      </p:sp>
      <p:sp>
        <p:nvSpPr>
          <p:cNvPr id="9" name="Text Box 16"/>
          <p:cNvSpPr txBox="1"/>
          <p:nvPr/>
        </p:nvSpPr>
        <p:spPr>
          <a:xfrm>
            <a:off x="1604962" y="4800600"/>
            <a:ext cx="5629275" cy="1143000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rtl="0">
              <a:lnSpc>
                <a:spcPct val="115000"/>
              </a:lnSpc>
              <a:spcAft>
                <a:spcPts val="0"/>
              </a:spcAft>
            </a:pPr>
            <a:r>
              <a:rPr lang="en-US" sz="2000" b="1" i="1" kern="1200" dirty="0">
                <a:solidFill>
                  <a:srgbClr val="000000"/>
                </a:solidFill>
                <a:effectLst/>
                <a:latin typeface="Bell MT"/>
                <a:ea typeface="Times New Roman"/>
                <a:cs typeface="Aparajita"/>
              </a:rPr>
              <a:t>Master of Science in Electrical Engineering</a:t>
            </a:r>
            <a:endParaRPr lang="en-US" sz="2000" b="1" dirty="0">
              <a:effectLst/>
              <a:ea typeface="Calibri"/>
              <a:cs typeface="Arial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US" sz="2000" b="1" i="1" kern="1200" dirty="0">
                <a:solidFill>
                  <a:srgbClr val="000000"/>
                </a:solidFill>
                <a:effectLst/>
                <a:latin typeface="Bell MT"/>
                <a:ea typeface="Times New Roman"/>
                <a:cs typeface="Aparajita"/>
              </a:rPr>
              <a:t>(Electronic and Communication)</a:t>
            </a:r>
            <a:endParaRPr lang="en-US" sz="2000" dirty="0">
              <a:effectLst/>
              <a:ea typeface="Calibri"/>
              <a:cs typeface="Arial"/>
            </a:endParaRPr>
          </a:p>
          <a:p>
            <a:pPr algn="r" rtl="1">
              <a:lnSpc>
                <a:spcPct val="115000"/>
              </a:lnSpc>
              <a:spcAft>
                <a:spcPts val="1000"/>
              </a:spcAft>
            </a:pPr>
            <a:r>
              <a:rPr lang="en-US" sz="1100" dirty="0">
                <a:effectLst/>
                <a:ea typeface="Calibri"/>
                <a:cs typeface="Arial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191954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" y="381000"/>
            <a:ext cx="903732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b="1" i="1" u="sng" dirty="0">
                <a:solidFill>
                  <a:srgbClr val="FF0000"/>
                </a:solidFill>
              </a:rPr>
              <a:t>Gray Code–Binary </a:t>
            </a:r>
            <a:r>
              <a:rPr lang="en-US" b="1" i="1" u="sng" dirty="0" smtClean="0">
                <a:solidFill>
                  <a:srgbClr val="FF0000"/>
                </a:solidFill>
              </a:rPr>
              <a:t>Conversion </a:t>
            </a:r>
          </a:p>
          <a:p>
            <a:pPr algn="just"/>
            <a:r>
              <a:rPr lang="en-US" dirty="0"/>
              <a:t>A given Gray code number can be converted into its binary equivalent by going through the </a:t>
            </a:r>
            <a:r>
              <a:rPr lang="en-US" dirty="0"/>
              <a:t>following steps</a:t>
            </a:r>
            <a:r>
              <a:rPr lang="en-US" dirty="0"/>
              <a:t>:</a:t>
            </a:r>
          </a:p>
          <a:p>
            <a:pPr marL="342900" indent="-342900" algn="just">
              <a:buAutoNum type="arabicPeriod"/>
            </a:pPr>
            <a:r>
              <a:rPr lang="en-US" dirty="0" smtClean="0"/>
              <a:t>Begin </a:t>
            </a:r>
            <a:r>
              <a:rPr lang="en-US" dirty="0"/>
              <a:t>with the most significant bit (MSB). The MSB of the binary number is the same as the </a:t>
            </a:r>
            <a:r>
              <a:rPr lang="en-US" dirty="0"/>
              <a:t>MSB of </a:t>
            </a:r>
            <a:r>
              <a:rPr lang="en-US" dirty="0"/>
              <a:t>the Gray code number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2. </a:t>
            </a:r>
            <a:r>
              <a:rPr lang="en-US" dirty="0"/>
              <a:t>The bit next to the MSB (the second MSB) in the binary number is obtained by adding the MSB in </a:t>
            </a:r>
            <a:r>
              <a:rPr lang="en-US" dirty="0"/>
              <a:t>the binary </a:t>
            </a:r>
            <a:r>
              <a:rPr lang="en-US" dirty="0"/>
              <a:t>number to the second MSB in the Gray code number </a:t>
            </a:r>
            <a:r>
              <a:rPr lang="en-US" dirty="0"/>
              <a:t>and disregarding </a:t>
            </a:r>
            <a:r>
              <a:rPr lang="en-US" dirty="0"/>
              <a:t>the carry, if any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3. The third MSB in the binary number is obtained by adding the second MSB in the binary </a:t>
            </a:r>
            <a:r>
              <a:rPr lang="en-US" dirty="0"/>
              <a:t>number to </a:t>
            </a:r>
            <a:r>
              <a:rPr lang="en-US" dirty="0"/>
              <a:t>the third MSB in the Gray code number. </a:t>
            </a:r>
            <a:r>
              <a:rPr lang="en-US" dirty="0"/>
              <a:t>Again, carry, if any, is to be ignored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4. The process continues until we obtain the LSB of the binary number.</a:t>
            </a:r>
          </a:p>
        </p:txBody>
      </p:sp>
    </p:spTree>
    <p:extLst>
      <p:ext uri="{BB962C8B-B14F-4D97-AF65-F5344CB8AC3E}">
        <p14:creationId xmlns:p14="http://schemas.microsoft.com/office/powerpoint/2010/main" val="19555746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" y="304800"/>
            <a:ext cx="911352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The conversion process is further illustrated with the help of an example showing </a:t>
            </a:r>
            <a:r>
              <a:rPr lang="en-US" sz="2800" dirty="0"/>
              <a:t>step-by-step conversion </a:t>
            </a:r>
            <a:r>
              <a:rPr lang="en-US" sz="2800" dirty="0"/>
              <a:t>of </a:t>
            </a:r>
            <a:r>
              <a:rPr lang="en-US" sz="2800" dirty="0" smtClean="0"/>
              <a:t>the Gray </a:t>
            </a:r>
            <a:r>
              <a:rPr lang="en-US" sz="2800" dirty="0"/>
              <a:t>code number 1110 into its binary equivalent:</a:t>
            </a:r>
          </a:p>
          <a:p>
            <a:r>
              <a:rPr lang="en-US" b="1" dirty="0">
                <a:solidFill>
                  <a:srgbClr val="FF0000"/>
                </a:solidFill>
                <a:latin typeface="intirr"/>
              </a:rPr>
              <a:t>Gray code </a:t>
            </a:r>
            <a:r>
              <a:rPr lang="en-US" b="1" dirty="0" smtClean="0">
                <a:solidFill>
                  <a:srgbClr val="FF0000"/>
                </a:solidFill>
                <a:latin typeface="intirr"/>
              </a:rPr>
              <a:t>       </a:t>
            </a:r>
            <a:r>
              <a:rPr lang="en-US" dirty="0" smtClean="0">
                <a:latin typeface="intirr"/>
              </a:rPr>
              <a:t>1110</a:t>
            </a:r>
            <a:endParaRPr lang="en-US" dirty="0">
              <a:latin typeface="intirr"/>
            </a:endParaRPr>
          </a:p>
          <a:p>
            <a:r>
              <a:rPr lang="en-US" dirty="0">
                <a:latin typeface="intirb"/>
              </a:rPr>
              <a:t>Binary</a:t>
            </a:r>
            <a:r>
              <a:rPr lang="en-US" b="1" dirty="0">
                <a:latin typeface="intirb"/>
              </a:rPr>
              <a:t> </a:t>
            </a:r>
            <a:r>
              <a:rPr lang="en-US" b="1" dirty="0" smtClean="0">
                <a:latin typeface="intirb"/>
              </a:rPr>
              <a:t>              </a:t>
            </a:r>
            <a:r>
              <a:rPr lang="en-US" dirty="0" smtClean="0">
                <a:latin typeface="intirr"/>
              </a:rPr>
              <a:t>1- </a:t>
            </a:r>
            <a:r>
              <a:rPr lang="en-US" dirty="0">
                <a:latin typeface="intirr"/>
              </a:rPr>
              <a:t>- -</a:t>
            </a:r>
          </a:p>
          <a:p>
            <a:r>
              <a:rPr lang="en-US" b="1" dirty="0">
                <a:solidFill>
                  <a:srgbClr val="FF0000"/>
                </a:solidFill>
                <a:latin typeface="intirr"/>
              </a:rPr>
              <a:t>Gray </a:t>
            </a:r>
            <a:r>
              <a:rPr lang="en-US" b="1" dirty="0" smtClean="0">
                <a:solidFill>
                  <a:srgbClr val="FF0000"/>
                </a:solidFill>
                <a:latin typeface="intirr"/>
              </a:rPr>
              <a:t>code        </a:t>
            </a:r>
            <a:r>
              <a:rPr lang="en-US" dirty="0">
                <a:latin typeface="intirr"/>
              </a:rPr>
              <a:t>1110</a:t>
            </a:r>
          </a:p>
          <a:p>
            <a:r>
              <a:rPr lang="en-US" dirty="0">
                <a:latin typeface="intirb"/>
              </a:rPr>
              <a:t>Binary</a:t>
            </a:r>
            <a:r>
              <a:rPr lang="en-US" b="1" dirty="0">
                <a:latin typeface="intirb"/>
              </a:rPr>
              <a:t> </a:t>
            </a:r>
            <a:r>
              <a:rPr lang="en-US" b="1" dirty="0" smtClean="0">
                <a:latin typeface="intirb"/>
              </a:rPr>
              <a:t>              </a:t>
            </a:r>
            <a:r>
              <a:rPr lang="en-US" dirty="0" smtClean="0">
                <a:latin typeface="intirr"/>
              </a:rPr>
              <a:t>10 </a:t>
            </a:r>
            <a:r>
              <a:rPr lang="en-US" dirty="0">
                <a:latin typeface="intirr"/>
              </a:rPr>
              <a:t>- -</a:t>
            </a:r>
          </a:p>
          <a:p>
            <a:r>
              <a:rPr lang="en-US" b="1" dirty="0">
                <a:solidFill>
                  <a:srgbClr val="FF0000"/>
                </a:solidFill>
                <a:latin typeface="intirr"/>
              </a:rPr>
              <a:t>Gray code </a:t>
            </a:r>
            <a:r>
              <a:rPr lang="en-US" b="1" dirty="0" smtClean="0">
                <a:solidFill>
                  <a:srgbClr val="FF0000"/>
                </a:solidFill>
                <a:latin typeface="intirr"/>
              </a:rPr>
              <a:t>       </a:t>
            </a:r>
            <a:r>
              <a:rPr lang="en-US" dirty="0" smtClean="0">
                <a:latin typeface="intirr"/>
              </a:rPr>
              <a:t>1110</a:t>
            </a:r>
            <a:endParaRPr lang="en-US" dirty="0">
              <a:latin typeface="intirr"/>
            </a:endParaRPr>
          </a:p>
          <a:p>
            <a:r>
              <a:rPr lang="en-US" dirty="0">
                <a:latin typeface="intirb"/>
              </a:rPr>
              <a:t>Binary</a:t>
            </a:r>
            <a:r>
              <a:rPr lang="en-US" b="1" dirty="0">
                <a:latin typeface="intirb"/>
              </a:rPr>
              <a:t> </a:t>
            </a:r>
            <a:r>
              <a:rPr lang="en-US" b="1" dirty="0" smtClean="0">
                <a:latin typeface="intirb"/>
              </a:rPr>
              <a:t>              </a:t>
            </a:r>
            <a:r>
              <a:rPr lang="en-US" dirty="0" smtClean="0">
                <a:latin typeface="intirr"/>
              </a:rPr>
              <a:t>101</a:t>
            </a:r>
            <a:endParaRPr lang="en-US" dirty="0">
              <a:latin typeface="intirr"/>
            </a:endParaRPr>
          </a:p>
          <a:p>
            <a:r>
              <a:rPr lang="en-US" b="1" dirty="0">
                <a:solidFill>
                  <a:srgbClr val="FF0000"/>
                </a:solidFill>
                <a:latin typeface="intirr"/>
              </a:rPr>
              <a:t>Gray </a:t>
            </a:r>
            <a:r>
              <a:rPr lang="en-US" b="1" dirty="0" smtClean="0">
                <a:solidFill>
                  <a:srgbClr val="FF0000"/>
                </a:solidFill>
                <a:latin typeface="intirr"/>
              </a:rPr>
              <a:t>code        </a:t>
            </a:r>
            <a:r>
              <a:rPr lang="en-US" dirty="0" smtClean="0">
                <a:latin typeface="intirr"/>
              </a:rPr>
              <a:t>1110</a:t>
            </a:r>
            <a:endParaRPr lang="en-US" dirty="0">
              <a:latin typeface="intirr"/>
            </a:endParaRPr>
          </a:p>
          <a:p>
            <a:r>
              <a:rPr lang="en-US" dirty="0">
                <a:latin typeface="intirb"/>
              </a:rPr>
              <a:t>Binary</a:t>
            </a:r>
            <a:r>
              <a:rPr lang="en-US" b="1" dirty="0">
                <a:latin typeface="intirb"/>
              </a:rPr>
              <a:t> </a:t>
            </a:r>
            <a:r>
              <a:rPr lang="en-US" b="1" dirty="0" smtClean="0">
                <a:latin typeface="intirb"/>
              </a:rPr>
              <a:t>             </a:t>
            </a:r>
            <a:r>
              <a:rPr lang="en-US" dirty="0" smtClean="0">
                <a:latin typeface="intirr"/>
              </a:rPr>
              <a:t>1011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1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76200" y="0"/>
            <a:ext cx="8382000" cy="838200"/>
          </a:xfrm>
          <a:prstGeom prst="rect">
            <a:avLst/>
          </a:prstGeom>
        </p:spPr>
        <p:txBody>
          <a:bodyPr/>
          <a:lstStyle>
            <a:lvl1pPr algn="l" rtl="1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Binary Coded Decimal</a:t>
            </a:r>
            <a:endParaRPr lang="en-US" sz="6000" dirty="0" smtClean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76200" y="609600"/>
            <a:ext cx="8813800" cy="5334000"/>
          </a:xfrm>
          <a:prstGeom prst="rect">
            <a:avLst/>
          </a:prstGeom>
        </p:spPr>
        <p:txBody>
          <a:bodyPr/>
          <a:lstStyle>
            <a:lvl1pPr marL="274320" indent="-274320" algn="r" rtl="1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r" rtl="1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r" rtl="1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r" rtl="1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r" rtl="1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r" rtl="1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r" rtl="1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r" rtl="1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rtl="0"/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>
                <a:solidFill>
                  <a:srgbClr val="FF0000"/>
                </a:solidFill>
              </a:rPr>
              <a:t>BCD) </a:t>
            </a:r>
            <a:r>
              <a:rPr lang="en-US" dirty="0"/>
              <a:t>is a type of binary code used to represent a given decimal </a:t>
            </a:r>
            <a:r>
              <a:rPr lang="en-US" dirty="0" smtClean="0"/>
              <a:t>number in </a:t>
            </a:r>
            <a:r>
              <a:rPr lang="en-US" dirty="0"/>
              <a:t>an equivalent binary </a:t>
            </a:r>
            <a:r>
              <a:rPr lang="en-US" dirty="0" smtClean="0"/>
              <a:t>form.</a:t>
            </a:r>
          </a:p>
          <a:p>
            <a:pPr algn="just" rtl="0"/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BCD</a:t>
            </a:r>
            <a:r>
              <a:rPr lang="en-US" dirty="0"/>
              <a:t> equivalent of a decimal number is written by </a:t>
            </a:r>
            <a:r>
              <a:rPr lang="en-US" dirty="0">
                <a:solidFill>
                  <a:srgbClr val="FF0000"/>
                </a:solidFill>
              </a:rPr>
              <a:t>replacing each decimal digit </a:t>
            </a:r>
            <a:r>
              <a:rPr lang="en-US" dirty="0"/>
              <a:t>in the </a:t>
            </a:r>
            <a:r>
              <a:rPr lang="en-US" dirty="0" smtClean="0"/>
              <a:t>integer and </a:t>
            </a:r>
            <a:r>
              <a:rPr lang="en-US" dirty="0"/>
              <a:t>fractional parts </a:t>
            </a:r>
            <a:r>
              <a:rPr lang="en-US" dirty="0">
                <a:solidFill>
                  <a:srgbClr val="FF0000"/>
                </a:solidFill>
              </a:rPr>
              <a:t>with its four-bit binary </a:t>
            </a:r>
            <a:r>
              <a:rPr lang="en-US" dirty="0" smtClean="0">
                <a:solidFill>
                  <a:srgbClr val="FF0000"/>
                </a:solidFill>
              </a:rPr>
              <a:t>equivalent.</a:t>
            </a:r>
          </a:p>
          <a:p>
            <a:pPr algn="just" rtl="0"/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BCD</a:t>
            </a:r>
            <a:r>
              <a:rPr lang="en-US" dirty="0"/>
              <a:t> code described above is more precisely </a:t>
            </a:r>
            <a:r>
              <a:rPr lang="en-US" dirty="0" smtClean="0"/>
              <a:t>known as </a:t>
            </a:r>
            <a:r>
              <a:rPr lang="en-US" dirty="0"/>
              <a:t>the </a:t>
            </a:r>
            <a:r>
              <a:rPr lang="en-US" dirty="0" smtClean="0">
                <a:solidFill>
                  <a:srgbClr val="FF0000"/>
                </a:solidFill>
              </a:rPr>
              <a:t>8421 BCD code .</a:t>
            </a:r>
          </a:p>
          <a:p>
            <a:pPr algn="just" rtl="0"/>
            <a:r>
              <a:rPr lang="en-US" dirty="0"/>
              <a:t>As an example, the BCD equivalent of (</a:t>
            </a:r>
            <a:r>
              <a:rPr lang="en-US" dirty="0" smtClean="0">
                <a:solidFill>
                  <a:srgbClr val="FF0000"/>
                </a:solidFill>
              </a:rPr>
              <a:t>23.15</a:t>
            </a:r>
            <a:r>
              <a:rPr lang="en-US" dirty="0" smtClean="0"/>
              <a:t>)10 is </a:t>
            </a:r>
            <a:r>
              <a:rPr lang="en-US" dirty="0"/>
              <a:t>written as (</a:t>
            </a:r>
            <a:r>
              <a:rPr lang="en-US" dirty="0">
                <a:solidFill>
                  <a:srgbClr val="FF0000"/>
                </a:solidFill>
              </a:rPr>
              <a:t>0010 0011.0001 </a:t>
            </a:r>
            <a:r>
              <a:rPr lang="en-US" dirty="0" smtClean="0">
                <a:solidFill>
                  <a:srgbClr val="FF0000"/>
                </a:solidFill>
              </a:rPr>
              <a:t>0101</a:t>
            </a:r>
            <a:r>
              <a:rPr lang="en-US" dirty="0" smtClean="0"/>
              <a:t>)BCD</a:t>
            </a:r>
          </a:p>
          <a:p>
            <a:pPr algn="just" rtl="0"/>
            <a:r>
              <a:rPr lang="en-US" dirty="0"/>
              <a:t>A given </a:t>
            </a:r>
            <a:r>
              <a:rPr lang="en-US" dirty="0">
                <a:solidFill>
                  <a:srgbClr val="FF0000"/>
                </a:solidFill>
              </a:rPr>
              <a:t>BCD</a:t>
            </a:r>
            <a:r>
              <a:rPr lang="en-US" dirty="0"/>
              <a:t> number can be </a:t>
            </a:r>
            <a:r>
              <a:rPr lang="en-US" dirty="0">
                <a:solidFill>
                  <a:srgbClr val="FF0000"/>
                </a:solidFill>
              </a:rPr>
              <a:t>converted</a:t>
            </a:r>
            <a:r>
              <a:rPr lang="en-US" dirty="0"/>
              <a:t> into an equivalent </a:t>
            </a:r>
            <a:r>
              <a:rPr lang="en-US" dirty="0">
                <a:solidFill>
                  <a:srgbClr val="FF0000"/>
                </a:solidFill>
              </a:rPr>
              <a:t>binary </a:t>
            </a:r>
            <a:r>
              <a:rPr lang="en-US" dirty="0"/>
              <a:t>number by first </a:t>
            </a:r>
            <a:r>
              <a:rPr lang="en-US" dirty="0">
                <a:solidFill>
                  <a:srgbClr val="FF0000"/>
                </a:solidFill>
              </a:rPr>
              <a:t>writing its </a:t>
            </a:r>
            <a:r>
              <a:rPr lang="en-US" dirty="0" smtClean="0">
                <a:solidFill>
                  <a:srgbClr val="FF0000"/>
                </a:solidFill>
              </a:rPr>
              <a:t>decimal </a:t>
            </a:r>
            <a:r>
              <a:rPr lang="en-US" dirty="0" smtClean="0"/>
              <a:t>equivalent </a:t>
            </a:r>
            <a:r>
              <a:rPr lang="en-US" dirty="0"/>
              <a:t>and then </a:t>
            </a:r>
            <a:r>
              <a:rPr lang="en-US" dirty="0">
                <a:solidFill>
                  <a:srgbClr val="FF0000"/>
                </a:solidFill>
              </a:rPr>
              <a:t>converting</a:t>
            </a:r>
            <a:r>
              <a:rPr lang="en-US" dirty="0"/>
              <a:t> it </a:t>
            </a:r>
            <a:r>
              <a:rPr lang="en-US" dirty="0">
                <a:solidFill>
                  <a:srgbClr val="FF0000"/>
                </a:solidFill>
              </a:rPr>
              <a:t>int</a:t>
            </a:r>
            <a:r>
              <a:rPr lang="en-US" dirty="0"/>
              <a:t>o its </a:t>
            </a:r>
            <a:r>
              <a:rPr lang="en-US" dirty="0">
                <a:solidFill>
                  <a:srgbClr val="FF0000"/>
                </a:solidFill>
              </a:rPr>
              <a:t>binary</a:t>
            </a:r>
            <a:r>
              <a:rPr lang="en-US" dirty="0"/>
              <a:t> equivalent</a:t>
            </a:r>
            <a:endParaRPr lang="en-US" dirty="0" smtClean="0">
              <a:solidFill>
                <a:srgbClr val="FF0000"/>
              </a:solidFill>
            </a:endParaRPr>
          </a:p>
          <a:p>
            <a:pPr algn="l">
              <a:lnSpc>
                <a:spcPct val="9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699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" y="152400"/>
            <a:ext cx="8915400" cy="6672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600" u="sng" dirty="0">
                <a:solidFill>
                  <a:srgbClr val="FF0000"/>
                </a:solidFill>
              </a:rPr>
              <a:t>Example:</a:t>
            </a:r>
            <a:r>
              <a:rPr lang="en-US" sz="2600" dirty="0"/>
              <a:t> find </a:t>
            </a:r>
            <a:r>
              <a:rPr lang="en-US" sz="2600" dirty="0"/>
              <a:t>the binary </a:t>
            </a:r>
            <a:r>
              <a:rPr lang="en-US" sz="2600" dirty="0"/>
              <a:t>equivalent of </a:t>
            </a:r>
            <a:r>
              <a:rPr lang="en-US" sz="2600" dirty="0"/>
              <a:t>the BCD number 0010 1001.0111 </a:t>
            </a:r>
            <a:r>
              <a:rPr lang="en-US" sz="2600" dirty="0" smtClean="0"/>
              <a:t>0101</a:t>
            </a:r>
          </a:p>
          <a:p>
            <a:pPr algn="just"/>
            <a:r>
              <a:rPr lang="en-US" sz="2600" dirty="0" smtClean="0"/>
              <a:t>Solution :</a:t>
            </a:r>
          </a:p>
          <a:p>
            <a:r>
              <a:rPr lang="en-US" dirty="0" smtClean="0"/>
              <a:t>.</a:t>
            </a:r>
            <a:r>
              <a:rPr lang="en-US" sz="2600" dirty="0"/>
              <a:t>BCD </a:t>
            </a:r>
            <a:r>
              <a:rPr lang="en-US" sz="2600" dirty="0"/>
              <a:t>number: 0010 1001.0111 0101.</a:t>
            </a:r>
          </a:p>
          <a:p>
            <a:r>
              <a:rPr lang="en-US" sz="2600" dirty="0"/>
              <a:t>• Corresponding decimal number: </a:t>
            </a:r>
            <a:r>
              <a:rPr lang="en-US" sz="2600" dirty="0">
                <a:solidFill>
                  <a:srgbClr val="FF0000"/>
                </a:solidFill>
              </a:rPr>
              <a:t>29.75</a:t>
            </a:r>
            <a:r>
              <a:rPr lang="en-US" sz="2600" dirty="0"/>
              <a:t>.</a:t>
            </a:r>
          </a:p>
          <a:p>
            <a:r>
              <a:rPr lang="en-US" sz="2600" dirty="0"/>
              <a:t>• The binary equivalent of </a:t>
            </a:r>
            <a:r>
              <a:rPr lang="en-US" sz="2600" dirty="0">
                <a:solidFill>
                  <a:srgbClr val="FF0000"/>
                </a:solidFill>
              </a:rPr>
              <a:t>29.75</a:t>
            </a:r>
            <a:r>
              <a:rPr lang="en-US" sz="2600" dirty="0"/>
              <a:t> can be determined to be </a:t>
            </a:r>
            <a:r>
              <a:rPr lang="en-US" sz="2600" dirty="0" smtClean="0">
                <a:solidFill>
                  <a:srgbClr val="FF0000"/>
                </a:solidFill>
              </a:rPr>
              <a:t>11101</a:t>
            </a:r>
            <a:r>
              <a:rPr lang="en-US" sz="2600" dirty="0" smtClean="0"/>
              <a:t> for </a:t>
            </a:r>
            <a:r>
              <a:rPr lang="en-US" sz="2600" dirty="0"/>
              <a:t>the integer part and </a:t>
            </a:r>
            <a:r>
              <a:rPr lang="en-US" sz="2600" dirty="0">
                <a:solidFill>
                  <a:srgbClr val="FF0000"/>
                </a:solidFill>
              </a:rPr>
              <a:t>.11 </a:t>
            </a:r>
            <a:r>
              <a:rPr lang="en-US" sz="2600" dirty="0"/>
              <a:t>for </a:t>
            </a:r>
            <a:r>
              <a:rPr lang="en-US" sz="2600" dirty="0" smtClean="0"/>
              <a:t>the fractional </a:t>
            </a:r>
            <a:r>
              <a:rPr lang="en-US" sz="2600" dirty="0"/>
              <a:t>part.</a:t>
            </a:r>
          </a:p>
          <a:p>
            <a:r>
              <a:rPr lang="en-US" sz="2600" dirty="0"/>
              <a:t>• Therefore, (0010 1001.0111 </a:t>
            </a:r>
            <a:r>
              <a:rPr lang="en-US" sz="2600" dirty="0" smtClean="0"/>
              <a:t>0101)BCD =(</a:t>
            </a:r>
            <a:r>
              <a:rPr lang="en-US" sz="2600" dirty="0">
                <a:solidFill>
                  <a:srgbClr val="FF0000"/>
                </a:solidFill>
              </a:rPr>
              <a:t>11101.11</a:t>
            </a:r>
            <a:r>
              <a:rPr lang="en-US" sz="2600" dirty="0"/>
              <a:t>)2</a:t>
            </a:r>
            <a:r>
              <a:rPr lang="en-US" sz="2600" dirty="0" smtClean="0"/>
              <a:t>.</a:t>
            </a:r>
          </a:p>
          <a:p>
            <a:r>
              <a:rPr lang="en-US" sz="2400" dirty="0" smtClean="0"/>
              <a:t>code </a:t>
            </a:r>
            <a:r>
              <a:rPr lang="en-US" sz="2400" dirty="0"/>
              <a:t>is the most popular of all the BCD codes, it is simply referred to as </a:t>
            </a:r>
            <a:r>
              <a:rPr lang="en-US" sz="2400" dirty="0"/>
              <a:t>the BCD </a:t>
            </a:r>
            <a:r>
              <a:rPr lang="en-US" sz="2400" dirty="0"/>
              <a:t>code</a:t>
            </a:r>
            <a:r>
              <a:rPr lang="en-US" sz="2400" dirty="0" smtClean="0"/>
              <a:t>.</a:t>
            </a:r>
          </a:p>
          <a:p>
            <a:pPr marL="274320" indent="-274320" algn="just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en-US" sz="2600" dirty="0"/>
              <a:t>The process of </a:t>
            </a:r>
            <a:r>
              <a:rPr lang="en-US" sz="2600" dirty="0">
                <a:solidFill>
                  <a:srgbClr val="FF0000"/>
                </a:solidFill>
              </a:rPr>
              <a:t>binary-to-BCD </a:t>
            </a:r>
            <a:r>
              <a:rPr lang="en-US" sz="2600" dirty="0"/>
              <a:t>conversion is the same as </a:t>
            </a:r>
            <a:r>
              <a:rPr lang="en-US" sz="2600" dirty="0" smtClean="0"/>
              <a:t>the process </a:t>
            </a:r>
            <a:r>
              <a:rPr lang="en-US" sz="2600" dirty="0"/>
              <a:t>of </a:t>
            </a:r>
            <a:r>
              <a:rPr lang="en-US" sz="2600" dirty="0">
                <a:solidFill>
                  <a:srgbClr val="FF0000"/>
                </a:solidFill>
              </a:rPr>
              <a:t>BCD-to-binary</a:t>
            </a:r>
            <a:r>
              <a:rPr lang="en-US" sz="2600" dirty="0"/>
              <a:t> </a:t>
            </a:r>
            <a:r>
              <a:rPr lang="en-US" sz="2600" dirty="0" smtClean="0"/>
              <a:t>conversion executed </a:t>
            </a:r>
            <a:r>
              <a:rPr lang="en-US" sz="2600" dirty="0"/>
              <a:t>in reverse order. A given </a:t>
            </a:r>
            <a:r>
              <a:rPr lang="en-US" sz="2600" dirty="0">
                <a:solidFill>
                  <a:srgbClr val="FF0000"/>
                </a:solidFill>
              </a:rPr>
              <a:t>binary</a:t>
            </a:r>
            <a:r>
              <a:rPr lang="en-US" sz="2600" dirty="0"/>
              <a:t> number can be </a:t>
            </a:r>
            <a:r>
              <a:rPr lang="en-US" sz="2600" dirty="0">
                <a:solidFill>
                  <a:srgbClr val="FF0000"/>
                </a:solidFill>
              </a:rPr>
              <a:t>converted</a:t>
            </a:r>
            <a:r>
              <a:rPr lang="en-US" sz="2600" dirty="0"/>
              <a:t> into </a:t>
            </a:r>
            <a:r>
              <a:rPr lang="en-US" sz="2600" dirty="0" smtClean="0"/>
              <a:t>an equivalent </a:t>
            </a:r>
            <a:r>
              <a:rPr lang="en-US" sz="2600" dirty="0">
                <a:solidFill>
                  <a:srgbClr val="FF0000"/>
                </a:solidFill>
              </a:rPr>
              <a:t>BCD</a:t>
            </a:r>
            <a:r>
              <a:rPr lang="en-US" sz="2600" dirty="0"/>
              <a:t> </a:t>
            </a:r>
            <a:r>
              <a:rPr lang="en-US" sz="2600" dirty="0" smtClean="0"/>
              <a:t>number by </a:t>
            </a:r>
            <a:r>
              <a:rPr lang="en-US" sz="2600" dirty="0"/>
              <a:t>first </a:t>
            </a:r>
            <a:r>
              <a:rPr lang="en-US" sz="2600" dirty="0">
                <a:solidFill>
                  <a:srgbClr val="FF0000"/>
                </a:solidFill>
              </a:rPr>
              <a:t>determining</a:t>
            </a:r>
            <a:r>
              <a:rPr lang="en-US" sz="2600" dirty="0"/>
              <a:t> its </a:t>
            </a:r>
            <a:r>
              <a:rPr lang="en-US" sz="2600" dirty="0">
                <a:solidFill>
                  <a:srgbClr val="FF0000"/>
                </a:solidFill>
              </a:rPr>
              <a:t>decimal</a:t>
            </a:r>
            <a:r>
              <a:rPr lang="en-US" sz="2600" dirty="0"/>
              <a:t> equivalent and then </a:t>
            </a:r>
            <a:r>
              <a:rPr lang="en-US" sz="2600" dirty="0">
                <a:solidFill>
                  <a:srgbClr val="FF0000"/>
                </a:solidFill>
              </a:rPr>
              <a:t>writing</a:t>
            </a:r>
            <a:r>
              <a:rPr lang="en-US" sz="2600" dirty="0"/>
              <a:t> the corresponding </a:t>
            </a:r>
            <a:r>
              <a:rPr lang="en-US" sz="2600" dirty="0">
                <a:solidFill>
                  <a:srgbClr val="FF0000"/>
                </a:solidFill>
              </a:rPr>
              <a:t>BCD</a:t>
            </a:r>
            <a:r>
              <a:rPr lang="en-US" sz="2600" dirty="0"/>
              <a:t> equivalent.</a:t>
            </a:r>
          </a:p>
        </p:txBody>
      </p:sp>
    </p:spTree>
    <p:extLst>
      <p:ext uri="{BB962C8B-B14F-4D97-AF65-F5344CB8AC3E}">
        <p14:creationId xmlns:p14="http://schemas.microsoft.com/office/powerpoint/2010/main" val="1199596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2400"/>
            <a:ext cx="91440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600" u="sng" dirty="0" smtClean="0">
                <a:solidFill>
                  <a:srgbClr val="FF0000"/>
                </a:solidFill>
              </a:rPr>
              <a:t>Example: </a:t>
            </a:r>
            <a:r>
              <a:rPr lang="en-US" sz="2600" dirty="0" smtClean="0"/>
              <a:t>find </a:t>
            </a:r>
            <a:r>
              <a:rPr lang="en-US" sz="2600" dirty="0"/>
              <a:t>the BCD equivalent of the binary number 10101011.101</a:t>
            </a:r>
            <a:r>
              <a:rPr lang="en-US" sz="2600" dirty="0" smtClean="0"/>
              <a:t>:</a:t>
            </a:r>
          </a:p>
          <a:p>
            <a:pPr algn="just"/>
            <a:r>
              <a:rPr lang="en-US" sz="2600" dirty="0" smtClean="0"/>
              <a:t>Solution :</a:t>
            </a:r>
            <a:endParaRPr lang="en-US" sz="2600" dirty="0"/>
          </a:p>
          <a:p>
            <a:r>
              <a:rPr lang="en-US" dirty="0"/>
              <a:t>• </a:t>
            </a:r>
            <a:r>
              <a:rPr lang="en-US" sz="2000" dirty="0"/>
              <a:t>The decimal equivalent of this binary number can be determined to be </a:t>
            </a:r>
            <a:r>
              <a:rPr lang="en-US" sz="2000" dirty="0">
                <a:solidFill>
                  <a:srgbClr val="FF0000"/>
                </a:solidFill>
              </a:rPr>
              <a:t>171.625</a:t>
            </a:r>
            <a:r>
              <a:rPr lang="en-US" sz="2000" dirty="0"/>
              <a:t>.</a:t>
            </a:r>
          </a:p>
          <a:p>
            <a:r>
              <a:rPr lang="en-US" sz="2000" dirty="0"/>
              <a:t>• The BCD equivalent can then be written as </a:t>
            </a:r>
            <a:r>
              <a:rPr lang="en-US" sz="2000" dirty="0">
                <a:solidFill>
                  <a:srgbClr val="FF0000"/>
                </a:solidFill>
              </a:rPr>
              <a:t>0001 0111 0001.0110 0010 0101</a:t>
            </a:r>
            <a:r>
              <a:rPr lang="en-US" sz="2000" dirty="0" smtClean="0"/>
              <a:t>.</a:t>
            </a:r>
            <a:endParaRPr lang="en-US" sz="2000" b="1" u="sng" dirty="0">
              <a:solidFill>
                <a:schemeClr val="accent1"/>
              </a:solidFill>
            </a:endParaRPr>
          </a:p>
          <a:p>
            <a:r>
              <a:rPr lang="en-US" sz="2400" b="1" u="sng" dirty="0" smtClean="0">
                <a:solidFill>
                  <a:schemeClr val="accent1"/>
                </a:solidFill>
              </a:rPr>
              <a:t>Other </a:t>
            </a:r>
            <a:r>
              <a:rPr lang="en-US" sz="2400" b="1" u="sng" dirty="0">
                <a:solidFill>
                  <a:schemeClr val="accent1"/>
                </a:solidFill>
              </a:rPr>
              <a:t>Decimal Codes</a:t>
            </a:r>
          </a:p>
          <a:p>
            <a:pPr algn="just"/>
            <a:r>
              <a:rPr lang="en-US" sz="2600" dirty="0"/>
              <a:t>Other </a:t>
            </a:r>
            <a:r>
              <a:rPr lang="en-US" sz="2600" dirty="0">
                <a:solidFill>
                  <a:srgbClr val="FF0000"/>
                </a:solidFill>
              </a:rPr>
              <a:t>weighted BCD codes </a:t>
            </a:r>
            <a:r>
              <a:rPr lang="en-US" sz="2600" dirty="0"/>
              <a:t>include the </a:t>
            </a:r>
            <a:r>
              <a:rPr lang="en-US" sz="2600" dirty="0">
                <a:solidFill>
                  <a:srgbClr val="FF0000"/>
                </a:solidFill>
              </a:rPr>
              <a:t>4221 BCD and 5421 BCD codes</a:t>
            </a:r>
            <a:r>
              <a:rPr lang="en-US" sz="2600" dirty="0"/>
              <a:t>. Again, 4, 2, 2 and 1 in the 4221 BCD code and 5, 4, 2 and 1 in the 5421 BCD code represent weights of the relevant bits. Table 2.1 shows a comparison of 8421, 4221 and 5421 BCD codes. </a:t>
            </a:r>
          </a:p>
          <a:p>
            <a:pPr algn="just"/>
            <a:r>
              <a:rPr lang="en-US" sz="2600" dirty="0"/>
              <a:t>As an example, (</a:t>
            </a:r>
            <a:r>
              <a:rPr lang="en-US" sz="2600" dirty="0">
                <a:solidFill>
                  <a:srgbClr val="FF0000"/>
                </a:solidFill>
              </a:rPr>
              <a:t>98.16</a:t>
            </a:r>
            <a:r>
              <a:rPr lang="en-US" sz="2600" dirty="0"/>
              <a:t>)10 will be written as </a:t>
            </a:r>
            <a:r>
              <a:rPr lang="en-US" sz="2600" dirty="0">
                <a:solidFill>
                  <a:srgbClr val="FF0000"/>
                </a:solidFill>
              </a:rPr>
              <a:t>1111 1110.0001 1100 </a:t>
            </a:r>
            <a:r>
              <a:rPr lang="en-US" sz="2600" dirty="0"/>
              <a:t>in </a:t>
            </a:r>
            <a:r>
              <a:rPr lang="en-US" sz="2600" dirty="0">
                <a:solidFill>
                  <a:srgbClr val="FF0000"/>
                </a:solidFill>
              </a:rPr>
              <a:t>4221 BCD </a:t>
            </a:r>
            <a:r>
              <a:rPr lang="en-US" sz="2600" dirty="0"/>
              <a:t>code and </a:t>
            </a:r>
            <a:r>
              <a:rPr lang="en-US" sz="2600" dirty="0">
                <a:solidFill>
                  <a:srgbClr val="FF0000"/>
                </a:solidFill>
              </a:rPr>
              <a:t>1100 1011.0001 1001 </a:t>
            </a:r>
            <a:r>
              <a:rPr lang="en-US" sz="2600" dirty="0"/>
              <a:t>in </a:t>
            </a:r>
            <a:r>
              <a:rPr lang="en-US" sz="2600" dirty="0">
                <a:solidFill>
                  <a:srgbClr val="FF0000"/>
                </a:solidFill>
              </a:rPr>
              <a:t>5421 BCD </a:t>
            </a:r>
            <a:r>
              <a:rPr lang="en-US" sz="2600" dirty="0"/>
              <a:t>code. Since the 8421 </a:t>
            </a:r>
          </a:p>
        </p:txBody>
      </p:sp>
    </p:spTree>
    <p:extLst>
      <p:ext uri="{BB962C8B-B14F-4D97-AF65-F5344CB8AC3E}">
        <p14:creationId xmlns:p14="http://schemas.microsoft.com/office/powerpoint/2010/main" val="1841719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229510" y="914400"/>
            <a:ext cx="8532580" cy="461779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429000" y="92376"/>
            <a:ext cx="2133600" cy="692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27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228600"/>
            <a:ext cx="899160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chemeClr val="accent1"/>
                </a:solidFill>
              </a:rPr>
              <a:t>Excess-3 </a:t>
            </a:r>
            <a:r>
              <a:rPr lang="en-US" sz="2800" b="1" u="sng" dirty="0" smtClean="0">
                <a:solidFill>
                  <a:schemeClr val="accent1"/>
                </a:solidFill>
              </a:rPr>
              <a:t>Code</a:t>
            </a:r>
          </a:p>
          <a:p>
            <a:r>
              <a:rPr lang="en-US" sz="2600" dirty="0"/>
              <a:t>The </a:t>
            </a:r>
            <a:r>
              <a:rPr lang="en-US" sz="2600" dirty="0">
                <a:solidFill>
                  <a:srgbClr val="FF0000"/>
                </a:solidFill>
              </a:rPr>
              <a:t>excess-3</a:t>
            </a:r>
            <a:r>
              <a:rPr lang="en-US" sz="2600" dirty="0"/>
              <a:t> code </a:t>
            </a:r>
            <a:r>
              <a:rPr lang="en-US" sz="2600" dirty="0"/>
              <a:t>is another </a:t>
            </a:r>
            <a:r>
              <a:rPr lang="en-US" sz="2600" dirty="0"/>
              <a:t>important BCD </a:t>
            </a:r>
            <a:r>
              <a:rPr lang="en-US" sz="2600" dirty="0"/>
              <a:t>code. </a:t>
            </a:r>
            <a:r>
              <a:rPr lang="en-US" sz="2600" dirty="0"/>
              <a:t>The </a:t>
            </a:r>
            <a:r>
              <a:rPr lang="en-US" sz="2600" dirty="0">
                <a:solidFill>
                  <a:srgbClr val="FF0000"/>
                </a:solidFill>
              </a:rPr>
              <a:t>excess-3 </a:t>
            </a:r>
            <a:r>
              <a:rPr lang="en-US" sz="2600" dirty="0"/>
              <a:t>code for a given </a:t>
            </a:r>
            <a:r>
              <a:rPr lang="en-US" sz="2600" dirty="0">
                <a:solidFill>
                  <a:srgbClr val="FF0000"/>
                </a:solidFill>
              </a:rPr>
              <a:t>decimal number </a:t>
            </a:r>
            <a:r>
              <a:rPr lang="en-US" sz="2600" dirty="0"/>
              <a:t>is </a:t>
            </a:r>
            <a:r>
              <a:rPr lang="en-US" sz="2600" dirty="0">
                <a:solidFill>
                  <a:srgbClr val="FF0000"/>
                </a:solidFill>
              </a:rPr>
              <a:t>determined</a:t>
            </a:r>
            <a:r>
              <a:rPr lang="en-US" sz="2600" dirty="0"/>
              <a:t> by </a:t>
            </a:r>
            <a:r>
              <a:rPr lang="en-US" sz="2600" dirty="0">
                <a:solidFill>
                  <a:srgbClr val="FF0000"/>
                </a:solidFill>
              </a:rPr>
              <a:t>adding ‘3’ </a:t>
            </a:r>
            <a:r>
              <a:rPr lang="en-US" sz="2600" dirty="0"/>
              <a:t>to </a:t>
            </a:r>
            <a:r>
              <a:rPr lang="en-US" sz="2600" dirty="0">
                <a:solidFill>
                  <a:srgbClr val="FF0000"/>
                </a:solidFill>
              </a:rPr>
              <a:t>each </a:t>
            </a:r>
            <a:r>
              <a:rPr lang="en-US" sz="2600" dirty="0">
                <a:solidFill>
                  <a:srgbClr val="FF0000"/>
                </a:solidFill>
              </a:rPr>
              <a:t>decimal digit </a:t>
            </a:r>
            <a:r>
              <a:rPr lang="en-US" sz="2600" dirty="0"/>
              <a:t>in </a:t>
            </a:r>
            <a:r>
              <a:rPr lang="en-US" sz="2600" dirty="0">
                <a:solidFill>
                  <a:srgbClr val="FF0000"/>
                </a:solidFill>
              </a:rPr>
              <a:t>the given number </a:t>
            </a:r>
            <a:r>
              <a:rPr lang="en-US" sz="2600" dirty="0"/>
              <a:t>and then </a:t>
            </a:r>
            <a:r>
              <a:rPr lang="en-US" sz="2600" dirty="0">
                <a:solidFill>
                  <a:srgbClr val="FF0000"/>
                </a:solidFill>
              </a:rPr>
              <a:t>replacing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FF0000"/>
                </a:solidFill>
              </a:rPr>
              <a:t>each digit </a:t>
            </a:r>
            <a:r>
              <a:rPr lang="en-US" sz="2600" dirty="0"/>
              <a:t>of the newly found decimal number </a:t>
            </a:r>
            <a:r>
              <a:rPr lang="en-US" sz="2600" dirty="0">
                <a:solidFill>
                  <a:srgbClr val="FF0000"/>
                </a:solidFill>
              </a:rPr>
              <a:t>by </a:t>
            </a:r>
            <a:r>
              <a:rPr lang="en-US" sz="2600" dirty="0">
                <a:solidFill>
                  <a:srgbClr val="FF0000"/>
                </a:solidFill>
              </a:rPr>
              <a:t>its four-bit binary </a:t>
            </a:r>
            <a:r>
              <a:rPr lang="en-US" sz="2600" dirty="0" smtClean="0">
                <a:solidFill>
                  <a:srgbClr val="FF0000"/>
                </a:solidFill>
              </a:rPr>
              <a:t>equivalent.</a:t>
            </a:r>
          </a:p>
          <a:p>
            <a:r>
              <a:rPr lang="en-US" sz="2600" u="sng" dirty="0">
                <a:solidFill>
                  <a:srgbClr val="FF0000"/>
                </a:solidFill>
              </a:rPr>
              <a:t>Example: </a:t>
            </a:r>
            <a:r>
              <a:rPr lang="en-US" sz="2600" dirty="0"/>
              <a:t>find </a:t>
            </a:r>
            <a:r>
              <a:rPr lang="en-US" sz="2600" dirty="0"/>
              <a:t>the excess-3 code for the </a:t>
            </a:r>
            <a:r>
              <a:rPr lang="en-US" sz="2600" dirty="0"/>
              <a:t>decimal number </a:t>
            </a:r>
            <a:r>
              <a:rPr lang="en-US" sz="2600" dirty="0" smtClean="0"/>
              <a:t>597</a:t>
            </a:r>
          </a:p>
          <a:p>
            <a:r>
              <a:rPr lang="en-US" sz="2600" dirty="0" smtClean="0"/>
              <a:t>Solution: </a:t>
            </a:r>
          </a:p>
          <a:p>
            <a:pPr algn="just"/>
            <a:r>
              <a:rPr lang="en-US" sz="2600" dirty="0"/>
              <a:t>The addition of ‘3’ to each digit yields the three </a:t>
            </a:r>
            <a:r>
              <a:rPr lang="en-US" sz="2600" dirty="0" smtClean="0"/>
              <a:t>new digits/numbers </a:t>
            </a:r>
            <a:r>
              <a:rPr lang="en-US" sz="2600" dirty="0">
                <a:solidFill>
                  <a:srgbClr val="FF0000"/>
                </a:solidFill>
              </a:rPr>
              <a:t>‘8’, ‘12’ and ‘10’.</a:t>
            </a:r>
          </a:p>
          <a:p>
            <a:r>
              <a:rPr lang="en-US" sz="2600" dirty="0"/>
              <a:t>• The corresponding </a:t>
            </a:r>
            <a:r>
              <a:rPr lang="en-US" sz="2600" dirty="0">
                <a:solidFill>
                  <a:srgbClr val="FF0000"/>
                </a:solidFill>
              </a:rPr>
              <a:t>four-bit binary </a:t>
            </a:r>
            <a:r>
              <a:rPr lang="en-US" sz="2600" dirty="0"/>
              <a:t>equivalents are </a:t>
            </a:r>
            <a:r>
              <a:rPr lang="en-US" sz="2600" dirty="0">
                <a:solidFill>
                  <a:srgbClr val="FF0000"/>
                </a:solidFill>
              </a:rPr>
              <a:t>1000, </a:t>
            </a:r>
            <a:r>
              <a:rPr lang="en-US" sz="2600" dirty="0" smtClean="0">
                <a:solidFill>
                  <a:srgbClr val="FF0000"/>
                </a:solidFill>
              </a:rPr>
              <a:t>1100 and </a:t>
            </a:r>
            <a:r>
              <a:rPr lang="en-US" sz="2600" dirty="0">
                <a:solidFill>
                  <a:srgbClr val="FF0000"/>
                </a:solidFill>
              </a:rPr>
              <a:t>1010</a:t>
            </a:r>
            <a:r>
              <a:rPr lang="en-US" sz="2600" dirty="0"/>
              <a:t> respectively.</a:t>
            </a:r>
          </a:p>
          <a:p>
            <a:r>
              <a:rPr lang="en-US" sz="2600" dirty="0"/>
              <a:t>• The excess-3 code for 597 is therefore given by: </a:t>
            </a:r>
            <a:r>
              <a:rPr lang="en-US" sz="2600" dirty="0">
                <a:solidFill>
                  <a:srgbClr val="FF0000"/>
                </a:solidFill>
              </a:rPr>
              <a:t>1000 </a:t>
            </a:r>
            <a:r>
              <a:rPr lang="en-US" sz="2600" dirty="0" smtClean="0">
                <a:solidFill>
                  <a:srgbClr val="FF0000"/>
                </a:solidFill>
              </a:rPr>
              <a:t>1100 1010=100011001010</a:t>
            </a:r>
            <a:r>
              <a:rPr lang="en-US" sz="2600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27749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304800" y="1295400"/>
            <a:ext cx="8401050" cy="44196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76400" y="685800"/>
            <a:ext cx="5983940" cy="516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712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304800"/>
            <a:ext cx="891540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chemeClr val="accent1"/>
                </a:solidFill>
              </a:rPr>
              <a:t>Gray </a:t>
            </a:r>
            <a:r>
              <a:rPr lang="en-US" sz="2800" b="1" u="sng" dirty="0" smtClean="0">
                <a:solidFill>
                  <a:schemeClr val="accent1"/>
                </a:solidFill>
              </a:rPr>
              <a:t>Code</a:t>
            </a:r>
          </a:p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dirty="0"/>
              <a:t>It is an </a:t>
            </a:r>
            <a:r>
              <a:rPr lang="en-US" dirty="0" smtClean="0"/>
              <a:t>unweighted binary </a:t>
            </a:r>
            <a:r>
              <a:rPr lang="en-US" dirty="0"/>
              <a:t>code in which two successive values differ only by 1 bit. Owing to this feature, the </a:t>
            </a:r>
            <a:r>
              <a:rPr lang="en-US" dirty="0" smtClean="0"/>
              <a:t>maximum error </a:t>
            </a:r>
            <a:r>
              <a:rPr lang="en-US" dirty="0"/>
              <a:t>that can creep into a system using the binary Gray code to encode data is much less than </a:t>
            </a:r>
            <a:r>
              <a:rPr lang="en-US" dirty="0" smtClean="0"/>
              <a:t>the worst-case </a:t>
            </a:r>
            <a:r>
              <a:rPr lang="en-US" dirty="0"/>
              <a:t>error encountered in the case of straight binary </a:t>
            </a:r>
            <a:r>
              <a:rPr lang="en-US" dirty="0" smtClean="0"/>
              <a:t>encoding.</a:t>
            </a:r>
          </a:p>
          <a:p>
            <a:pPr marL="285750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b="1" i="1" u="sng" dirty="0">
                <a:solidFill>
                  <a:srgbClr val="FF0000"/>
                </a:solidFill>
              </a:rPr>
              <a:t>Binary–Gray Code </a:t>
            </a:r>
            <a:r>
              <a:rPr lang="en-US" b="1" i="1" u="sng" dirty="0" smtClean="0">
                <a:solidFill>
                  <a:srgbClr val="FF0000"/>
                </a:solidFill>
              </a:rPr>
              <a:t>Conversion</a:t>
            </a:r>
          </a:p>
          <a:p>
            <a:pPr marL="342900" indent="-342900" algn="just">
              <a:buAutoNum type="arabicPeriod"/>
            </a:pPr>
            <a:r>
              <a:rPr lang="en-US" dirty="0" smtClean="0"/>
              <a:t>Begin </a:t>
            </a:r>
            <a:r>
              <a:rPr lang="en-US" dirty="0"/>
              <a:t>with the most significant bit (MSB) of the binary number. The MSB of the Gray </a:t>
            </a:r>
            <a:r>
              <a:rPr lang="en-US" dirty="0" smtClean="0"/>
              <a:t>code equivalent </a:t>
            </a:r>
            <a:r>
              <a:rPr lang="en-US" dirty="0"/>
              <a:t>is the same as the MSB of the given binary number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2. The second most significant bit, adjacent to the MSB, in the Gray code number </a:t>
            </a:r>
            <a:r>
              <a:rPr lang="en-US" dirty="0" smtClean="0"/>
              <a:t>is obtained by adding </a:t>
            </a:r>
            <a:r>
              <a:rPr lang="en-US" dirty="0"/>
              <a:t>the MSB and the second MSB of the binary number and ignoring the carry, if any. That </a:t>
            </a:r>
            <a:r>
              <a:rPr lang="en-US" dirty="0" smtClean="0"/>
              <a:t>is, if </a:t>
            </a:r>
            <a:r>
              <a:rPr lang="en-US" dirty="0"/>
              <a:t>the MSB and the bit adjacent to it are both ‘1’, then </a:t>
            </a:r>
            <a:r>
              <a:rPr lang="en-US" dirty="0" smtClean="0"/>
              <a:t>the corresponding </a:t>
            </a:r>
            <a:r>
              <a:rPr lang="en-US" dirty="0"/>
              <a:t>Gray code bit would be </a:t>
            </a:r>
            <a:r>
              <a:rPr lang="en-US" dirty="0" smtClean="0"/>
              <a:t>a ‘0’.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3. The third most significant bit, adjacent to the second MSB, in the Gray code number is </a:t>
            </a:r>
            <a:r>
              <a:rPr lang="en-US" dirty="0" smtClean="0"/>
              <a:t>obtained by </a:t>
            </a:r>
            <a:r>
              <a:rPr lang="en-US" dirty="0"/>
              <a:t>adding the second MSB and the third MSB in the binary number and ignoring the carry, if any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4. The process continues until we obtain the LSB of the Gray code number by </a:t>
            </a:r>
            <a:r>
              <a:rPr lang="en-US" dirty="0" smtClean="0"/>
              <a:t>the addition </a:t>
            </a:r>
            <a:r>
              <a:rPr lang="en-US" dirty="0"/>
              <a:t>of the </a:t>
            </a:r>
            <a:r>
              <a:rPr lang="en-US" dirty="0" smtClean="0"/>
              <a:t>LSB and </a:t>
            </a:r>
            <a:r>
              <a:rPr lang="en-US" dirty="0"/>
              <a:t>the next higher adjacent bit of the binary number.</a:t>
            </a:r>
            <a:endParaRPr lang="en-US" sz="28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504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304801"/>
            <a:ext cx="89916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The conversion process is further illustrated with the help of an example showing </a:t>
            </a:r>
            <a:r>
              <a:rPr lang="en-US" sz="2800" dirty="0"/>
              <a:t>step-by-step conversion </a:t>
            </a:r>
            <a:r>
              <a:rPr lang="en-US" sz="2800" dirty="0"/>
              <a:t>of (1011)2 into its Gray code equivalent:</a:t>
            </a:r>
          </a:p>
          <a:p>
            <a:r>
              <a:rPr lang="en-US" sz="2800" dirty="0">
                <a:solidFill>
                  <a:srgbClr val="FF0000"/>
                </a:solidFill>
              </a:rPr>
              <a:t>Binary </a:t>
            </a:r>
            <a:r>
              <a:rPr lang="en-US" sz="2800" dirty="0" smtClean="0"/>
              <a:t>         1011</a:t>
            </a:r>
            <a:endParaRPr lang="en-US" sz="2800" dirty="0"/>
          </a:p>
          <a:p>
            <a:r>
              <a:rPr lang="en-US" sz="2800" dirty="0"/>
              <a:t>Gray </a:t>
            </a:r>
            <a:r>
              <a:rPr lang="en-US" sz="2800" dirty="0" smtClean="0"/>
              <a:t>code    </a:t>
            </a:r>
            <a:r>
              <a:rPr lang="en-US" sz="2800" dirty="0"/>
              <a:t>1- - -</a:t>
            </a:r>
          </a:p>
          <a:p>
            <a:r>
              <a:rPr lang="en-US" sz="2800" dirty="0">
                <a:solidFill>
                  <a:srgbClr val="FF0000"/>
                </a:solidFill>
              </a:rPr>
              <a:t>Binary</a:t>
            </a:r>
            <a:r>
              <a:rPr lang="en-US" sz="2800" dirty="0"/>
              <a:t> </a:t>
            </a:r>
            <a:r>
              <a:rPr lang="en-US" sz="2800" dirty="0" smtClean="0"/>
              <a:t>        1011</a:t>
            </a:r>
            <a:endParaRPr lang="en-US" sz="2800" dirty="0"/>
          </a:p>
          <a:p>
            <a:r>
              <a:rPr lang="en-US" sz="2800" dirty="0"/>
              <a:t>Gray code </a:t>
            </a:r>
            <a:r>
              <a:rPr lang="en-US" sz="2800" dirty="0" smtClean="0"/>
              <a:t>  11- </a:t>
            </a:r>
            <a:r>
              <a:rPr lang="en-US" sz="2800" dirty="0"/>
              <a:t>-</a:t>
            </a:r>
          </a:p>
          <a:p>
            <a:r>
              <a:rPr lang="en-US" sz="2800" dirty="0">
                <a:solidFill>
                  <a:srgbClr val="FF0000"/>
                </a:solidFill>
              </a:rPr>
              <a:t>Binary </a:t>
            </a:r>
            <a:r>
              <a:rPr lang="en-US" sz="2800" dirty="0" smtClean="0"/>
              <a:t>       1011</a:t>
            </a:r>
            <a:endParaRPr lang="en-US" sz="2800" dirty="0"/>
          </a:p>
          <a:p>
            <a:r>
              <a:rPr lang="en-US" sz="2800" dirty="0"/>
              <a:t>Gray code </a:t>
            </a:r>
            <a:r>
              <a:rPr lang="en-US" sz="2800" dirty="0" smtClean="0"/>
              <a:t> 111-</a:t>
            </a:r>
            <a:endParaRPr lang="en-US" sz="2800" dirty="0"/>
          </a:p>
          <a:p>
            <a:r>
              <a:rPr lang="en-US" sz="2800" dirty="0">
                <a:solidFill>
                  <a:srgbClr val="FF0000"/>
                </a:solidFill>
              </a:rPr>
              <a:t>Binary </a:t>
            </a:r>
            <a:r>
              <a:rPr lang="en-US" sz="2800" dirty="0" smtClean="0"/>
              <a:t>      1011</a:t>
            </a:r>
            <a:endParaRPr lang="en-US" sz="2800" dirty="0"/>
          </a:p>
          <a:p>
            <a:r>
              <a:rPr lang="en-US" sz="2800" dirty="0"/>
              <a:t>Gray code </a:t>
            </a:r>
            <a:r>
              <a:rPr lang="en-US" sz="2800" dirty="0" smtClean="0"/>
              <a:t> 1110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951926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</TotalTime>
  <Words>1014</Words>
  <Application>Microsoft Office PowerPoint</Application>
  <PresentationFormat>On-screen Show (4:3)</PresentationFormat>
  <Paragraphs>76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Aparajita</vt:lpstr>
      <vt:lpstr>Arial</vt:lpstr>
      <vt:lpstr>Bell MT</vt:lpstr>
      <vt:lpstr>Calibri</vt:lpstr>
      <vt:lpstr>Constantia</vt:lpstr>
      <vt:lpstr>intirb</vt:lpstr>
      <vt:lpstr>intirr</vt:lpstr>
      <vt:lpstr>Majalla UI</vt:lpstr>
      <vt:lpstr>Times New Roman</vt:lpstr>
      <vt:lpstr>Wingdings 2</vt:lpstr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master</dc:creator>
  <cp:lastModifiedBy>Maher</cp:lastModifiedBy>
  <cp:revision>62</cp:revision>
  <dcterms:created xsi:type="dcterms:W3CDTF">2006-08-16T00:00:00Z</dcterms:created>
  <dcterms:modified xsi:type="dcterms:W3CDTF">2019-01-03T12:29:48Z</dcterms:modified>
</cp:coreProperties>
</file>