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9" r:id="rId2"/>
    <p:sldId id="258" r:id="rId3"/>
    <p:sldId id="262" r:id="rId4"/>
    <p:sldId id="260" r:id="rId5"/>
    <p:sldId id="267" r:id="rId6"/>
    <p:sldId id="261" r:id="rId7"/>
    <p:sldId id="263" r:id="rId8"/>
    <p:sldId id="264" r:id="rId9"/>
    <p:sldId id="265" r:id="rId10"/>
    <p:sldId id="266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123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285481"/>
            <a:ext cx="44196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b="1" i="1" dirty="0" smtClean="0"/>
              <a:t>College </a:t>
            </a:r>
            <a:r>
              <a:rPr lang="en-US" b="1" i="1" dirty="0"/>
              <a:t>of Engineering</a:t>
            </a:r>
            <a:r>
              <a:rPr lang="en-US" b="1" i="1" dirty="0" smtClean="0"/>
              <a:t>,</a:t>
            </a:r>
          </a:p>
          <a:p>
            <a:pPr algn="ctr"/>
            <a:r>
              <a:rPr lang="en-US" b="1" i="1" dirty="0" smtClean="0"/>
              <a:t> </a:t>
            </a:r>
            <a:r>
              <a:rPr lang="en-US" b="1" i="1" dirty="0"/>
              <a:t>Electrical Engineering Department</a:t>
            </a:r>
          </a:p>
          <a:p>
            <a:endParaRPr lang="ar-IQ" dirty="0"/>
          </a:p>
        </p:txBody>
      </p:sp>
      <p:sp>
        <p:nvSpPr>
          <p:cNvPr id="6" name="TextBox 5"/>
          <p:cNvSpPr txBox="1"/>
          <p:nvPr/>
        </p:nvSpPr>
        <p:spPr>
          <a:xfrm>
            <a:off x="-538655" y="2185371"/>
            <a:ext cx="102108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800" b="1" i="1" dirty="0" smtClean="0">
                <a:latin typeface="Bell MT" pitchFamily="18" charset="0"/>
                <a:cs typeface="Aparajita" pitchFamily="34" charset="0"/>
              </a:rPr>
              <a:t>Arithmetic Operation</a:t>
            </a:r>
            <a:endParaRPr lang="ar-IQ" sz="4800" b="1" i="1" dirty="0">
              <a:latin typeface="Bell MT" pitchFamily="18" charset="0"/>
              <a:cs typeface="Aparajit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0145" y="3244096"/>
            <a:ext cx="6553200" cy="178510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b="1" i="1" dirty="0">
                <a:latin typeface="Bell MT" pitchFamily="18" charset="0"/>
                <a:cs typeface="Aparajita" pitchFamily="34" charset="0"/>
              </a:rPr>
              <a:t>By:</a:t>
            </a:r>
          </a:p>
          <a:p>
            <a:pPr algn="ctr"/>
            <a:r>
              <a:rPr lang="en-US" sz="3200" b="1" i="1" dirty="0" err="1" smtClean="0">
                <a:latin typeface="Bell MT" pitchFamily="18" charset="0"/>
                <a:cs typeface="Aparajita" pitchFamily="34" charset="0"/>
              </a:rPr>
              <a:t>Asst</a:t>
            </a:r>
            <a:r>
              <a:rPr lang="en-US" sz="3200" b="1" i="1" dirty="0" smtClean="0">
                <a:latin typeface="Bell MT" pitchFamily="18" charset="0"/>
                <a:cs typeface="Aparajita" pitchFamily="34" charset="0"/>
              </a:rPr>
              <a:t> </a:t>
            </a:r>
            <a:r>
              <a:rPr lang="en-US" sz="3200" b="1" i="1" dirty="0" err="1" smtClean="0">
                <a:latin typeface="Bell MT" pitchFamily="18" charset="0"/>
                <a:cs typeface="Aparajita" pitchFamily="34" charset="0"/>
              </a:rPr>
              <a:t>Lec</a:t>
            </a:r>
            <a:r>
              <a:rPr lang="en-US" sz="3200" b="1" i="1" dirty="0" smtClean="0">
                <a:latin typeface="Bell MT" pitchFamily="18" charset="0"/>
                <a:cs typeface="Aparajita" pitchFamily="34" charset="0"/>
              </a:rPr>
              <a:t>. </a:t>
            </a:r>
            <a:r>
              <a:rPr lang="en-US" sz="3200" b="1" i="1" dirty="0" err="1">
                <a:latin typeface="Bell MT" pitchFamily="18" charset="0"/>
                <a:cs typeface="Aparajita" pitchFamily="34" charset="0"/>
              </a:rPr>
              <a:t>Besma</a:t>
            </a:r>
            <a:r>
              <a:rPr lang="en-US" sz="3200" b="1" i="1" dirty="0">
                <a:latin typeface="Bell MT" pitchFamily="18" charset="0"/>
                <a:cs typeface="Aparajita" pitchFamily="34" charset="0"/>
              </a:rPr>
              <a:t> </a:t>
            </a:r>
            <a:r>
              <a:rPr lang="en-US" sz="3200" b="1" i="1" dirty="0" err="1">
                <a:latin typeface="Bell MT" pitchFamily="18" charset="0"/>
                <a:cs typeface="Aparajita" pitchFamily="34" charset="0"/>
              </a:rPr>
              <a:t>Nazar</a:t>
            </a:r>
            <a:r>
              <a:rPr lang="en-US" sz="3200" b="1" i="1" dirty="0">
                <a:latin typeface="Bell MT" pitchFamily="18" charset="0"/>
                <a:cs typeface="Aparajita" pitchFamily="34" charset="0"/>
              </a:rPr>
              <a:t> </a:t>
            </a:r>
            <a:r>
              <a:rPr lang="en-US" sz="3200" b="1" i="1" dirty="0" err="1" smtClean="0">
                <a:latin typeface="Bell MT" pitchFamily="18" charset="0"/>
                <a:cs typeface="Aparajita" pitchFamily="34" charset="0"/>
              </a:rPr>
              <a:t>Nadhem</a:t>
            </a:r>
            <a:endParaRPr lang="en-US" sz="3200" b="1" i="1" dirty="0" smtClean="0">
              <a:latin typeface="Bell MT" pitchFamily="18" charset="0"/>
              <a:cs typeface="Aparajita" pitchFamily="34" charset="0"/>
            </a:endParaRPr>
          </a:p>
          <a:p>
            <a:pPr algn="ctr"/>
            <a:endParaRPr lang="en-US" sz="2800" b="1" dirty="0">
              <a:solidFill>
                <a:schemeClr val="bg1"/>
              </a:solidFill>
              <a:latin typeface="Bell MT" pitchFamily="18" charset="0"/>
              <a:cs typeface="Aparajita" pitchFamily="34" charset="0"/>
            </a:endParaRPr>
          </a:p>
          <a:p>
            <a:pPr algn="ctr"/>
            <a:endParaRPr lang="ar-IQ" dirty="0"/>
          </a:p>
        </p:txBody>
      </p:sp>
      <p:sp>
        <p:nvSpPr>
          <p:cNvPr id="8" name="TextBox 7"/>
          <p:cNvSpPr txBox="1"/>
          <p:nvPr/>
        </p:nvSpPr>
        <p:spPr>
          <a:xfrm>
            <a:off x="5257800" y="304800"/>
            <a:ext cx="3733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b="1" i="1" dirty="0" smtClean="0"/>
              <a:t>Class : Second Year</a:t>
            </a:r>
          </a:p>
          <a:p>
            <a:pPr algn="ctr"/>
            <a:r>
              <a:rPr lang="en-US" b="1" i="1" dirty="0" smtClean="0"/>
              <a:t>Subject : Digital Techniques</a:t>
            </a:r>
            <a:endParaRPr lang="ar-IQ" dirty="0"/>
          </a:p>
        </p:txBody>
      </p:sp>
      <p:sp>
        <p:nvSpPr>
          <p:cNvPr id="9" name="Text Box 16"/>
          <p:cNvSpPr txBox="1"/>
          <p:nvPr/>
        </p:nvSpPr>
        <p:spPr>
          <a:xfrm>
            <a:off x="1604962" y="4800600"/>
            <a:ext cx="5629275" cy="114300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lnSpc>
                <a:spcPct val="115000"/>
              </a:lnSpc>
              <a:spcAft>
                <a:spcPts val="0"/>
              </a:spcAft>
            </a:pPr>
            <a:r>
              <a:rPr lang="en-US" sz="2000" b="1" i="1" kern="1200" dirty="0">
                <a:solidFill>
                  <a:srgbClr val="000000"/>
                </a:solidFill>
                <a:effectLst/>
                <a:latin typeface="Bell MT"/>
                <a:ea typeface="Times New Roman"/>
                <a:cs typeface="Aparajita"/>
              </a:rPr>
              <a:t>Master of Science in Electrical Engineering</a:t>
            </a:r>
            <a:endParaRPr lang="en-US" sz="2000" b="1" dirty="0">
              <a:effectLst/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000" b="1" i="1" kern="1200" dirty="0">
                <a:solidFill>
                  <a:srgbClr val="000000"/>
                </a:solidFill>
                <a:effectLst/>
                <a:latin typeface="Bell MT"/>
                <a:ea typeface="Times New Roman"/>
                <a:cs typeface="Aparajita"/>
              </a:rPr>
              <a:t>(Electronic and Communication)</a:t>
            </a:r>
            <a:endParaRPr lang="en-US" sz="2000" dirty="0">
              <a:effectLst/>
              <a:ea typeface="Calibri"/>
              <a:cs typeface="Arial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en-US" sz="1100" dirty="0">
                <a:effectLst/>
                <a:ea typeface="Calibri"/>
                <a:cs typeface="Arial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191954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/>
              <a:t>Example : Subtract the following </a:t>
            </a:r>
            <a:r>
              <a:rPr lang="en-US" sz="2600" dirty="0" smtClean="0"/>
              <a:t>decimal </a:t>
            </a:r>
            <a:r>
              <a:rPr lang="en-US" sz="2600" dirty="0"/>
              <a:t>number </a:t>
            </a:r>
            <a:r>
              <a:rPr lang="en-US" sz="2600" dirty="0" smtClean="0"/>
              <a:t>: 72532-3250</a:t>
            </a:r>
          </a:p>
          <a:p>
            <a:r>
              <a:rPr lang="en-US" sz="2600" dirty="0" smtClean="0"/>
              <a:t>Solution:</a:t>
            </a:r>
          </a:p>
          <a:p>
            <a:r>
              <a:rPr lang="en-US" sz="2600" dirty="0" smtClean="0"/>
              <a:t>1)Using 9’s comp.                  2)Using 10’s comp.</a:t>
            </a:r>
          </a:p>
          <a:p>
            <a:r>
              <a:rPr lang="en-US" sz="2600" dirty="0" smtClean="0"/>
              <a:t>72532                                                72532</a:t>
            </a:r>
          </a:p>
          <a:p>
            <a:r>
              <a:rPr lang="en-US" sz="2600" dirty="0" smtClean="0"/>
              <a:t>03250-                                              03250-</a:t>
            </a:r>
          </a:p>
          <a:p>
            <a:r>
              <a:rPr lang="en-US" sz="2600" dirty="0" smtClean="0"/>
              <a:t>72532                                                72532</a:t>
            </a:r>
          </a:p>
          <a:p>
            <a:r>
              <a:rPr lang="en-US" sz="2600" dirty="0" smtClean="0"/>
              <a:t>96749+                                              96750</a:t>
            </a:r>
          </a:p>
          <a:p>
            <a:r>
              <a:rPr lang="en-US" sz="2600" dirty="0" smtClean="0"/>
              <a:t>169281                                               169282</a:t>
            </a:r>
          </a:p>
          <a:p>
            <a:r>
              <a:rPr lang="en-US" sz="2600" dirty="0"/>
              <a:t> </a:t>
            </a:r>
            <a:r>
              <a:rPr lang="en-US" sz="2600" dirty="0" smtClean="0"/>
              <a:t>         1+</a:t>
            </a:r>
          </a:p>
          <a:p>
            <a:r>
              <a:rPr lang="en-US" sz="2600" dirty="0" smtClean="0"/>
              <a:t>69282</a:t>
            </a:r>
          </a:p>
          <a:p>
            <a:r>
              <a:rPr lang="en-US" sz="2600" dirty="0"/>
              <a:t>Example : Subtract the following </a:t>
            </a:r>
            <a:r>
              <a:rPr lang="en-US" sz="2600" dirty="0" smtClean="0"/>
              <a:t>octal number </a:t>
            </a:r>
            <a:r>
              <a:rPr lang="en-US" sz="2600" dirty="0"/>
              <a:t>: </a:t>
            </a:r>
            <a:r>
              <a:rPr lang="en-US" sz="2600" dirty="0" smtClean="0"/>
              <a:t>256-341</a:t>
            </a:r>
          </a:p>
          <a:p>
            <a:r>
              <a:rPr lang="en-US" sz="2600" dirty="0" smtClean="0"/>
              <a:t>Solution :</a:t>
            </a:r>
          </a:p>
          <a:p>
            <a:r>
              <a:rPr lang="en-US" sz="2600" dirty="0" smtClean="0"/>
              <a:t>1)Using 7’s comp.                         2)Using 8’s comp.</a:t>
            </a:r>
          </a:p>
          <a:p>
            <a:r>
              <a:rPr lang="en-US" sz="2600" dirty="0" smtClean="0"/>
              <a:t>256                                                       256</a:t>
            </a:r>
          </a:p>
          <a:p>
            <a:r>
              <a:rPr lang="en-US" sz="2600" dirty="0" smtClean="0"/>
              <a:t>341-                                                       341-</a:t>
            </a:r>
            <a:endParaRPr lang="en-US" sz="2600" dirty="0"/>
          </a:p>
          <a:p>
            <a:r>
              <a:rPr lang="en-US" sz="2600" dirty="0" smtClean="0"/>
              <a:t>256</a:t>
            </a:r>
            <a:r>
              <a:rPr lang="en-US" sz="2600" dirty="0"/>
              <a:t> </a:t>
            </a:r>
            <a:r>
              <a:rPr lang="en-US" sz="2600" dirty="0" smtClean="0"/>
              <a:t>                                                       256</a:t>
            </a:r>
          </a:p>
          <a:p>
            <a:r>
              <a:rPr lang="en-US" sz="2600" dirty="0" smtClean="0"/>
              <a:t>436                                                        437</a:t>
            </a:r>
          </a:p>
          <a:p>
            <a:endParaRPr lang="en-US" sz="26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2057400"/>
            <a:ext cx="990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2819400"/>
            <a:ext cx="1066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6200" y="3581400"/>
            <a:ext cx="1143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52400" y="3124200"/>
            <a:ext cx="7620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724400" y="2048933"/>
            <a:ext cx="990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76800" y="2819400"/>
            <a:ext cx="990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4610100" y="3086100"/>
            <a:ext cx="228600" cy="685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188751" y="3671901"/>
            <a:ext cx="14721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discarded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0" y="6019800"/>
            <a:ext cx="990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029200" y="6062133"/>
            <a:ext cx="990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531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81000"/>
            <a:ext cx="86868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lain" startAt="714"/>
            </a:pPr>
            <a:r>
              <a:rPr lang="en-US" sz="2600" dirty="0" smtClean="0"/>
              <a:t>                                                    715</a:t>
            </a:r>
          </a:p>
          <a:p>
            <a:r>
              <a:rPr lang="en-US" sz="2600" dirty="0" smtClean="0"/>
              <a:t>7’s comp. =063                   8’s comp.= 063</a:t>
            </a:r>
          </a:p>
          <a:p>
            <a:r>
              <a:rPr lang="en-US" sz="2600" dirty="0" smtClean="0"/>
              <a:t>-(63)                                                    –(63)</a:t>
            </a:r>
          </a:p>
          <a:p>
            <a:r>
              <a:rPr lang="en-US" sz="2600" dirty="0"/>
              <a:t>Example : Subtract the following </a:t>
            </a:r>
            <a:r>
              <a:rPr lang="en-US" sz="2600" dirty="0" smtClean="0"/>
              <a:t>hexadecimal </a:t>
            </a:r>
            <a:r>
              <a:rPr lang="en-US" sz="2600" dirty="0"/>
              <a:t>number : </a:t>
            </a:r>
            <a:r>
              <a:rPr lang="en-US" sz="2600" dirty="0" smtClean="0"/>
              <a:t>592-3A5</a:t>
            </a:r>
            <a:endParaRPr lang="en-US" sz="2600" dirty="0"/>
          </a:p>
          <a:p>
            <a:r>
              <a:rPr lang="en-US" sz="2600" dirty="0"/>
              <a:t>Solution </a:t>
            </a:r>
            <a:r>
              <a:rPr lang="en-US" sz="2600" dirty="0" smtClean="0"/>
              <a:t>:</a:t>
            </a:r>
          </a:p>
          <a:p>
            <a:r>
              <a:rPr lang="en-US" sz="2600" dirty="0" smtClean="0"/>
              <a:t>1)Using 15’s comp.                       2) Using 16’s comp.</a:t>
            </a:r>
            <a:endParaRPr lang="en-US" sz="2600" dirty="0"/>
          </a:p>
          <a:p>
            <a:r>
              <a:rPr lang="en-US" sz="2600" dirty="0" smtClean="0"/>
              <a:t>592                                                     592</a:t>
            </a:r>
          </a:p>
          <a:p>
            <a:r>
              <a:rPr lang="en-US" sz="2600" dirty="0" smtClean="0"/>
              <a:t>3A5                                                    </a:t>
            </a:r>
            <a:r>
              <a:rPr lang="en-US" sz="2600" dirty="0" err="1" smtClean="0"/>
              <a:t>3A5</a:t>
            </a:r>
            <a:endParaRPr lang="en-US" sz="2600" dirty="0" smtClean="0"/>
          </a:p>
          <a:p>
            <a:r>
              <a:rPr lang="en-US" sz="2600" dirty="0" smtClean="0"/>
              <a:t>592                                                      592</a:t>
            </a:r>
          </a:p>
          <a:p>
            <a:r>
              <a:rPr lang="en-US" sz="2600" dirty="0" smtClean="0"/>
              <a:t>C5A                                                    C5B</a:t>
            </a:r>
          </a:p>
          <a:p>
            <a:r>
              <a:rPr lang="en-US" sz="2600" dirty="0" smtClean="0"/>
              <a:t>11EC                                                   11ED</a:t>
            </a:r>
          </a:p>
          <a:p>
            <a:r>
              <a:rPr lang="en-US" sz="2600" dirty="0" smtClean="0"/>
              <a:t>      1+</a:t>
            </a:r>
          </a:p>
          <a:p>
            <a:r>
              <a:rPr lang="en-US" sz="2600" dirty="0" smtClean="0"/>
              <a:t>1ED</a:t>
            </a:r>
          </a:p>
          <a:p>
            <a:endParaRPr lang="en-US" sz="26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" y="4038600"/>
            <a:ext cx="76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105400" y="4013200"/>
            <a:ext cx="76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28600" y="4800600"/>
            <a:ext cx="76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105400" y="4800600"/>
            <a:ext cx="76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8600" y="5562600"/>
            <a:ext cx="76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81000" y="5181600"/>
            <a:ext cx="381000" cy="228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4876800" y="5067300"/>
            <a:ext cx="228600" cy="685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572000" y="5623867"/>
            <a:ext cx="14721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discarded</a:t>
            </a:r>
          </a:p>
        </p:txBody>
      </p:sp>
    </p:spTree>
    <p:extLst>
      <p:ext uri="{BB962C8B-B14F-4D97-AF65-F5344CB8AC3E}">
        <p14:creationId xmlns:p14="http://schemas.microsoft.com/office/powerpoint/2010/main" val="3608274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28600" y="533400"/>
            <a:ext cx="8382000" cy="838200"/>
          </a:xfrm>
          <a:prstGeom prst="rect">
            <a:avLst/>
          </a:prstGeom>
        </p:spPr>
        <p:txBody>
          <a:bodyPr/>
          <a:lstStyle>
            <a:lvl1pPr algn="l" rtl="1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Arithmetic </a:t>
            </a:r>
            <a:r>
              <a:rPr lang="en-US" dirty="0"/>
              <a:t>operations</a:t>
            </a:r>
            <a:endParaRPr lang="en-US" sz="6000" dirty="0" smtClean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81000" y="1295400"/>
            <a:ext cx="8610600" cy="5410200"/>
          </a:xfrm>
          <a:prstGeom prst="rect">
            <a:avLst/>
          </a:prstGeom>
        </p:spPr>
        <p:txBody>
          <a:bodyPr/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0"/>
            <a:r>
              <a:rPr lang="en-US" sz="3200" dirty="0"/>
              <a:t>Basic arithmetic operations include </a:t>
            </a:r>
            <a:r>
              <a:rPr lang="en-US" sz="3200" dirty="0">
                <a:solidFill>
                  <a:schemeClr val="accent2"/>
                </a:solidFill>
              </a:rPr>
              <a:t>addition,</a:t>
            </a:r>
            <a:r>
              <a:rPr lang="en-US" sz="3200" dirty="0"/>
              <a:t> </a:t>
            </a:r>
            <a:r>
              <a:rPr lang="en-US" sz="3200" dirty="0">
                <a:solidFill>
                  <a:schemeClr val="accent2"/>
                </a:solidFill>
              </a:rPr>
              <a:t>subtraction</a:t>
            </a:r>
            <a:r>
              <a:rPr lang="en-US" sz="3200" dirty="0"/>
              <a:t>, </a:t>
            </a:r>
            <a:r>
              <a:rPr lang="en-US" sz="3200" dirty="0">
                <a:solidFill>
                  <a:schemeClr val="accent2"/>
                </a:solidFill>
              </a:rPr>
              <a:t>multiplication</a:t>
            </a:r>
            <a:r>
              <a:rPr lang="en-US" sz="3200" dirty="0"/>
              <a:t> and </a:t>
            </a:r>
            <a:r>
              <a:rPr lang="en-US" sz="3200" dirty="0" smtClean="0">
                <a:solidFill>
                  <a:schemeClr val="accent2"/>
                </a:solidFill>
              </a:rPr>
              <a:t>division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chemeClr val="accent2"/>
                </a:solidFill>
              </a:rPr>
              <a:t>.</a:t>
            </a:r>
          </a:p>
          <a:p>
            <a:pPr algn="just" rtl="0"/>
            <a:r>
              <a:rPr lang="en-US" b="1" u="sng" dirty="0" smtClean="0">
                <a:solidFill>
                  <a:srgbClr val="FF0000"/>
                </a:solidFill>
              </a:rPr>
              <a:t>Basic Rules of Addition: </a:t>
            </a:r>
            <a:endParaRPr lang="en-US" b="1" u="sng" dirty="0" smtClean="0">
              <a:solidFill>
                <a:srgbClr val="FF0000"/>
              </a:solidFill>
            </a:endParaRPr>
          </a:p>
          <a:p>
            <a:pPr marL="514350" indent="-514350" algn="just" rtl="0">
              <a:buAutoNum type="arabicPeriod"/>
            </a:pPr>
            <a:r>
              <a:rPr lang="en-US" b="1" u="sng" dirty="0" smtClean="0"/>
              <a:t>Binary Addition:</a:t>
            </a:r>
            <a:endParaRPr lang="en-US" sz="3200" u="sng" dirty="0" smtClean="0">
              <a:solidFill>
                <a:srgbClr val="FF0000"/>
              </a:solidFill>
            </a:endParaRPr>
          </a:p>
          <a:p>
            <a:pPr algn="l" rtl="0"/>
            <a:r>
              <a:rPr lang="en-US" dirty="0"/>
              <a:t>the basic rules </a:t>
            </a:r>
            <a:r>
              <a:rPr lang="en-US" dirty="0" smtClean="0"/>
              <a:t>of binary </a:t>
            </a:r>
            <a:r>
              <a:rPr lang="en-US" dirty="0"/>
              <a:t>addition as follows</a:t>
            </a:r>
            <a:r>
              <a:rPr lang="en-US" dirty="0" smtClean="0"/>
              <a:t>:</a:t>
            </a:r>
          </a:p>
          <a:p>
            <a:pPr marL="0" indent="0" algn="l" rtl="0">
              <a:buNone/>
            </a:pPr>
            <a:r>
              <a:rPr lang="en-US" dirty="0"/>
              <a:t>1. 0 + 0 = 0.</a:t>
            </a:r>
          </a:p>
          <a:p>
            <a:pPr marL="0" indent="0" algn="l" rtl="0">
              <a:buNone/>
            </a:pPr>
            <a:r>
              <a:rPr lang="en-US" dirty="0"/>
              <a:t>2. 0 + 1 = 1.</a:t>
            </a:r>
          </a:p>
          <a:p>
            <a:pPr marL="0" indent="0" algn="l" rtl="0">
              <a:buNone/>
            </a:pPr>
            <a:r>
              <a:rPr lang="en-US" dirty="0"/>
              <a:t>3. 1 + 0 = 1.</a:t>
            </a:r>
          </a:p>
          <a:p>
            <a:pPr marL="0" indent="0" algn="l" rtl="0">
              <a:buNone/>
            </a:pPr>
            <a:r>
              <a:rPr lang="en-US" dirty="0"/>
              <a:t>4. 1 + 1 = 0 with a carry of ‘1’ to the next more significant bit.</a:t>
            </a:r>
          </a:p>
          <a:p>
            <a:pPr marL="0" indent="0" algn="l" rtl="0">
              <a:buNone/>
            </a:pPr>
            <a:r>
              <a:rPr lang="en-US" dirty="0"/>
              <a:t>5. 1 + 1 + 1 = 1 with a carry of ‘1’ to the next more significant bit.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3699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26043"/>
            <a:ext cx="8153400" cy="799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Example: Add the following binary number:</a:t>
            </a:r>
          </a:p>
          <a:p>
            <a:r>
              <a:rPr lang="en-US" sz="2800" dirty="0" smtClean="0"/>
              <a:t>a)11+11                                                                          b)11+111</a:t>
            </a:r>
          </a:p>
          <a:p>
            <a:r>
              <a:rPr lang="en-US" sz="2800" dirty="0" smtClean="0"/>
              <a:t>Solution:</a:t>
            </a:r>
          </a:p>
          <a:p>
            <a:r>
              <a:rPr lang="en-US" sz="2800" dirty="0" smtClean="0"/>
              <a:t> a) 11             b)011                       </a:t>
            </a:r>
          </a:p>
          <a:p>
            <a:r>
              <a:rPr lang="en-US" sz="2800" dirty="0" smtClean="0"/>
              <a:t>     11+               111 +</a:t>
            </a:r>
          </a:p>
          <a:p>
            <a:r>
              <a:rPr lang="en-US" sz="2800" dirty="0" smtClean="0"/>
              <a:t>     110               1010</a:t>
            </a:r>
          </a:p>
          <a:p>
            <a:pPr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n-US" sz="2600" b="1" dirty="0" smtClean="0">
                <a:solidFill>
                  <a:schemeClr val="accent3"/>
                </a:solidFill>
              </a:rPr>
              <a:t>2.</a:t>
            </a:r>
            <a:r>
              <a:rPr lang="en-US" sz="2600" b="1" dirty="0" smtClean="0"/>
              <a:t> </a:t>
            </a:r>
            <a:r>
              <a:rPr lang="en-US" sz="2600" b="1" u="sng" dirty="0" smtClean="0"/>
              <a:t>Octal </a:t>
            </a:r>
            <a:r>
              <a:rPr lang="en-US" sz="2600" b="1" u="sng" dirty="0"/>
              <a:t>Addition</a:t>
            </a:r>
            <a:r>
              <a:rPr lang="en-US" sz="2600" b="1" u="sng" dirty="0" smtClean="0"/>
              <a:t>:</a:t>
            </a:r>
          </a:p>
          <a:p>
            <a:pPr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n-US" sz="2600" b="1" dirty="0" smtClean="0"/>
              <a:t>If the </a:t>
            </a:r>
            <a:r>
              <a:rPr lang="en-US" sz="2600" b="1" dirty="0" smtClean="0">
                <a:solidFill>
                  <a:srgbClr val="FF0000"/>
                </a:solidFill>
              </a:rPr>
              <a:t>sum result &gt;= 8 </a:t>
            </a:r>
            <a:r>
              <a:rPr lang="en-US" sz="2600" b="1" dirty="0" smtClean="0"/>
              <a:t>, </a:t>
            </a:r>
            <a:r>
              <a:rPr lang="en-US" sz="2600" b="1" dirty="0" smtClean="0">
                <a:solidFill>
                  <a:srgbClr val="FF0000"/>
                </a:solidFill>
              </a:rPr>
              <a:t>subtract 8</a:t>
            </a:r>
            <a:r>
              <a:rPr lang="en-US" sz="2600" b="1" dirty="0" smtClean="0"/>
              <a:t> and </a:t>
            </a:r>
            <a:r>
              <a:rPr lang="en-US" sz="2600" b="1" dirty="0" smtClean="0">
                <a:solidFill>
                  <a:srgbClr val="FF0000"/>
                </a:solidFill>
              </a:rPr>
              <a:t>carry 1</a:t>
            </a:r>
          </a:p>
          <a:p>
            <a:pPr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n-US" sz="2800" dirty="0"/>
              <a:t>Example: Add the following octal number</a:t>
            </a:r>
            <a:r>
              <a:rPr lang="en-US" sz="2800" dirty="0" smtClean="0"/>
              <a:t>:</a:t>
            </a:r>
          </a:p>
          <a:p>
            <a:pPr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n-US" sz="2800" dirty="0" smtClean="0"/>
              <a:t>57+432</a:t>
            </a:r>
          </a:p>
          <a:p>
            <a:pPr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n-US" sz="2800" dirty="0" smtClean="0"/>
              <a:t>057</a:t>
            </a:r>
          </a:p>
          <a:p>
            <a:pPr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n-US" sz="2800" dirty="0" smtClean="0"/>
              <a:t>432+</a:t>
            </a:r>
          </a:p>
          <a:p>
            <a:pPr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n-US" sz="2800" dirty="0" smtClean="0"/>
              <a:t>511</a:t>
            </a:r>
            <a:endParaRPr lang="en-US" sz="2800" dirty="0"/>
          </a:p>
          <a:p>
            <a:pPr algn="just">
              <a:spcBef>
                <a:spcPct val="20000"/>
              </a:spcBef>
              <a:buClr>
                <a:schemeClr val="accent3"/>
              </a:buClr>
              <a:buSzPct val="95000"/>
            </a:pPr>
            <a:endParaRPr lang="en-US" sz="2600" b="1" dirty="0">
              <a:solidFill>
                <a:srgbClr val="FF0000"/>
              </a:solidFill>
            </a:endParaRPr>
          </a:p>
          <a:p>
            <a:endParaRPr lang="en-US" sz="2800" dirty="0" smtClean="0"/>
          </a:p>
          <a:p>
            <a:endParaRPr lang="en-US" sz="2800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286000" y="2667000"/>
            <a:ext cx="990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33400" y="2667000"/>
            <a:ext cx="990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04800" y="6096000"/>
            <a:ext cx="990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596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8344" y="76200"/>
            <a:ext cx="8915400" cy="605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n-US" sz="2600" b="1" dirty="0" smtClean="0">
                <a:solidFill>
                  <a:schemeClr val="accent3"/>
                </a:solidFill>
              </a:rPr>
              <a:t>3. </a:t>
            </a:r>
            <a:r>
              <a:rPr lang="en-US" sz="2600" b="1" u="sng" dirty="0" smtClean="0"/>
              <a:t>Hexadecimal </a:t>
            </a:r>
            <a:r>
              <a:rPr lang="en-US" sz="2600" b="1" u="sng" dirty="0"/>
              <a:t>Addition:</a:t>
            </a:r>
          </a:p>
          <a:p>
            <a:pPr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n-US" sz="2600" b="1" dirty="0"/>
              <a:t>If the </a:t>
            </a:r>
            <a:r>
              <a:rPr lang="en-US" sz="2600" b="1" dirty="0">
                <a:solidFill>
                  <a:srgbClr val="FF0000"/>
                </a:solidFill>
              </a:rPr>
              <a:t>sum result &gt;= </a:t>
            </a:r>
            <a:r>
              <a:rPr lang="en-US" sz="2600" b="1" dirty="0" smtClean="0">
                <a:solidFill>
                  <a:srgbClr val="FF0000"/>
                </a:solidFill>
              </a:rPr>
              <a:t>16 </a:t>
            </a:r>
            <a:r>
              <a:rPr lang="en-US" sz="2600" b="1" dirty="0"/>
              <a:t>, </a:t>
            </a:r>
            <a:r>
              <a:rPr lang="en-US" sz="2600" b="1" dirty="0">
                <a:solidFill>
                  <a:srgbClr val="FF0000"/>
                </a:solidFill>
              </a:rPr>
              <a:t>subtract </a:t>
            </a:r>
            <a:r>
              <a:rPr lang="en-US" sz="2600" b="1" dirty="0" smtClean="0">
                <a:solidFill>
                  <a:srgbClr val="FF0000"/>
                </a:solidFill>
              </a:rPr>
              <a:t>16 </a:t>
            </a:r>
            <a:r>
              <a:rPr lang="en-US" sz="2600" b="1" dirty="0"/>
              <a:t>and </a:t>
            </a:r>
            <a:r>
              <a:rPr lang="en-US" sz="2600" b="1" dirty="0">
                <a:solidFill>
                  <a:srgbClr val="FF0000"/>
                </a:solidFill>
              </a:rPr>
              <a:t>carry 1</a:t>
            </a:r>
          </a:p>
          <a:p>
            <a:pPr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n-US" sz="2800" dirty="0"/>
              <a:t>Example: Add the following Hexadecimal number:</a:t>
            </a:r>
          </a:p>
          <a:p>
            <a:pPr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n-US" sz="2800" dirty="0" smtClean="0"/>
              <a:t>58+4B</a:t>
            </a:r>
          </a:p>
          <a:p>
            <a:pPr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n-US" sz="2800" dirty="0" smtClean="0"/>
              <a:t>58</a:t>
            </a:r>
          </a:p>
          <a:p>
            <a:pPr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n-US" sz="2800" dirty="0" smtClean="0"/>
              <a:t>4B+</a:t>
            </a:r>
          </a:p>
          <a:p>
            <a:pPr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n-US" sz="2800" dirty="0" smtClean="0"/>
              <a:t>A3</a:t>
            </a:r>
          </a:p>
          <a:p>
            <a:pPr rtl="1">
              <a:spcBef>
                <a:spcPct val="0"/>
              </a:spcBef>
              <a:buClr>
                <a:schemeClr val="accent3"/>
              </a:buClr>
              <a:buSzPct val="95000"/>
            </a:pPr>
            <a:r>
              <a:rPr lang="en-US" sz="5000" u="sng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Complement </a:t>
            </a:r>
            <a:r>
              <a:rPr lang="en-US" sz="5000" u="sng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:</a:t>
            </a:r>
          </a:p>
          <a:p>
            <a:pPr algn="just">
              <a:spcBef>
                <a:spcPct val="0"/>
              </a:spcBef>
              <a:buClr>
                <a:schemeClr val="accent3"/>
              </a:buClr>
              <a:buSzPct val="95000"/>
            </a:pPr>
            <a:r>
              <a:rPr lang="en-US" sz="2800" dirty="0" smtClean="0"/>
              <a:t>Complement are used in digital computer for </a:t>
            </a:r>
            <a:r>
              <a:rPr lang="en-US" sz="2800" dirty="0" smtClean="0">
                <a:solidFill>
                  <a:srgbClr val="FF0000"/>
                </a:solidFill>
              </a:rPr>
              <a:t>simplifying</a:t>
            </a:r>
            <a:r>
              <a:rPr lang="en-US" sz="2800" dirty="0" smtClean="0"/>
              <a:t> the </a:t>
            </a:r>
            <a:r>
              <a:rPr lang="en-US" sz="2800" dirty="0" smtClean="0">
                <a:solidFill>
                  <a:srgbClr val="FF0000"/>
                </a:solidFill>
              </a:rPr>
              <a:t>subtraction</a:t>
            </a:r>
            <a:r>
              <a:rPr lang="en-US" sz="2800" dirty="0" smtClean="0"/>
              <a:t> operation and for logical manipulation. There are </a:t>
            </a:r>
            <a:r>
              <a:rPr lang="en-US" sz="2800" dirty="0" smtClean="0">
                <a:solidFill>
                  <a:srgbClr val="FF0000"/>
                </a:solidFill>
              </a:rPr>
              <a:t>two types </a:t>
            </a:r>
            <a:r>
              <a:rPr lang="en-US" sz="2800" dirty="0" smtClean="0"/>
              <a:t>of complement for each base system the </a:t>
            </a:r>
            <a:r>
              <a:rPr lang="en-US" sz="2800" dirty="0" smtClean="0">
                <a:solidFill>
                  <a:srgbClr val="FF0000"/>
                </a:solidFill>
              </a:rPr>
              <a:t>r’s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FF0000"/>
                </a:solidFill>
              </a:rPr>
              <a:t>(r-1)’ </a:t>
            </a:r>
            <a:r>
              <a:rPr lang="en-US" sz="2800" dirty="0" smtClean="0"/>
              <a:t>complement.  </a:t>
            </a:r>
            <a:endParaRPr lang="en-US" sz="2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08344" y="3124200"/>
            <a:ext cx="990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227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2400"/>
            <a:ext cx="8965337" cy="737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spcBef>
                <a:spcPct val="20000"/>
              </a:spcBef>
              <a:buClr>
                <a:srgbClr val="FF0000"/>
              </a:buClr>
              <a:buSzPct val="95000"/>
              <a:buFont typeface="Wingdings 2"/>
              <a:buAutoNum type="arabicPeriod"/>
            </a:pPr>
            <a:r>
              <a:rPr lang="en-US" sz="2600" b="1" u="sng" dirty="0"/>
              <a:t>Binary Number  </a:t>
            </a:r>
            <a:r>
              <a:rPr lang="en-US" sz="2600" b="1" u="sng" dirty="0" smtClean="0"/>
              <a:t>Complement</a:t>
            </a:r>
          </a:p>
          <a:p>
            <a:pPr algn="just">
              <a:spcBef>
                <a:spcPct val="20000"/>
              </a:spcBef>
              <a:buClr>
                <a:srgbClr val="FF0000"/>
              </a:buClr>
              <a:buSzPct val="95000"/>
            </a:pPr>
            <a:r>
              <a:rPr lang="en-US" sz="2600" dirty="0" smtClean="0"/>
              <a:t>In binary number system we have the </a:t>
            </a:r>
            <a:r>
              <a:rPr lang="en-US" sz="2600" dirty="0" smtClean="0">
                <a:solidFill>
                  <a:srgbClr val="FF0000"/>
                </a:solidFill>
              </a:rPr>
              <a:t>1’s</a:t>
            </a:r>
            <a:r>
              <a:rPr lang="en-US" sz="2600" dirty="0" smtClean="0"/>
              <a:t> and 2’s  complement the </a:t>
            </a:r>
            <a:r>
              <a:rPr lang="en-US" sz="2600" dirty="0" smtClean="0">
                <a:solidFill>
                  <a:srgbClr val="FF0000"/>
                </a:solidFill>
              </a:rPr>
              <a:t>1’s</a:t>
            </a:r>
            <a:r>
              <a:rPr lang="en-US" sz="2600" dirty="0" smtClean="0"/>
              <a:t> is obtained by replacing </a:t>
            </a:r>
            <a:r>
              <a:rPr lang="en-US" sz="2600" dirty="0" smtClean="0">
                <a:solidFill>
                  <a:srgbClr val="FF0000"/>
                </a:solidFill>
              </a:rPr>
              <a:t>0s</a:t>
            </a:r>
            <a:r>
              <a:rPr lang="en-US" sz="2600" dirty="0" smtClean="0"/>
              <a:t> with </a:t>
            </a:r>
            <a:r>
              <a:rPr lang="en-US" sz="2600" dirty="0" smtClean="0">
                <a:solidFill>
                  <a:srgbClr val="FF0000"/>
                </a:solidFill>
              </a:rPr>
              <a:t>1s</a:t>
            </a:r>
            <a:r>
              <a:rPr lang="en-US" sz="2600" dirty="0" smtClean="0"/>
              <a:t> and </a:t>
            </a:r>
            <a:r>
              <a:rPr lang="en-US" sz="2600" dirty="0" smtClean="0">
                <a:solidFill>
                  <a:srgbClr val="FF0000"/>
                </a:solidFill>
              </a:rPr>
              <a:t>1s</a:t>
            </a:r>
            <a:r>
              <a:rPr lang="en-US" sz="2600" dirty="0" smtClean="0"/>
              <a:t> with </a:t>
            </a:r>
            <a:r>
              <a:rPr lang="en-US" sz="2600" dirty="0" smtClean="0">
                <a:solidFill>
                  <a:srgbClr val="FF0000"/>
                </a:solidFill>
              </a:rPr>
              <a:t>0s. </a:t>
            </a:r>
          </a:p>
          <a:p>
            <a:pPr algn="just">
              <a:spcBef>
                <a:spcPct val="20000"/>
              </a:spcBef>
              <a:buClr>
                <a:srgbClr val="FF0000"/>
              </a:buClr>
              <a:buSzPct val="95000"/>
            </a:pPr>
            <a:r>
              <a:rPr lang="en-US" sz="2600" dirty="0" smtClean="0">
                <a:solidFill>
                  <a:srgbClr val="FF0000"/>
                </a:solidFill>
              </a:rPr>
              <a:t>2’s</a:t>
            </a:r>
            <a:r>
              <a:rPr lang="en-US" sz="2600" dirty="0" smtClean="0"/>
              <a:t> </a:t>
            </a:r>
            <a:r>
              <a:rPr lang="en-US" sz="2600" dirty="0"/>
              <a:t>complement </a:t>
            </a:r>
            <a:r>
              <a:rPr lang="en-US" sz="2600" dirty="0">
                <a:solidFill>
                  <a:srgbClr val="FF0000"/>
                </a:solidFill>
              </a:rPr>
              <a:t>= </a:t>
            </a:r>
            <a:r>
              <a:rPr lang="en-US" sz="2600" dirty="0" smtClean="0">
                <a:solidFill>
                  <a:srgbClr val="FF0000"/>
                </a:solidFill>
              </a:rPr>
              <a:t>1’s </a:t>
            </a:r>
            <a:r>
              <a:rPr lang="en-US" sz="2600" dirty="0">
                <a:solidFill>
                  <a:srgbClr val="FF0000"/>
                </a:solidFill>
              </a:rPr>
              <a:t>complement </a:t>
            </a:r>
            <a:r>
              <a:rPr lang="en-US" sz="2600" dirty="0" smtClean="0">
                <a:solidFill>
                  <a:srgbClr val="FF0000"/>
                </a:solidFill>
              </a:rPr>
              <a:t>+1.</a:t>
            </a:r>
          </a:p>
          <a:p>
            <a:pPr algn="just">
              <a:spcBef>
                <a:spcPct val="20000"/>
              </a:spcBef>
              <a:buClr>
                <a:srgbClr val="FF0000"/>
              </a:buClr>
              <a:buSzPct val="95000"/>
            </a:pPr>
            <a:r>
              <a:rPr lang="en-US" sz="2600" dirty="0" smtClean="0"/>
              <a:t>Example : Find the 1’s and 2’s complement of the following  number : 1011000.</a:t>
            </a:r>
          </a:p>
          <a:p>
            <a:pPr algn="just">
              <a:spcBef>
                <a:spcPct val="20000"/>
              </a:spcBef>
              <a:buClr>
                <a:srgbClr val="FF0000"/>
              </a:buClr>
              <a:buSzPct val="95000"/>
            </a:pPr>
            <a:r>
              <a:rPr lang="en-US" sz="2600" dirty="0" smtClean="0"/>
              <a:t>Solution :</a:t>
            </a:r>
          </a:p>
          <a:p>
            <a:pPr algn="just">
              <a:spcBef>
                <a:spcPct val="20000"/>
              </a:spcBef>
              <a:buClr>
                <a:srgbClr val="FF0000"/>
              </a:buClr>
              <a:buSzPct val="95000"/>
            </a:pPr>
            <a:r>
              <a:rPr lang="en-US" sz="2600" dirty="0" smtClean="0"/>
              <a:t>1’s comp.=0100111 ;2’s =0100111+1=0101000</a:t>
            </a:r>
          </a:p>
          <a:p>
            <a:pPr algn="just">
              <a:spcBef>
                <a:spcPct val="20000"/>
              </a:spcBef>
              <a:buClr>
                <a:srgbClr val="FF0000"/>
              </a:buClr>
              <a:buSzPct val="95000"/>
            </a:pPr>
            <a:r>
              <a:rPr lang="en-US" sz="2600" b="1" dirty="0" smtClean="0"/>
              <a:t> </a:t>
            </a:r>
            <a:r>
              <a:rPr lang="en-US" sz="2600" b="1" dirty="0" smtClean="0">
                <a:solidFill>
                  <a:srgbClr val="FF0000"/>
                </a:solidFill>
              </a:rPr>
              <a:t>2. </a:t>
            </a:r>
            <a:r>
              <a:rPr lang="en-US" sz="2600" b="1" u="sng" dirty="0" smtClean="0"/>
              <a:t>Decimal </a:t>
            </a:r>
            <a:r>
              <a:rPr lang="en-US" sz="2600" b="1" u="sng" dirty="0"/>
              <a:t>Number  Complement</a:t>
            </a:r>
          </a:p>
          <a:p>
            <a:pPr algn="just">
              <a:spcBef>
                <a:spcPct val="20000"/>
              </a:spcBef>
              <a:buClr>
                <a:srgbClr val="FF0000"/>
              </a:buClr>
              <a:buSzPct val="95000"/>
            </a:pPr>
            <a:r>
              <a:rPr lang="en-US" sz="2600" dirty="0"/>
              <a:t>In </a:t>
            </a:r>
            <a:r>
              <a:rPr lang="en-US" sz="2600" dirty="0" smtClean="0"/>
              <a:t>decimal </a:t>
            </a:r>
            <a:r>
              <a:rPr lang="en-US" sz="2600" dirty="0"/>
              <a:t>number system we have the </a:t>
            </a:r>
            <a:r>
              <a:rPr lang="en-US" sz="2600" dirty="0" smtClean="0">
                <a:solidFill>
                  <a:srgbClr val="FF0000"/>
                </a:solidFill>
              </a:rPr>
              <a:t>9’s</a:t>
            </a:r>
            <a:r>
              <a:rPr lang="en-US" sz="2600" dirty="0" smtClean="0"/>
              <a:t> </a:t>
            </a:r>
            <a:r>
              <a:rPr lang="en-US" sz="2600" dirty="0"/>
              <a:t>and </a:t>
            </a:r>
            <a:r>
              <a:rPr lang="en-US" sz="2600" dirty="0" smtClean="0">
                <a:solidFill>
                  <a:srgbClr val="FF0000"/>
                </a:solidFill>
              </a:rPr>
              <a:t>10’s</a:t>
            </a:r>
            <a:r>
              <a:rPr lang="en-US" sz="2600" dirty="0" smtClean="0"/>
              <a:t>  </a:t>
            </a:r>
            <a:r>
              <a:rPr lang="en-US" sz="2600" dirty="0"/>
              <a:t>complement the </a:t>
            </a:r>
            <a:r>
              <a:rPr lang="en-US" sz="2600" dirty="0" smtClean="0">
                <a:solidFill>
                  <a:srgbClr val="FF0000"/>
                </a:solidFill>
              </a:rPr>
              <a:t>9’s</a:t>
            </a:r>
            <a:r>
              <a:rPr lang="en-US" sz="2600" dirty="0" smtClean="0"/>
              <a:t> </a:t>
            </a:r>
            <a:r>
              <a:rPr lang="en-US" sz="2600" dirty="0"/>
              <a:t>is obtained by </a:t>
            </a:r>
            <a:r>
              <a:rPr lang="en-US" sz="2600" dirty="0" smtClean="0">
                <a:solidFill>
                  <a:srgbClr val="FF0000"/>
                </a:solidFill>
              </a:rPr>
              <a:t>subtracting</a:t>
            </a:r>
            <a:r>
              <a:rPr lang="en-US" sz="2600" dirty="0" smtClean="0"/>
              <a:t> each digit </a:t>
            </a:r>
            <a:r>
              <a:rPr lang="en-US" sz="2600" dirty="0" smtClean="0">
                <a:solidFill>
                  <a:srgbClr val="FF0000"/>
                </a:solidFill>
              </a:rPr>
              <a:t>from</a:t>
            </a:r>
            <a:r>
              <a:rPr lang="en-US" sz="2600" dirty="0" smtClean="0"/>
              <a:t> </a:t>
            </a:r>
            <a:r>
              <a:rPr lang="en-US" sz="2600" dirty="0" smtClean="0">
                <a:solidFill>
                  <a:srgbClr val="FF0000"/>
                </a:solidFill>
              </a:rPr>
              <a:t>9</a:t>
            </a:r>
            <a:endParaRPr lang="en-US" sz="2600" dirty="0">
              <a:solidFill>
                <a:srgbClr val="FF0000"/>
              </a:solidFill>
            </a:endParaRPr>
          </a:p>
          <a:p>
            <a:pPr algn="just">
              <a:spcBef>
                <a:spcPct val="20000"/>
              </a:spcBef>
              <a:buClr>
                <a:srgbClr val="FF0000"/>
              </a:buClr>
              <a:buSzPct val="95000"/>
            </a:pPr>
            <a:r>
              <a:rPr lang="en-US" sz="2600" dirty="0" smtClean="0">
                <a:solidFill>
                  <a:srgbClr val="FF0000"/>
                </a:solidFill>
              </a:rPr>
              <a:t>10’s</a:t>
            </a:r>
            <a:r>
              <a:rPr lang="en-US" sz="2600" dirty="0" smtClean="0"/>
              <a:t> </a:t>
            </a:r>
            <a:r>
              <a:rPr lang="en-US" sz="2600" dirty="0"/>
              <a:t>complement </a:t>
            </a:r>
            <a:r>
              <a:rPr lang="en-US" sz="2600" dirty="0">
                <a:solidFill>
                  <a:srgbClr val="FF0000"/>
                </a:solidFill>
              </a:rPr>
              <a:t>= </a:t>
            </a:r>
            <a:r>
              <a:rPr lang="en-US" sz="2600" dirty="0" smtClean="0">
                <a:solidFill>
                  <a:srgbClr val="FF0000"/>
                </a:solidFill>
              </a:rPr>
              <a:t>9’s </a:t>
            </a:r>
            <a:r>
              <a:rPr lang="en-US" sz="2600" dirty="0">
                <a:solidFill>
                  <a:srgbClr val="FF0000"/>
                </a:solidFill>
              </a:rPr>
              <a:t>complement +1.</a:t>
            </a:r>
          </a:p>
          <a:p>
            <a:pPr algn="just">
              <a:spcBef>
                <a:spcPct val="20000"/>
              </a:spcBef>
              <a:buClr>
                <a:srgbClr val="FF0000"/>
              </a:buClr>
              <a:buSzPct val="95000"/>
            </a:pPr>
            <a:endParaRPr lang="en-US" sz="2600" dirty="0" smtClean="0"/>
          </a:p>
          <a:p>
            <a:pPr algn="just">
              <a:spcBef>
                <a:spcPct val="20000"/>
              </a:spcBef>
              <a:buClr>
                <a:srgbClr val="FF0000"/>
              </a:buClr>
              <a:buSzPct val="95000"/>
            </a:pPr>
            <a:endParaRPr lang="en-US" sz="2600" dirty="0" smtClean="0"/>
          </a:p>
          <a:p>
            <a:pPr algn="just">
              <a:spcBef>
                <a:spcPct val="20000"/>
              </a:spcBef>
              <a:buClr>
                <a:srgbClr val="FF0000"/>
              </a:buClr>
              <a:buSzPct val="95000"/>
            </a:pPr>
            <a:endParaRPr lang="en-US" sz="2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774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8915400" cy="553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20000"/>
              </a:spcBef>
              <a:buClr>
                <a:srgbClr val="FF0000"/>
              </a:buClr>
              <a:buSzPct val="95000"/>
            </a:pPr>
            <a:r>
              <a:rPr lang="en-US" sz="2600" dirty="0"/>
              <a:t>Example : Find the </a:t>
            </a:r>
            <a:r>
              <a:rPr lang="en-US" sz="2600" dirty="0" smtClean="0"/>
              <a:t>9’s </a:t>
            </a:r>
            <a:r>
              <a:rPr lang="en-US" sz="2600" dirty="0"/>
              <a:t>and </a:t>
            </a:r>
            <a:r>
              <a:rPr lang="en-US" sz="2600" dirty="0" smtClean="0"/>
              <a:t>10’s </a:t>
            </a:r>
            <a:r>
              <a:rPr lang="en-US" sz="2600" dirty="0"/>
              <a:t>complement of the following  number </a:t>
            </a:r>
            <a:r>
              <a:rPr lang="en-US" sz="2600" dirty="0" smtClean="0"/>
              <a:t>:2496.</a:t>
            </a:r>
            <a:endParaRPr lang="en-US" sz="2600" dirty="0"/>
          </a:p>
          <a:p>
            <a:pPr algn="just">
              <a:spcBef>
                <a:spcPct val="20000"/>
              </a:spcBef>
              <a:buClr>
                <a:srgbClr val="FF0000"/>
              </a:buClr>
              <a:buSzPct val="95000"/>
            </a:pPr>
            <a:r>
              <a:rPr lang="en-US" sz="2600" dirty="0"/>
              <a:t>Solution :</a:t>
            </a:r>
          </a:p>
          <a:p>
            <a:pPr algn="just">
              <a:spcBef>
                <a:spcPct val="20000"/>
              </a:spcBef>
              <a:buClr>
                <a:srgbClr val="FF0000"/>
              </a:buClr>
              <a:buSzPct val="95000"/>
            </a:pPr>
            <a:r>
              <a:rPr lang="en-US" sz="2600" dirty="0" smtClean="0"/>
              <a:t>9’s </a:t>
            </a:r>
            <a:r>
              <a:rPr lang="en-US" sz="2600" dirty="0"/>
              <a:t>comp</a:t>
            </a:r>
            <a:r>
              <a:rPr lang="en-US" sz="2600" dirty="0" smtClean="0"/>
              <a:t>.=</a:t>
            </a:r>
            <a:r>
              <a:rPr lang="en-US" sz="2600" dirty="0"/>
              <a:t> </a:t>
            </a:r>
            <a:r>
              <a:rPr lang="en-US" sz="2600" dirty="0" smtClean="0"/>
              <a:t>9999-2496 = 7503;10’s =7503+1=7504</a:t>
            </a:r>
          </a:p>
          <a:p>
            <a:pPr algn="just">
              <a:spcBef>
                <a:spcPct val="20000"/>
              </a:spcBef>
              <a:buClr>
                <a:srgbClr val="FF0000"/>
              </a:buClr>
              <a:buSzPct val="95000"/>
            </a:pPr>
            <a:r>
              <a:rPr lang="en-US" sz="2600" b="1" dirty="0" smtClean="0">
                <a:solidFill>
                  <a:srgbClr val="FF0000"/>
                </a:solidFill>
              </a:rPr>
              <a:t>3. </a:t>
            </a:r>
            <a:r>
              <a:rPr lang="en-US" sz="2600" b="1" u="sng" dirty="0" smtClean="0"/>
              <a:t>Octal </a:t>
            </a:r>
            <a:r>
              <a:rPr lang="en-US" sz="2600" b="1" u="sng" dirty="0"/>
              <a:t>Number  </a:t>
            </a:r>
            <a:r>
              <a:rPr lang="en-US" sz="2600" b="1" u="sng" dirty="0" smtClean="0"/>
              <a:t>Complement:</a:t>
            </a:r>
          </a:p>
          <a:p>
            <a:pPr algn="just">
              <a:spcBef>
                <a:spcPct val="20000"/>
              </a:spcBef>
              <a:buClr>
                <a:srgbClr val="FF0000"/>
              </a:buClr>
              <a:buSzPct val="95000"/>
            </a:pPr>
            <a:r>
              <a:rPr lang="en-US" sz="2600" dirty="0"/>
              <a:t>In </a:t>
            </a:r>
            <a:r>
              <a:rPr lang="en-US" sz="2600" dirty="0" smtClean="0"/>
              <a:t>octal </a:t>
            </a:r>
            <a:r>
              <a:rPr lang="en-US" sz="2600" dirty="0"/>
              <a:t>number system we have the </a:t>
            </a:r>
            <a:r>
              <a:rPr lang="en-US" sz="2600" dirty="0" smtClean="0">
                <a:solidFill>
                  <a:srgbClr val="FF0000"/>
                </a:solidFill>
              </a:rPr>
              <a:t>7’s</a:t>
            </a:r>
            <a:r>
              <a:rPr lang="en-US" sz="2600" dirty="0" smtClean="0"/>
              <a:t> </a:t>
            </a:r>
            <a:r>
              <a:rPr lang="en-US" sz="2600" dirty="0"/>
              <a:t>and </a:t>
            </a:r>
            <a:r>
              <a:rPr lang="en-US" sz="2600" dirty="0" smtClean="0">
                <a:solidFill>
                  <a:srgbClr val="FF0000"/>
                </a:solidFill>
              </a:rPr>
              <a:t>8’s</a:t>
            </a:r>
            <a:r>
              <a:rPr lang="en-US" sz="2600" dirty="0" smtClean="0"/>
              <a:t>  </a:t>
            </a:r>
            <a:r>
              <a:rPr lang="en-US" sz="2600" dirty="0"/>
              <a:t>complement the </a:t>
            </a:r>
            <a:r>
              <a:rPr lang="en-US" sz="2600" dirty="0" smtClean="0">
                <a:solidFill>
                  <a:srgbClr val="FF0000"/>
                </a:solidFill>
              </a:rPr>
              <a:t>7’s</a:t>
            </a:r>
            <a:r>
              <a:rPr lang="en-US" sz="2600" dirty="0" smtClean="0"/>
              <a:t> </a:t>
            </a:r>
            <a:r>
              <a:rPr lang="en-US" sz="2600" dirty="0"/>
              <a:t>is obtained by </a:t>
            </a:r>
            <a:r>
              <a:rPr lang="en-US" sz="2600" dirty="0">
                <a:solidFill>
                  <a:srgbClr val="FF0000"/>
                </a:solidFill>
              </a:rPr>
              <a:t>subtracting</a:t>
            </a:r>
            <a:r>
              <a:rPr lang="en-US" sz="2600" dirty="0"/>
              <a:t> each digit </a:t>
            </a:r>
            <a:r>
              <a:rPr lang="en-US" sz="2600" dirty="0">
                <a:solidFill>
                  <a:srgbClr val="FF0000"/>
                </a:solidFill>
              </a:rPr>
              <a:t>from</a:t>
            </a:r>
            <a:r>
              <a:rPr lang="en-US" sz="2600" dirty="0"/>
              <a:t> </a:t>
            </a:r>
            <a:r>
              <a:rPr lang="en-US" sz="2600" dirty="0" smtClean="0">
                <a:solidFill>
                  <a:srgbClr val="FF0000"/>
                </a:solidFill>
              </a:rPr>
              <a:t>7</a:t>
            </a:r>
            <a:endParaRPr lang="en-US" sz="2600" dirty="0">
              <a:solidFill>
                <a:srgbClr val="FF0000"/>
              </a:solidFill>
            </a:endParaRPr>
          </a:p>
          <a:p>
            <a:pPr algn="just">
              <a:spcBef>
                <a:spcPct val="20000"/>
              </a:spcBef>
              <a:buClr>
                <a:srgbClr val="FF0000"/>
              </a:buClr>
              <a:buSzPct val="95000"/>
            </a:pPr>
            <a:r>
              <a:rPr lang="en-US" sz="2600" dirty="0" smtClean="0">
                <a:solidFill>
                  <a:srgbClr val="FF0000"/>
                </a:solidFill>
              </a:rPr>
              <a:t>8’s </a:t>
            </a:r>
            <a:r>
              <a:rPr lang="en-US" sz="2600" dirty="0"/>
              <a:t>complement </a:t>
            </a:r>
            <a:r>
              <a:rPr lang="en-US" sz="2600" dirty="0">
                <a:solidFill>
                  <a:srgbClr val="FF0000"/>
                </a:solidFill>
              </a:rPr>
              <a:t>= </a:t>
            </a:r>
            <a:r>
              <a:rPr lang="en-US" sz="2600" dirty="0" smtClean="0">
                <a:solidFill>
                  <a:srgbClr val="FF0000"/>
                </a:solidFill>
              </a:rPr>
              <a:t>7’s </a:t>
            </a:r>
            <a:r>
              <a:rPr lang="en-US" sz="2600" dirty="0">
                <a:solidFill>
                  <a:srgbClr val="FF0000"/>
                </a:solidFill>
              </a:rPr>
              <a:t>complement +1</a:t>
            </a:r>
            <a:r>
              <a:rPr lang="en-US" sz="2600" dirty="0" smtClean="0">
                <a:solidFill>
                  <a:srgbClr val="FF0000"/>
                </a:solidFill>
              </a:rPr>
              <a:t>.</a:t>
            </a:r>
          </a:p>
          <a:p>
            <a:pPr algn="just">
              <a:spcBef>
                <a:spcPct val="20000"/>
              </a:spcBef>
              <a:buClr>
                <a:srgbClr val="FF0000"/>
              </a:buClr>
              <a:buSzPct val="95000"/>
            </a:pPr>
            <a:r>
              <a:rPr lang="en-US" sz="2600" dirty="0"/>
              <a:t>Example : Find the </a:t>
            </a:r>
            <a:r>
              <a:rPr lang="en-US" sz="2600" dirty="0" smtClean="0"/>
              <a:t>7’s </a:t>
            </a:r>
            <a:r>
              <a:rPr lang="en-US" sz="2600" dirty="0"/>
              <a:t>and </a:t>
            </a:r>
            <a:r>
              <a:rPr lang="en-US" sz="2600" dirty="0" smtClean="0"/>
              <a:t>8’s </a:t>
            </a:r>
            <a:r>
              <a:rPr lang="en-US" sz="2600" dirty="0"/>
              <a:t>complement of the following  number </a:t>
            </a:r>
            <a:r>
              <a:rPr lang="en-US" sz="2600" dirty="0" smtClean="0"/>
              <a:t>:562.</a:t>
            </a:r>
            <a:endParaRPr lang="en-US" sz="2600" dirty="0"/>
          </a:p>
          <a:p>
            <a:pPr algn="just">
              <a:spcBef>
                <a:spcPct val="20000"/>
              </a:spcBef>
              <a:buClr>
                <a:srgbClr val="FF0000"/>
              </a:buClr>
              <a:buSzPct val="95000"/>
            </a:pPr>
            <a:r>
              <a:rPr lang="en-US" sz="2600" dirty="0"/>
              <a:t>Solution :</a:t>
            </a:r>
          </a:p>
          <a:p>
            <a:pPr algn="just">
              <a:spcBef>
                <a:spcPct val="20000"/>
              </a:spcBef>
              <a:buClr>
                <a:srgbClr val="FF0000"/>
              </a:buClr>
              <a:buSzPct val="95000"/>
            </a:pPr>
            <a:r>
              <a:rPr lang="en-US" sz="2600" dirty="0" smtClean="0"/>
              <a:t>7’s </a:t>
            </a:r>
            <a:r>
              <a:rPr lang="en-US" sz="2600" dirty="0"/>
              <a:t>comp.= </a:t>
            </a:r>
            <a:r>
              <a:rPr lang="en-US" sz="2600" dirty="0" smtClean="0"/>
              <a:t>777- </a:t>
            </a:r>
            <a:r>
              <a:rPr lang="en-US" sz="2600" dirty="0"/>
              <a:t>562</a:t>
            </a:r>
            <a:r>
              <a:rPr lang="en-US" sz="2600" dirty="0" smtClean="0"/>
              <a:t> </a:t>
            </a:r>
            <a:r>
              <a:rPr lang="en-US" sz="2600" dirty="0"/>
              <a:t>= </a:t>
            </a:r>
            <a:r>
              <a:rPr lang="en-US" sz="2600" dirty="0" smtClean="0"/>
              <a:t>215;8’s =215+1=216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677712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152400"/>
            <a:ext cx="90678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20000"/>
              </a:spcBef>
              <a:buClr>
                <a:srgbClr val="FF0000"/>
              </a:buClr>
              <a:buSzPct val="95000"/>
            </a:pPr>
            <a:r>
              <a:rPr lang="en-US" sz="2600" b="1" dirty="0" smtClean="0">
                <a:solidFill>
                  <a:srgbClr val="FF0000"/>
                </a:solidFill>
              </a:rPr>
              <a:t>4. </a:t>
            </a:r>
            <a:r>
              <a:rPr lang="en-US" sz="2600" b="1" u="sng" dirty="0" smtClean="0"/>
              <a:t>Hexadecimal </a:t>
            </a:r>
            <a:r>
              <a:rPr lang="en-US" sz="2600" b="1" u="sng" dirty="0"/>
              <a:t>Number  Complement:</a:t>
            </a:r>
          </a:p>
          <a:p>
            <a:pPr algn="just">
              <a:spcBef>
                <a:spcPct val="20000"/>
              </a:spcBef>
              <a:buClr>
                <a:srgbClr val="FF0000"/>
              </a:buClr>
              <a:buSzPct val="95000"/>
            </a:pPr>
            <a:r>
              <a:rPr lang="en-US" sz="2600" dirty="0"/>
              <a:t>In </a:t>
            </a:r>
            <a:r>
              <a:rPr lang="en-US" sz="2600" dirty="0"/>
              <a:t>hexadecimal </a:t>
            </a:r>
            <a:r>
              <a:rPr lang="en-US" sz="2600" dirty="0"/>
              <a:t>number system we have the </a:t>
            </a:r>
            <a:r>
              <a:rPr lang="en-US" sz="2600" dirty="0">
                <a:solidFill>
                  <a:srgbClr val="FF0000"/>
                </a:solidFill>
              </a:rPr>
              <a:t>15’s</a:t>
            </a:r>
            <a:r>
              <a:rPr lang="en-US" sz="2600" dirty="0"/>
              <a:t> </a:t>
            </a:r>
            <a:r>
              <a:rPr lang="en-US" sz="2600" dirty="0"/>
              <a:t>and </a:t>
            </a:r>
            <a:r>
              <a:rPr lang="en-US" sz="2600" dirty="0">
                <a:solidFill>
                  <a:srgbClr val="FF0000"/>
                </a:solidFill>
              </a:rPr>
              <a:t>16’s</a:t>
            </a:r>
            <a:r>
              <a:rPr lang="en-US" sz="2600" dirty="0"/>
              <a:t>  </a:t>
            </a:r>
            <a:r>
              <a:rPr lang="en-US" sz="2600" dirty="0"/>
              <a:t>complement the </a:t>
            </a:r>
            <a:r>
              <a:rPr lang="en-US" sz="2600" dirty="0">
                <a:solidFill>
                  <a:srgbClr val="FF0000"/>
                </a:solidFill>
              </a:rPr>
              <a:t>15’s</a:t>
            </a:r>
            <a:r>
              <a:rPr lang="en-US" sz="2600" dirty="0"/>
              <a:t> </a:t>
            </a:r>
            <a:r>
              <a:rPr lang="en-US" sz="2600" dirty="0"/>
              <a:t>is obtained by </a:t>
            </a:r>
            <a:r>
              <a:rPr lang="en-US" sz="2600" dirty="0">
                <a:solidFill>
                  <a:srgbClr val="FF0000"/>
                </a:solidFill>
              </a:rPr>
              <a:t>subtracting</a:t>
            </a:r>
            <a:r>
              <a:rPr lang="en-US" sz="2600" dirty="0"/>
              <a:t> each digit from </a:t>
            </a:r>
            <a:r>
              <a:rPr lang="en-US" sz="2600" dirty="0">
                <a:solidFill>
                  <a:srgbClr val="FF0000"/>
                </a:solidFill>
              </a:rPr>
              <a:t>15</a:t>
            </a:r>
            <a:endParaRPr lang="en-US" sz="2600" dirty="0">
              <a:solidFill>
                <a:srgbClr val="FF0000"/>
              </a:solidFill>
            </a:endParaRPr>
          </a:p>
          <a:p>
            <a:pPr algn="just">
              <a:spcBef>
                <a:spcPct val="20000"/>
              </a:spcBef>
              <a:buClr>
                <a:srgbClr val="FF0000"/>
              </a:buClr>
              <a:buSzPct val="95000"/>
            </a:pPr>
            <a:r>
              <a:rPr lang="en-US" sz="2600" dirty="0">
                <a:solidFill>
                  <a:srgbClr val="FF0000"/>
                </a:solidFill>
              </a:rPr>
              <a:t>16’s</a:t>
            </a:r>
            <a:r>
              <a:rPr lang="en-US" sz="2600" dirty="0"/>
              <a:t> </a:t>
            </a:r>
            <a:r>
              <a:rPr lang="en-US" sz="2600" dirty="0"/>
              <a:t>complement = </a:t>
            </a:r>
            <a:r>
              <a:rPr lang="en-US" sz="2600" dirty="0">
                <a:solidFill>
                  <a:srgbClr val="FF0000"/>
                </a:solidFill>
              </a:rPr>
              <a:t>15’s </a:t>
            </a:r>
            <a:r>
              <a:rPr lang="en-US" sz="2600" dirty="0">
                <a:solidFill>
                  <a:srgbClr val="FF0000"/>
                </a:solidFill>
              </a:rPr>
              <a:t>complement +1.</a:t>
            </a:r>
          </a:p>
          <a:p>
            <a:pPr algn="just">
              <a:spcBef>
                <a:spcPct val="20000"/>
              </a:spcBef>
              <a:buClr>
                <a:srgbClr val="FF0000"/>
              </a:buClr>
              <a:buSzPct val="95000"/>
            </a:pPr>
            <a:r>
              <a:rPr lang="en-US" sz="2600" dirty="0"/>
              <a:t>Example : Find the </a:t>
            </a:r>
            <a:r>
              <a:rPr lang="en-US" sz="2600" dirty="0"/>
              <a:t>15’s </a:t>
            </a:r>
            <a:r>
              <a:rPr lang="en-US" sz="2600" dirty="0"/>
              <a:t>and </a:t>
            </a:r>
            <a:r>
              <a:rPr lang="en-US" sz="2600" dirty="0"/>
              <a:t>16’s </a:t>
            </a:r>
            <a:r>
              <a:rPr lang="en-US" sz="2600" dirty="0"/>
              <a:t>complement of the following  number </a:t>
            </a:r>
            <a:r>
              <a:rPr lang="en-US" sz="2600" dirty="0"/>
              <a:t>:3BF.</a:t>
            </a:r>
            <a:endParaRPr lang="en-US" sz="2600" dirty="0"/>
          </a:p>
          <a:p>
            <a:pPr algn="just">
              <a:spcBef>
                <a:spcPct val="20000"/>
              </a:spcBef>
              <a:buClr>
                <a:srgbClr val="FF0000"/>
              </a:buClr>
              <a:buSzPct val="95000"/>
            </a:pPr>
            <a:r>
              <a:rPr lang="en-US" sz="2600" dirty="0"/>
              <a:t>Solution :</a:t>
            </a:r>
          </a:p>
          <a:p>
            <a:pPr algn="just">
              <a:spcBef>
                <a:spcPct val="20000"/>
              </a:spcBef>
              <a:buClr>
                <a:srgbClr val="FF0000"/>
              </a:buClr>
              <a:buSzPct val="95000"/>
            </a:pPr>
            <a:r>
              <a:rPr lang="en-US" sz="2600" dirty="0"/>
              <a:t>15’s </a:t>
            </a:r>
            <a:r>
              <a:rPr lang="en-US" sz="2600" dirty="0"/>
              <a:t>comp.= </a:t>
            </a:r>
            <a:r>
              <a:rPr lang="en-US" sz="2600" dirty="0"/>
              <a:t>15 15 15 – 3 B F </a:t>
            </a:r>
            <a:r>
              <a:rPr lang="en-US" sz="2600" dirty="0"/>
              <a:t>= </a:t>
            </a:r>
            <a:r>
              <a:rPr lang="en-US" sz="2600" dirty="0"/>
              <a:t>C 4 0;16’s =</a:t>
            </a:r>
            <a:r>
              <a:rPr lang="en-US" sz="2600" dirty="0"/>
              <a:t>C 4 </a:t>
            </a:r>
            <a:r>
              <a:rPr lang="en-US" sz="2600" dirty="0"/>
              <a:t>0+1=</a:t>
            </a:r>
            <a:r>
              <a:rPr lang="en-US" sz="2600" dirty="0"/>
              <a:t>C 4 </a:t>
            </a:r>
            <a:r>
              <a:rPr lang="en-US" sz="2600" dirty="0"/>
              <a:t>1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156504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28600"/>
            <a:ext cx="9144000" cy="6414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algn="just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600" b="1" u="sng" dirty="0" smtClean="0">
                <a:solidFill>
                  <a:srgbClr val="FF0000"/>
                </a:solidFill>
              </a:rPr>
              <a:t>Subtraction with Complements</a:t>
            </a:r>
            <a:endParaRPr lang="ar-IQ" sz="2600" b="1" u="sng" dirty="0" smtClean="0">
              <a:solidFill>
                <a:srgbClr val="FF0000"/>
              </a:solidFill>
            </a:endParaRPr>
          </a:p>
          <a:p>
            <a:pPr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n-US" sz="2600" dirty="0"/>
              <a:t>The efficient method for subtraction is used </a:t>
            </a:r>
            <a:r>
              <a:rPr lang="en-US" sz="2600" dirty="0" smtClean="0"/>
              <a:t>complement . The subtraction of two n-digit numbers M-N can be :</a:t>
            </a:r>
          </a:p>
          <a:p>
            <a:pPr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n-US" sz="2600" dirty="0" smtClean="0"/>
              <a:t>1- If use (r-1)’s complement [1’s 9’s 7’s 15’s]:</a:t>
            </a:r>
          </a:p>
          <a:p>
            <a:pPr marL="514350" indent="-514350" algn="just">
              <a:spcBef>
                <a:spcPct val="20000"/>
              </a:spcBef>
              <a:buClr>
                <a:schemeClr val="accent3"/>
              </a:buClr>
              <a:buSzPct val="95000"/>
              <a:buAutoNum type="alphaLcPeriod"/>
            </a:pPr>
            <a:r>
              <a:rPr lang="en-US" sz="2600" dirty="0" smtClean="0"/>
              <a:t>If the sum produce an end carry which can be added to the sum.</a:t>
            </a:r>
          </a:p>
          <a:p>
            <a:pPr marL="514350" indent="-514350" algn="just">
              <a:spcBef>
                <a:spcPct val="20000"/>
              </a:spcBef>
              <a:buClr>
                <a:schemeClr val="accent3"/>
              </a:buClr>
              <a:buSzPct val="95000"/>
              <a:buAutoNum type="alphaLcPeriod"/>
            </a:pPr>
            <a:r>
              <a:rPr lang="en-US" sz="2600" dirty="0"/>
              <a:t>If the sum </a:t>
            </a:r>
            <a:r>
              <a:rPr lang="en-US" sz="2600" dirty="0" smtClean="0"/>
              <a:t>does not produce </a:t>
            </a:r>
            <a:r>
              <a:rPr lang="en-US" sz="2600" dirty="0"/>
              <a:t>an end </a:t>
            </a:r>
            <a:r>
              <a:rPr lang="en-US" sz="2600" dirty="0" smtClean="0"/>
              <a:t>carry take the (r-1)’s comp. of the sum and place – sign.</a:t>
            </a:r>
          </a:p>
          <a:p>
            <a:pPr algn="just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n-US" sz="2600" dirty="0" smtClean="0"/>
              <a:t>2- If </a:t>
            </a:r>
            <a:r>
              <a:rPr lang="en-US" sz="2600" dirty="0"/>
              <a:t>use </a:t>
            </a:r>
            <a:r>
              <a:rPr lang="en-US" sz="2600" dirty="0" smtClean="0"/>
              <a:t>(r)</a:t>
            </a:r>
            <a:r>
              <a:rPr lang="en-US" sz="2600" dirty="0"/>
              <a:t>’s complement </a:t>
            </a:r>
            <a:r>
              <a:rPr lang="en-US" sz="2600" dirty="0" smtClean="0"/>
              <a:t>[2’s 10’s 8’s 16’s</a:t>
            </a:r>
            <a:r>
              <a:rPr lang="en-US" sz="2600" dirty="0"/>
              <a:t>]:</a:t>
            </a:r>
          </a:p>
          <a:p>
            <a:pPr marL="514350" indent="-514350" algn="just">
              <a:spcBef>
                <a:spcPct val="20000"/>
              </a:spcBef>
              <a:buClr>
                <a:schemeClr val="accent3"/>
              </a:buClr>
              <a:buSzPct val="95000"/>
              <a:buAutoNum type="alphaLcPeriod"/>
            </a:pPr>
            <a:r>
              <a:rPr lang="en-US" sz="2600" dirty="0"/>
              <a:t>If the sum produce an end carry which can be </a:t>
            </a:r>
            <a:r>
              <a:rPr lang="en-US" sz="2600" dirty="0" smtClean="0"/>
              <a:t>discarded.</a:t>
            </a:r>
            <a:endParaRPr lang="en-US" sz="2600" dirty="0"/>
          </a:p>
          <a:p>
            <a:pPr marL="514350" indent="-514350" algn="just">
              <a:spcBef>
                <a:spcPct val="20000"/>
              </a:spcBef>
              <a:buClr>
                <a:schemeClr val="accent3"/>
              </a:buClr>
              <a:buSzPct val="95000"/>
              <a:buAutoNum type="alphaLcPeriod"/>
            </a:pPr>
            <a:r>
              <a:rPr lang="en-US" sz="2600" dirty="0"/>
              <a:t>If the sum does not produce an end carry take the (</a:t>
            </a:r>
            <a:r>
              <a:rPr lang="en-US" sz="2600" dirty="0" smtClean="0"/>
              <a:t>r)</a:t>
            </a:r>
            <a:r>
              <a:rPr lang="en-US" sz="2600" dirty="0"/>
              <a:t>’s comp. of the sum and place – sign.</a:t>
            </a:r>
          </a:p>
          <a:p>
            <a:pPr algn="just">
              <a:spcBef>
                <a:spcPct val="20000"/>
              </a:spcBef>
              <a:buClr>
                <a:schemeClr val="accent3"/>
              </a:buClr>
              <a:buSzPct val="95000"/>
            </a:pPr>
            <a:endParaRPr lang="en-US" sz="2600" dirty="0" smtClean="0"/>
          </a:p>
          <a:p>
            <a:pPr marL="514350" indent="-514350" algn="just">
              <a:spcBef>
                <a:spcPct val="20000"/>
              </a:spcBef>
              <a:buClr>
                <a:schemeClr val="accent3"/>
              </a:buClr>
              <a:buSzPct val="95000"/>
              <a:buAutoNum type="alphaLcPeriod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895192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flipH="1">
            <a:off x="0" y="152400"/>
            <a:ext cx="89916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Example : Subtract the following binary number </a:t>
            </a:r>
            <a:r>
              <a:rPr lang="en-US" sz="2600" dirty="0" smtClean="0"/>
              <a:t>:</a:t>
            </a:r>
          </a:p>
          <a:p>
            <a:pPr marL="514350" indent="-514350">
              <a:buAutoNum type="alphaLcParenR"/>
            </a:pPr>
            <a:r>
              <a:rPr lang="en-US" sz="2600" dirty="0" smtClean="0"/>
              <a:t>1010100-1000011    b)1000011-1010100 </a:t>
            </a:r>
          </a:p>
          <a:p>
            <a:r>
              <a:rPr lang="en-US" sz="2600" dirty="0" smtClean="0"/>
              <a:t>Solution :</a:t>
            </a:r>
          </a:p>
          <a:p>
            <a:r>
              <a:rPr lang="en-US" sz="2600" dirty="0" smtClean="0"/>
              <a:t>1)Using 1’s comp.                      2)Using 2’s comp.</a:t>
            </a:r>
          </a:p>
          <a:p>
            <a:r>
              <a:rPr lang="en-US" sz="2600" dirty="0" smtClean="0"/>
              <a:t>a)1010100      b)1000011             a)1010100       b)</a:t>
            </a:r>
            <a:r>
              <a:rPr lang="en-US" sz="2600" dirty="0"/>
              <a:t> 1000011</a:t>
            </a:r>
            <a:endParaRPr lang="en-US" sz="2600" dirty="0" smtClean="0"/>
          </a:p>
          <a:p>
            <a:r>
              <a:rPr lang="en-US" sz="2600" dirty="0" smtClean="0"/>
              <a:t>    1000011-        1010100-              1000011-</a:t>
            </a:r>
            <a:r>
              <a:rPr lang="en-US" sz="2600" dirty="0"/>
              <a:t> </a:t>
            </a:r>
            <a:r>
              <a:rPr lang="en-US" sz="2600" dirty="0" smtClean="0"/>
              <a:t>          1010100-</a:t>
            </a:r>
          </a:p>
          <a:p>
            <a:r>
              <a:rPr lang="en-US" sz="2600" dirty="0" smtClean="0"/>
              <a:t>   1010100           1000011               1010100            </a:t>
            </a:r>
            <a:r>
              <a:rPr lang="en-US" sz="2600" dirty="0"/>
              <a:t>1000011 </a:t>
            </a:r>
            <a:endParaRPr lang="en-US" sz="2600" dirty="0" smtClean="0"/>
          </a:p>
          <a:p>
            <a:r>
              <a:rPr lang="en-US" sz="2600" dirty="0" smtClean="0"/>
              <a:t>   0111100+         0101011+               0111101+           0101100+</a:t>
            </a:r>
          </a:p>
          <a:p>
            <a:r>
              <a:rPr lang="en-US" sz="2600" dirty="0" smtClean="0"/>
              <a:t>10010000            1101110              10010000            1101111</a:t>
            </a:r>
          </a:p>
          <a:p>
            <a:r>
              <a:rPr lang="en-US" sz="2600" dirty="0" smtClean="0"/>
              <a:t>              1+       1’s=0010001                             2’s=0010001</a:t>
            </a:r>
          </a:p>
          <a:p>
            <a:r>
              <a:rPr lang="en-US" sz="2600" dirty="0" smtClean="0"/>
              <a:t>  0010001         -(0010001)        discarded          -(0010001)</a:t>
            </a:r>
            <a:endParaRPr lang="en-US" sz="2600" dirty="0"/>
          </a:p>
          <a:p>
            <a:endParaRPr lang="en-US" sz="2600" dirty="0"/>
          </a:p>
          <a:p>
            <a:r>
              <a:rPr lang="en-US" sz="2600" dirty="0" smtClean="0"/>
              <a:t> </a:t>
            </a:r>
            <a:endParaRPr lang="en-US" sz="2600" dirty="0"/>
          </a:p>
          <a:p>
            <a:endParaRPr lang="en-US" sz="26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28600" y="2590800"/>
            <a:ext cx="137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8600" y="3352800"/>
            <a:ext cx="137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28600" y="4191000"/>
            <a:ext cx="137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52400" y="3733800"/>
            <a:ext cx="9906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81200" y="2616200"/>
            <a:ext cx="137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057400" y="3429000"/>
            <a:ext cx="137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343400" y="2590800"/>
            <a:ext cx="137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343400" y="3437467"/>
            <a:ext cx="137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4229100" y="3733800"/>
            <a:ext cx="228600" cy="685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400800" y="2590800"/>
            <a:ext cx="137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400800" y="3437467"/>
            <a:ext cx="137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55746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211</TotalTime>
  <Words>818</Words>
  <Application>Microsoft Office PowerPoint</Application>
  <PresentationFormat>On-screen Show (4:3)</PresentationFormat>
  <Paragraphs>122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Aparajita</vt:lpstr>
      <vt:lpstr>Arial</vt:lpstr>
      <vt:lpstr>Bell MT</vt:lpstr>
      <vt:lpstr>Calibri</vt:lpstr>
      <vt:lpstr>Constantia</vt:lpstr>
      <vt:lpstr>Majalla UI</vt:lpstr>
      <vt:lpstr>Times New Roman</vt:lpstr>
      <vt:lpstr>Wingdings 2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master</dc:creator>
  <cp:lastModifiedBy>Maher</cp:lastModifiedBy>
  <cp:revision>86</cp:revision>
  <dcterms:created xsi:type="dcterms:W3CDTF">2006-08-16T00:00:00Z</dcterms:created>
  <dcterms:modified xsi:type="dcterms:W3CDTF">2019-01-02T18:54:09Z</dcterms:modified>
</cp:coreProperties>
</file>