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8" r:id="rId3"/>
    <p:sldId id="296" r:id="rId4"/>
    <p:sldId id="262" r:id="rId5"/>
    <p:sldId id="263" r:id="rId6"/>
    <p:sldId id="297" r:id="rId7"/>
    <p:sldId id="271" r:id="rId8"/>
    <p:sldId id="290" r:id="rId9"/>
    <p:sldId id="291" r:id="rId10"/>
    <p:sldId id="292" r:id="rId11"/>
    <p:sldId id="293" r:id="rId12"/>
    <p:sldId id="294" r:id="rId13"/>
    <p:sldId id="295" r:id="rId14"/>
    <p:sldId id="264" r:id="rId15"/>
    <p:sldId id="265" r:id="rId16"/>
    <p:sldId id="267" r:id="rId17"/>
    <p:sldId id="268" r:id="rId18"/>
    <p:sldId id="269" r:id="rId19"/>
    <p:sldId id="278" r:id="rId20"/>
    <p:sldId id="280" r:id="rId21"/>
    <p:sldId id="287" r:id="rId22"/>
    <p:sldId id="281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0463-6F25-479C-BBE1-85CC7A87D7A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5A06-1029-4A9C-A594-DAFFFB50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44F2-2EAB-47AB-8928-2C78D91DEC7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513D-1A88-4D85-8823-A46992E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microsoft.com/office/2007/relationships/hdphoto" Target="../media/hdphoto13.wdp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tafa\Desktop\w6w_200505201936377366b7a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Power Generation</a:t>
            </a:r>
            <a:endParaRPr lang="en-US" sz="5400"/>
          </a:p>
        </p:txBody>
      </p:sp>
      <p:pic>
        <p:nvPicPr>
          <p:cNvPr id="49157" name="Picture 5" descr="C:\Users\Mustafa\Desktop\centrale-solaire-gh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440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Power Generation</a:t>
            </a:r>
            <a:endParaRPr lang="en-US" sz="5400"/>
          </a:p>
        </p:txBody>
      </p:sp>
      <p:pic>
        <p:nvPicPr>
          <p:cNvPr id="28674" name="Picture 2" descr="C:\Users\Mustafa\Desktop\pic_30368bcfde391e2f7a21c786bf0eda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8447"/>
          <a:stretch>
            <a:fillRect/>
          </a:stretch>
        </p:blipFill>
        <p:spPr bwMode="auto">
          <a:xfrm>
            <a:off x="12700" y="1700213"/>
            <a:ext cx="4699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Mustafa\Desktop\Smart-Palm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1"/>
          <a:stretch>
            <a:fillRect/>
          </a:stretch>
        </p:blipFill>
        <p:spPr bwMode="auto">
          <a:xfrm>
            <a:off x="4711700" y="1700213"/>
            <a:ext cx="44704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Power Generation</a:t>
            </a:r>
            <a:endParaRPr lang="en-US" sz="5400"/>
          </a:p>
        </p:txBody>
      </p:sp>
      <p:pic>
        <p:nvPicPr>
          <p:cNvPr id="49154" name="Picture 2" descr="C:\Users\Mustafa\Desktop\renewable-energy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43200"/>
            <a:ext cx="6311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Mustafa\Desktop\Rooftop-Solar-Can-Power-Entire-Build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19238"/>
            <a:ext cx="64770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Power Generation</a:t>
            </a:r>
            <a:endParaRPr lang="en-US" sz="5400"/>
          </a:p>
        </p:txBody>
      </p:sp>
      <p:pic>
        <p:nvPicPr>
          <p:cNvPr id="13321" name="Picture 2" descr="C:\Users\Mustafa\Desktop\ch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278" b="38570"/>
          <a:stretch>
            <a:fillRect/>
          </a:stretch>
        </p:blipFill>
        <p:spPr bwMode="auto">
          <a:xfrm>
            <a:off x="-12700" y="2057400"/>
            <a:ext cx="9156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PV system topologies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70362" y="1714500"/>
            <a:ext cx="8001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PV system topologies 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64190" y="3724133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 architecture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436961" y="5057633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String architecture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410200" y="3751997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Microinverter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6038850" y="1952483"/>
            <a:ext cx="1752600" cy="1638300"/>
          </a:xfrm>
          <a:prstGeom prst="bentArrow">
            <a:avLst>
              <a:gd name="adj1" fmla="val 13337"/>
              <a:gd name="adj2" fmla="val 14171"/>
              <a:gd name="adj3" fmla="val 18336"/>
              <a:gd name="adj4" fmla="val 4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5725" y="1666733"/>
            <a:ext cx="3050275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3686033"/>
            <a:ext cx="3369291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5724" y="5019533"/>
            <a:ext cx="3050275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453" y="3686033"/>
            <a:ext cx="3050275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 rot="16200000" flipH="1">
            <a:off x="1355676" y="1957885"/>
            <a:ext cx="1741796" cy="1638300"/>
          </a:xfrm>
          <a:prstGeom prst="bentArrow">
            <a:avLst>
              <a:gd name="adj1" fmla="val 13337"/>
              <a:gd name="adj2" fmla="val 14171"/>
              <a:gd name="adj3" fmla="val 22501"/>
              <a:gd name="adj4" fmla="val 46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2276333"/>
            <a:ext cx="465161" cy="2743200"/>
          </a:xfrm>
          <a:prstGeom prst="downArrow">
            <a:avLst>
              <a:gd name="adj1" fmla="val 50000"/>
              <a:gd name="adj2" fmla="val 64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6" grpId="0" animBg="1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PV system topologies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333500"/>
            <a:ext cx="7924800" cy="5334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 architecture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ustafa\Desktop\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5751"/>
          <a:stretch/>
        </p:blipFill>
        <p:spPr bwMode="auto">
          <a:xfrm>
            <a:off x="5943600" y="1676401"/>
            <a:ext cx="251801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" y="1865193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2277470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system.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Inexpensive system.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Best solution for high power.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Easy to monitoring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" y="4099824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90600" y="4495800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system efficiency.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transport and installation cost.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Needs cooling chamber.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Suffers from single point failure.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Difficult to maintenance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PV system topologies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333500"/>
            <a:ext cx="7924800" cy="5334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String architecture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" y="1865193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2277470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installation cost.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needs for cooling chamber.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maintenance.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 effected by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point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failure.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" y="4099824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90600" y="4495800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system efficiency.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cost system.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 required.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Needs sophisticated monitoring.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Mustafa\Desktop\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6551" b="2440"/>
          <a:stretch/>
        </p:blipFill>
        <p:spPr bwMode="auto">
          <a:xfrm>
            <a:off x="5715000" y="1663890"/>
            <a:ext cx="2819400" cy="46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PV system topologies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333500"/>
            <a:ext cx="7924800" cy="5334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Microinverter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architecture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" y="1865193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2277470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efficiency.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design flexibility.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Easy to maintenance.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Avoids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point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failure.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size and easy to install.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Avoids shading and clouding problems.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599" y="4910067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90600" y="5303011"/>
            <a:ext cx="7924800" cy="53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number of inverters.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cost system.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Mustafa\Desktop\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7768"/>
          <a:stretch/>
        </p:blipFill>
        <p:spPr bwMode="auto">
          <a:xfrm>
            <a:off x="5791200" y="1676400"/>
            <a:ext cx="2743199" cy="46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System Modeling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924800" cy="5334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Flyback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icroinverter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modeling  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ustafa\Desktop\6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/>
          <a:stretch/>
        </p:blipFill>
        <p:spPr bwMode="auto">
          <a:xfrm>
            <a:off x="587991" y="1523999"/>
            <a:ext cx="8153399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87991" y="4800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=31 V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=10000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μF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μF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43600" y="4800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APT5015BVR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G40N150D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RHRG75120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184" y="4836467"/>
            <a:ext cx="1944378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=220 V</a:t>
            </a:r>
          </a:p>
          <a:p>
            <a:pPr algn="just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=17 Turn</a:t>
            </a:r>
          </a:p>
          <a:p>
            <a:pPr algn="just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Turn</a:t>
            </a:r>
          </a:p>
          <a:p>
            <a:pPr algn="just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=100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Turn</a:t>
            </a:r>
          </a:p>
          <a:p>
            <a:pPr algn="just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Microinverter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Hardware Design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7974405" y="5445086"/>
            <a:ext cx="209550" cy="27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16200000">
            <a:off x="4656137" y="1917383"/>
            <a:ext cx="29146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9045" y="3256248"/>
            <a:ext cx="20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2" descr="Description: C:\Users\Mustafa\Desktop\IMG_44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7863" r="1631" b="9650"/>
          <a:stretch>
            <a:fillRect/>
          </a:stretch>
        </p:blipFill>
        <p:spPr bwMode="auto">
          <a:xfrm>
            <a:off x="304800" y="1295400"/>
            <a:ext cx="86105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29430" y="3862119"/>
            <a:ext cx="1847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MPPT Control Circuit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29430" y="3810000"/>
            <a:ext cx="3214370" cy="270640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606652" y="4792572"/>
            <a:ext cx="233473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Current </a:t>
            </a:r>
            <a:r>
              <a:rPr lang="en-US" sz="17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Sensor</a:t>
            </a:r>
            <a:endParaRPr lang="en-US" sz="17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21927" y="3157605"/>
            <a:ext cx="1493472" cy="93338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689238" y="4185285"/>
            <a:ext cx="958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EMI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Filter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572000" y="5055139"/>
            <a:ext cx="1604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PIC Microcontroller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981844" y="6104471"/>
            <a:ext cx="1584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Voltage </a:t>
            </a:r>
            <a:r>
              <a:rPr lang="en-US" sz="16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Sensor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097495" y="1295400"/>
            <a:ext cx="3293905" cy="230110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9600" y="1295400"/>
            <a:ext cx="3276600" cy="31019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401310" y="2198787"/>
            <a:ext cx="1990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Control Circuit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9599" y="1295400"/>
            <a:ext cx="1830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Power Circuit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399284" y="1735772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HF Transformer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905000" y="2992134"/>
            <a:ext cx="1295400" cy="109885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956700" y="2992134"/>
            <a:ext cx="1484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LC Filter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868902" y="2649125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S</a:t>
            </a:r>
            <a:r>
              <a:rPr lang="en-US" sz="2000" b="1" i="1" baseline="-250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1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3695" y="4444999"/>
            <a:ext cx="1094105" cy="166433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78401" y="5048250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C</a:t>
            </a:r>
            <a:r>
              <a:rPr lang="en-US" sz="2000" b="1" i="1" baseline="-25000" dirty="0" err="1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dc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239770" y="4740910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S</a:t>
            </a:r>
            <a:r>
              <a:rPr lang="en-US" sz="2000" b="1" baseline="-25000" dirty="0">
                <a:effectLst/>
                <a:latin typeface="Times New Roman"/>
                <a:ea typeface="Calibri"/>
                <a:cs typeface="Arial"/>
              </a:rPr>
              <a:t>2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441330" y="5478104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>
                <a:effectLst/>
                <a:latin typeface="Times New Roman"/>
                <a:ea typeface="Calibri"/>
                <a:cs typeface="Arial"/>
              </a:rPr>
              <a:t>S</a:t>
            </a:r>
            <a:r>
              <a:rPr lang="en-US" sz="2000" b="1" baseline="-25000" dirty="0">
                <a:effectLst/>
                <a:latin typeface="Times New Roman"/>
                <a:ea typeface="Calibri"/>
                <a:cs typeface="Arial"/>
              </a:rPr>
              <a:t>3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429441" y="1922202"/>
            <a:ext cx="1484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G</a:t>
            </a:r>
            <a:r>
              <a:rPr lang="en-US" b="1" baseline="-250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1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429441" y="2229565"/>
            <a:ext cx="1484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G</a:t>
            </a:r>
            <a:r>
              <a:rPr lang="en-US" b="1" baseline="-250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2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427991" y="2569016"/>
            <a:ext cx="1484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G</a:t>
            </a:r>
            <a:r>
              <a:rPr lang="en-US" b="1" baseline="-250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3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600200" y="4597399"/>
            <a:ext cx="2583445" cy="151193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963031" y="3541560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L</a:t>
            </a:r>
            <a:r>
              <a:rPr lang="en-US" sz="2000" b="1" i="1" baseline="-250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f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497455" y="3256248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C</a:t>
            </a:r>
            <a:r>
              <a:rPr lang="en-US" sz="2000" b="1" i="1" baseline="-25000" dirty="0" err="1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f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087370" y="2650803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D</a:t>
            </a:r>
            <a:r>
              <a:rPr lang="en-US" sz="2000" b="1" i="1" baseline="-250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2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07292" y="2877438"/>
            <a:ext cx="148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D</a:t>
            </a:r>
            <a:r>
              <a:rPr lang="en-US" sz="2000" b="1" i="1" baseline="-250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1</a:t>
            </a:r>
            <a:endParaRPr lang="en-US" sz="1100" i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0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2" grpId="0" animBg="1"/>
      <p:bldP spid="23" grpId="0"/>
      <p:bldP spid="25" grpId="0"/>
      <p:bldP spid="26" grpId="0"/>
      <p:bldP spid="27" grpId="0" animBg="1"/>
      <p:bldP spid="29" grpId="0" animBg="1"/>
      <p:bldP spid="30" grpId="0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7" y="481940"/>
            <a:ext cx="7772400" cy="3167067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AL </a:t>
            </a:r>
            <a: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en-US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Mustansiriyah </a:t>
            </a:r>
            <a: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University</a:t>
            </a:r>
            <a:b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Faculty </a:t>
            </a:r>
            <a: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of Engineering</a:t>
            </a:r>
            <a:b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7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Electrical Engineering </a:t>
            </a:r>
            <a:r>
              <a:rPr lang="en-US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Department</a:t>
            </a:r>
            <a:br>
              <a:rPr lang="en-US" sz="27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ar-IQ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ar-IQ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Topologies of DC - AC Conversion for Photovoltaic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/>
          </a:bodyPr>
          <a:lstStyle/>
          <a:p>
            <a:pPr algn="ctr" rtl="0"/>
            <a:endParaRPr lang="en-US" dirty="0" smtClean="0"/>
          </a:p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Mustafa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Fadel</a:t>
            </a:r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81942"/>
            <a:ext cx="1778000" cy="1794933"/>
          </a:xfrm>
          <a:prstGeom prst="roundRect">
            <a:avLst>
              <a:gd name="adj" fmla="val 4130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aa\Pictures\u0634u0639u0627u0631 u0627u0644u0643u0644u064Au06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31" y="664668"/>
            <a:ext cx="1078607" cy="1429479"/>
          </a:xfrm>
          <a:prstGeom prst="roundRect">
            <a:avLst>
              <a:gd name="adj" fmla="val 2144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aa\Pictures\u0634u0639u0627u0631 u0627u0644u0642u0633u0645 - Cop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4" y="4988290"/>
            <a:ext cx="1206500" cy="1193800"/>
          </a:xfrm>
          <a:prstGeom prst="roundRect">
            <a:avLst>
              <a:gd name="adj" fmla="val 334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aa\Pictures\u0634u0639u0627u0631 u0627u0644u0642u0633u0645 - Cop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40" y="4988290"/>
            <a:ext cx="1206500" cy="1193800"/>
          </a:xfrm>
          <a:prstGeom prst="roundRect">
            <a:avLst>
              <a:gd name="adj" fmla="val 334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Measuring Devices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7974405" y="5445086"/>
            <a:ext cx="209550" cy="27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16200000">
            <a:off x="4656137" y="1917383"/>
            <a:ext cx="29146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صورة 3" descr="C:\Users\Hussain\AppData\Local\Microsoft\Windows\Temporary Internet Files\Content.Word\٢٠١٦٠١٢٨_١١٣٢٠٤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9456" r="37551" b="11220"/>
          <a:stretch/>
        </p:blipFill>
        <p:spPr bwMode="auto">
          <a:xfrm rot="5400000">
            <a:off x="684563" y="1995755"/>
            <a:ext cx="3353598" cy="3168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صورة 4" descr="C:\Users\Hussain\AppData\Local\Microsoft\Windows\Temporary Internet Files\Content.Word\٢٠١٦٠٢٠١_١٠٣١١٠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r="33647" b="23751"/>
          <a:stretch/>
        </p:blipFill>
        <p:spPr bwMode="auto">
          <a:xfrm rot="5400000">
            <a:off x="4745983" y="1875483"/>
            <a:ext cx="3353598" cy="3355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ستطيل 5"/>
              <p:cNvSpPr/>
              <p:nvPr/>
            </p:nvSpPr>
            <p:spPr>
              <a:xfrm>
                <a:off x="4966335" y="5293438"/>
                <a:ext cx="2779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Ambient temperature= 22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℃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335" y="5293438"/>
                <a:ext cx="277992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ستطيل 6"/>
          <p:cNvSpPr/>
          <p:nvPr/>
        </p:nvSpPr>
        <p:spPr>
          <a:xfrm>
            <a:off x="467544" y="1311862"/>
            <a:ext cx="6003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Environment Measuring Devices for Practical Results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ستطيل 7"/>
              <p:cNvSpPr/>
              <p:nvPr/>
            </p:nvSpPr>
            <p:spPr>
              <a:xfrm>
                <a:off x="401171" y="5318323"/>
                <a:ext cx="3525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Radiation intensity = 944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100Lux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71" y="5318323"/>
                <a:ext cx="35253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57" t="-8197" r="-6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مستطيل 8"/>
          <p:cNvSpPr/>
          <p:nvPr/>
        </p:nvSpPr>
        <p:spPr>
          <a:xfrm>
            <a:off x="553571" y="5764614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1Lux = 0.0079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W/m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6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Practical Results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7974405" y="5445086"/>
            <a:ext cx="209550" cy="27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16200000">
            <a:off x="4656137" y="1917383"/>
            <a:ext cx="29146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:\program files\My i Phone\DCIM\IMG_345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490" r="13435" b="9601"/>
          <a:stretch/>
        </p:blipFill>
        <p:spPr bwMode="auto">
          <a:xfrm>
            <a:off x="533400" y="1371600"/>
            <a:ext cx="2514599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D:\program files\My i Phone\DCIM\IMG_346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" t="8787" r="11154" b="7742"/>
          <a:stretch/>
        </p:blipFill>
        <p:spPr bwMode="auto">
          <a:xfrm>
            <a:off x="3352800" y="13716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" t="3026" r="1901"/>
          <a:stretch/>
        </p:blipFill>
        <p:spPr bwMode="auto">
          <a:xfrm>
            <a:off x="6172200" y="13716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D:\program files\My i Phone\DCIM\IMG_3427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16221" r="10266" b="11122"/>
          <a:stretch/>
        </p:blipFill>
        <p:spPr bwMode="auto">
          <a:xfrm>
            <a:off x="533400" y="4038600"/>
            <a:ext cx="2518011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D:\program files\My i Phone\DCIM\IMG_3467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" r="8419" b="10181"/>
          <a:stretch/>
        </p:blipFill>
        <p:spPr bwMode="auto">
          <a:xfrm>
            <a:off x="3352800" y="40386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مستطيل 4"/>
          <p:cNvSpPr/>
          <p:nvPr/>
        </p:nvSpPr>
        <p:spPr>
          <a:xfrm>
            <a:off x="1012575" y="3650796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Sawtooth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مستطيل 4"/>
          <p:cNvSpPr/>
          <p:nvPr/>
        </p:nvSpPr>
        <p:spPr>
          <a:xfrm>
            <a:off x="3817307" y="3646267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Rectified Signal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مستطيل 4"/>
          <p:cNvSpPr/>
          <p:nvPr/>
        </p:nvSpPr>
        <p:spPr>
          <a:xfrm>
            <a:off x="6322794" y="365079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Gate-Source Signal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مستطيل 4"/>
          <p:cNvSpPr/>
          <p:nvPr/>
        </p:nvSpPr>
        <p:spPr>
          <a:xfrm>
            <a:off x="533400" y="6324600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Gate-Source Signals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مستطيل 4"/>
          <p:cNvSpPr/>
          <p:nvPr/>
        </p:nvSpPr>
        <p:spPr>
          <a:xfrm>
            <a:off x="3817307" y="6314785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Current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مستطيل 4"/>
          <p:cNvSpPr/>
          <p:nvPr/>
        </p:nvSpPr>
        <p:spPr>
          <a:xfrm>
            <a:off x="6375019" y="6336394"/>
            <a:ext cx="21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Drain-Source Voltage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ogram files\My i Phone\DCIM\IMG_350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gram files\My i Phone\DCIM\IMG_350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D:\program files\My i Phone\DCIM\IMG_3506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708" b="19056"/>
          <a:stretch/>
        </p:blipFill>
        <p:spPr bwMode="auto">
          <a:xfrm>
            <a:off x="6172200" y="4038600"/>
            <a:ext cx="2438400" cy="227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0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Practical Results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7974405" y="5445086"/>
            <a:ext cx="209550" cy="27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16200000">
            <a:off x="4656137" y="1917383"/>
            <a:ext cx="29146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2486" tIns="44436" rIns="14600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D:\program files\My i Phone\DCIM\IMG_344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" t="3742" r="8124" b="6438"/>
          <a:stretch/>
        </p:blipFill>
        <p:spPr bwMode="auto">
          <a:xfrm>
            <a:off x="228600" y="1447800"/>
            <a:ext cx="2819400" cy="2537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D:\program files\My i Phone\DCIM\IMG_344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38" b="6833"/>
          <a:stretch/>
        </p:blipFill>
        <p:spPr bwMode="auto">
          <a:xfrm>
            <a:off x="3124199" y="1447801"/>
            <a:ext cx="2895600" cy="2537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D:\program files\My i Phone\DCIM\IMG_3495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75" b="18454"/>
          <a:stretch/>
        </p:blipFill>
        <p:spPr bwMode="auto">
          <a:xfrm>
            <a:off x="6096000" y="1447800"/>
            <a:ext cx="2819400" cy="2537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3156" y="4187309"/>
            <a:ext cx="17398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=357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W/m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̊ 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=69 W  </a:t>
            </a:r>
          </a:p>
          <a:p>
            <a:pPr algn="ctr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o_rms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=0.294 A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P.F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0.961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6202" y="4223696"/>
            <a:ext cx="16115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=257 W/m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̊ 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=49 W  </a:t>
            </a:r>
          </a:p>
          <a:p>
            <a:pPr algn="ctr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o_rms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=0.21 A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P.F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0.93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3041" y="4223696"/>
            <a:ext cx="17398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=109W/m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̊ 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=16.5 W  </a:t>
            </a:r>
          </a:p>
          <a:p>
            <a:pPr algn="ctr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o_rms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=0.105 A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P.F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0.579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609600" y="1866900"/>
            <a:ext cx="2590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6200000">
            <a:off x="7974405" y="5445086"/>
            <a:ext cx="209550" cy="27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16200000">
            <a:off x="4656137" y="1917383"/>
            <a:ext cx="291465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9045" y="3256248"/>
            <a:ext cx="20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Mustafa\Desktop\advantages-of-sol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9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71204"/>
            <a:ext cx="5069045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61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15240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Renewable energy is generally defined as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energy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is collected from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naturally resources,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as sunlight, wind, rain, tides, waves, and geothermal heat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solar energy dominates among them:</a:t>
            </a:r>
          </a:p>
          <a:p>
            <a:pPr algn="just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Reliability and availability.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Pollution free, no environmental problems.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Noiseless performance.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Absence of fuel.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4821" y="3200400"/>
            <a:ext cx="736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12954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Photovoltaic panel is a device use light energy from the sun to generate electricity through photovoltaic effect.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ustafa\Desktop\DOE-cell-module-arr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2802" r="11887" b="4732"/>
          <a:stretch/>
        </p:blipFill>
        <p:spPr bwMode="auto">
          <a:xfrm>
            <a:off x="1752600" y="2571761"/>
            <a:ext cx="53010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4821" y="3312707"/>
            <a:ext cx="368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3529" y="3312707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0311" y="4627737"/>
            <a:ext cx="539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6898" y="6195295"/>
            <a:ext cx="539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3529" y="4444495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314" y="6016243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2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9" name="مستطيل 1"/>
          <p:cNvSpPr/>
          <p:nvPr/>
        </p:nvSpPr>
        <p:spPr>
          <a:xfrm>
            <a:off x="192979" y="1038318"/>
            <a:ext cx="3300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>
              <a:buClr>
                <a:srgbClr val="C0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Obstacles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PV system</a:t>
            </a:r>
          </a:p>
        </p:txBody>
      </p:sp>
      <p:sp>
        <p:nvSpPr>
          <p:cNvPr id="10" name="مستطيل 2"/>
          <p:cNvSpPr/>
          <p:nvPr/>
        </p:nvSpPr>
        <p:spPr>
          <a:xfrm>
            <a:off x="4291812" y="973996"/>
            <a:ext cx="329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0">
              <a:buClr>
                <a:srgbClr val="C00000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buClr>
                <a:srgbClr val="C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limit these obstacles</a:t>
            </a:r>
          </a:p>
        </p:txBody>
      </p:sp>
      <p:sp>
        <p:nvSpPr>
          <p:cNvPr id="11" name="مستطيل 11"/>
          <p:cNvSpPr/>
          <p:nvPr/>
        </p:nvSpPr>
        <p:spPr>
          <a:xfrm>
            <a:off x="4579728" y="1934968"/>
            <a:ext cx="4544138" cy="4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Operating with MPPT technique</a:t>
            </a:r>
          </a:p>
        </p:txBody>
      </p:sp>
      <p:sp>
        <p:nvSpPr>
          <p:cNvPr id="14" name="مستطيل 21"/>
          <p:cNvSpPr/>
          <p:nvPr/>
        </p:nvSpPr>
        <p:spPr>
          <a:xfrm>
            <a:off x="3342661" y="3326982"/>
            <a:ext cx="2763478" cy="5088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مستطيل 23"/>
          <p:cNvSpPr/>
          <p:nvPr/>
        </p:nvSpPr>
        <p:spPr>
          <a:xfrm>
            <a:off x="192979" y="2306618"/>
            <a:ext cx="3684804" cy="508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non-linear power source </a:t>
            </a:r>
          </a:p>
        </p:txBody>
      </p:sp>
      <p:sp>
        <p:nvSpPr>
          <p:cNvPr id="16" name="مستطيل 27"/>
          <p:cNvSpPr/>
          <p:nvPr/>
        </p:nvSpPr>
        <p:spPr>
          <a:xfrm>
            <a:off x="4595849" y="2351974"/>
            <a:ext cx="5004048" cy="508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MPP operates at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conditions </a:t>
            </a:r>
          </a:p>
        </p:txBody>
      </p:sp>
      <p:grpSp>
        <p:nvGrpSpPr>
          <p:cNvPr id="17" name="مجموعة 188"/>
          <p:cNvGrpSpPr/>
          <p:nvPr/>
        </p:nvGrpSpPr>
        <p:grpSpPr>
          <a:xfrm>
            <a:off x="222327" y="3240104"/>
            <a:ext cx="4293306" cy="3168352"/>
            <a:chOff x="30148" y="2996952"/>
            <a:chExt cx="4612169" cy="3168352"/>
          </a:xfrm>
        </p:grpSpPr>
        <p:sp>
          <p:nvSpPr>
            <p:cNvPr id="18" name="مستطيل 3"/>
            <p:cNvSpPr/>
            <p:nvPr/>
          </p:nvSpPr>
          <p:spPr>
            <a:xfrm>
              <a:off x="30148" y="2996952"/>
              <a:ext cx="4612169" cy="3168352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مجموعة 115"/>
            <p:cNvGrpSpPr>
              <a:grpSpLocks/>
            </p:cNvGrpSpPr>
            <p:nvPr/>
          </p:nvGrpSpPr>
          <p:grpSpPr bwMode="auto">
            <a:xfrm>
              <a:off x="107504" y="3144061"/>
              <a:ext cx="4440375" cy="3021243"/>
              <a:chOff x="2010" y="4170"/>
              <a:chExt cx="7740" cy="5220"/>
            </a:xfrm>
          </p:grpSpPr>
          <p:cxnSp>
            <p:nvCxnSpPr>
              <p:cNvPr id="20" name="AutoShape 3"/>
              <p:cNvCxnSpPr>
                <a:cxnSpLocks noChangeShapeType="1"/>
              </p:cNvCxnSpPr>
              <p:nvPr/>
            </p:nvCxnSpPr>
            <p:spPr bwMode="auto">
              <a:xfrm>
                <a:off x="2700" y="8601"/>
                <a:ext cx="684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2700" y="4281"/>
                <a:ext cx="6841" cy="4320"/>
                <a:chOff x="2520" y="1440"/>
                <a:chExt cx="6841" cy="4320"/>
              </a:xfrm>
            </p:grpSpPr>
            <p:cxnSp>
              <p:nvCxnSpPr>
                <p:cNvPr id="55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2524" y="1440"/>
                  <a:ext cx="0" cy="43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9361" y="1440"/>
                  <a:ext cx="0" cy="43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2520" y="1440"/>
                  <a:ext cx="684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AutoShape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192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240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288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336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AutoShape 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384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432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AutoShape 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480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9270" y="528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AutoShape 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528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480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432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AutoShape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384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336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AutoShape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288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AutoShape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240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20" y="1920"/>
                  <a:ext cx="9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760" y="14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7560" y="14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3960" y="14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5760" y="56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7561" y="56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3960" y="5640"/>
                  <a:ext cx="0" cy="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2700" y="5727"/>
                <a:ext cx="6135" cy="2892"/>
                <a:chOff x="2520" y="1932"/>
                <a:chExt cx="6075" cy="3828"/>
              </a:xfrm>
            </p:grpSpPr>
            <p:sp>
              <p:nvSpPr>
                <p:cNvPr id="53" name="Freeform 43"/>
                <p:cNvSpPr>
                  <a:spLocks/>
                </p:cNvSpPr>
                <p:nvPr/>
              </p:nvSpPr>
              <p:spPr bwMode="auto">
                <a:xfrm>
                  <a:off x="2520" y="1932"/>
                  <a:ext cx="4140" cy="139"/>
                </a:xfrm>
                <a:custGeom>
                  <a:avLst/>
                  <a:gdLst>
                    <a:gd name="T0" fmla="*/ 4470 w 4470"/>
                    <a:gd name="T1" fmla="*/ 0 h 1"/>
                    <a:gd name="T2" fmla="*/ 0 w 447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70" h="1">
                      <a:moveTo>
                        <a:pt x="4470" y="0"/>
                      </a:moveTo>
                      <a:cubicBezTo>
                        <a:pt x="2607" y="0"/>
                        <a:pt x="745" y="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44"/>
                <p:cNvSpPr>
                  <a:spLocks/>
                </p:cNvSpPr>
                <p:nvPr/>
              </p:nvSpPr>
              <p:spPr bwMode="auto">
                <a:xfrm>
                  <a:off x="6660" y="1932"/>
                  <a:ext cx="1935" cy="3828"/>
                </a:xfrm>
                <a:custGeom>
                  <a:avLst/>
                  <a:gdLst>
                    <a:gd name="T0" fmla="*/ 0 w 1499"/>
                    <a:gd name="T1" fmla="*/ 0 h 1920"/>
                    <a:gd name="T2" fmla="*/ 689 w 1499"/>
                    <a:gd name="T3" fmla="*/ 75 h 1920"/>
                    <a:gd name="T4" fmla="*/ 1079 w 1499"/>
                    <a:gd name="T5" fmla="*/ 375 h 1920"/>
                    <a:gd name="T6" fmla="*/ 1334 w 1499"/>
                    <a:gd name="T7" fmla="*/ 1080 h 1920"/>
                    <a:gd name="T8" fmla="*/ 1499 w 1499"/>
                    <a:gd name="T9" fmla="*/ 192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9" h="1920">
                      <a:moveTo>
                        <a:pt x="0" y="0"/>
                      </a:moveTo>
                      <a:cubicBezTo>
                        <a:pt x="254" y="6"/>
                        <a:pt x="509" y="13"/>
                        <a:pt x="689" y="75"/>
                      </a:cubicBezTo>
                      <a:cubicBezTo>
                        <a:pt x="869" y="137"/>
                        <a:pt x="971" y="208"/>
                        <a:pt x="1079" y="375"/>
                      </a:cubicBezTo>
                      <a:cubicBezTo>
                        <a:pt x="1187" y="542"/>
                        <a:pt x="1264" y="823"/>
                        <a:pt x="1334" y="1080"/>
                      </a:cubicBezTo>
                      <a:cubicBezTo>
                        <a:pt x="1404" y="1337"/>
                        <a:pt x="1471" y="1780"/>
                        <a:pt x="1499" y="1920"/>
                      </a:cubicBezTo>
                    </a:path>
                  </a:pathLst>
                </a:custGeom>
                <a:noFill/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5"/>
              <p:cNvGrpSpPr>
                <a:grpSpLocks/>
              </p:cNvGrpSpPr>
              <p:nvPr/>
            </p:nvGrpSpPr>
            <p:grpSpPr bwMode="auto">
              <a:xfrm>
                <a:off x="2700" y="6685"/>
                <a:ext cx="6030" cy="1928"/>
                <a:chOff x="2520" y="1932"/>
                <a:chExt cx="6075" cy="3828"/>
              </a:xfrm>
            </p:grpSpPr>
            <p:sp>
              <p:nvSpPr>
                <p:cNvPr id="51" name="Freeform 46"/>
                <p:cNvSpPr>
                  <a:spLocks/>
                </p:cNvSpPr>
                <p:nvPr/>
              </p:nvSpPr>
              <p:spPr bwMode="auto">
                <a:xfrm>
                  <a:off x="2520" y="1932"/>
                  <a:ext cx="4140" cy="139"/>
                </a:xfrm>
                <a:custGeom>
                  <a:avLst/>
                  <a:gdLst>
                    <a:gd name="T0" fmla="*/ 4470 w 4470"/>
                    <a:gd name="T1" fmla="*/ 0 h 1"/>
                    <a:gd name="T2" fmla="*/ 0 w 447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70" h="1">
                      <a:moveTo>
                        <a:pt x="4470" y="0"/>
                      </a:moveTo>
                      <a:cubicBezTo>
                        <a:pt x="2607" y="0"/>
                        <a:pt x="745" y="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47"/>
                <p:cNvSpPr>
                  <a:spLocks/>
                </p:cNvSpPr>
                <p:nvPr/>
              </p:nvSpPr>
              <p:spPr bwMode="auto">
                <a:xfrm>
                  <a:off x="6660" y="1932"/>
                  <a:ext cx="1935" cy="3828"/>
                </a:xfrm>
                <a:custGeom>
                  <a:avLst/>
                  <a:gdLst>
                    <a:gd name="T0" fmla="*/ 0 w 1499"/>
                    <a:gd name="T1" fmla="*/ 0 h 1920"/>
                    <a:gd name="T2" fmla="*/ 689 w 1499"/>
                    <a:gd name="T3" fmla="*/ 75 h 1920"/>
                    <a:gd name="T4" fmla="*/ 1079 w 1499"/>
                    <a:gd name="T5" fmla="*/ 375 h 1920"/>
                    <a:gd name="T6" fmla="*/ 1334 w 1499"/>
                    <a:gd name="T7" fmla="*/ 1080 h 1920"/>
                    <a:gd name="T8" fmla="*/ 1499 w 1499"/>
                    <a:gd name="T9" fmla="*/ 192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9" h="1920">
                      <a:moveTo>
                        <a:pt x="0" y="0"/>
                      </a:moveTo>
                      <a:cubicBezTo>
                        <a:pt x="254" y="6"/>
                        <a:pt x="509" y="13"/>
                        <a:pt x="689" y="75"/>
                      </a:cubicBezTo>
                      <a:cubicBezTo>
                        <a:pt x="869" y="137"/>
                        <a:pt x="971" y="208"/>
                        <a:pt x="1079" y="375"/>
                      </a:cubicBezTo>
                      <a:cubicBezTo>
                        <a:pt x="1187" y="542"/>
                        <a:pt x="1264" y="823"/>
                        <a:pt x="1334" y="1080"/>
                      </a:cubicBezTo>
                      <a:cubicBezTo>
                        <a:pt x="1404" y="1337"/>
                        <a:pt x="1471" y="1780"/>
                        <a:pt x="1499" y="1920"/>
                      </a:cubicBezTo>
                    </a:path>
                  </a:pathLst>
                </a:custGeom>
                <a:noFill/>
                <a:ln w="28575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>
                <a:off x="2700" y="7643"/>
                <a:ext cx="5925" cy="964"/>
                <a:chOff x="2520" y="1932"/>
                <a:chExt cx="6075" cy="3828"/>
              </a:xfrm>
            </p:grpSpPr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520" y="1932"/>
                  <a:ext cx="4140" cy="139"/>
                </a:xfrm>
                <a:custGeom>
                  <a:avLst/>
                  <a:gdLst>
                    <a:gd name="T0" fmla="*/ 4470 w 4470"/>
                    <a:gd name="T1" fmla="*/ 0 h 1"/>
                    <a:gd name="T2" fmla="*/ 0 w 447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70" h="1">
                      <a:moveTo>
                        <a:pt x="4470" y="0"/>
                      </a:moveTo>
                      <a:cubicBezTo>
                        <a:pt x="2607" y="0"/>
                        <a:pt x="745" y="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50"/>
                <p:cNvSpPr>
                  <a:spLocks/>
                </p:cNvSpPr>
                <p:nvPr/>
              </p:nvSpPr>
              <p:spPr bwMode="auto">
                <a:xfrm>
                  <a:off x="6660" y="1932"/>
                  <a:ext cx="1935" cy="3828"/>
                </a:xfrm>
                <a:custGeom>
                  <a:avLst/>
                  <a:gdLst>
                    <a:gd name="T0" fmla="*/ 0 w 1499"/>
                    <a:gd name="T1" fmla="*/ 0 h 1920"/>
                    <a:gd name="T2" fmla="*/ 689 w 1499"/>
                    <a:gd name="T3" fmla="*/ 75 h 1920"/>
                    <a:gd name="T4" fmla="*/ 1079 w 1499"/>
                    <a:gd name="T5" fmla="*/ 375 h 1920"/>
                    <a:gd name="T6" fmla="*/ 1334 w 1499"/>
                    <a:gd name="T7" fmla="*/ 1080 h 1920"/>
                    <a:gd name="T8" fmla="*/ 1499 w 1499"/>
                    <a:gd name="T9" fmla="*/ 192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9" h="1920">
                      <a:moveTo>
                        <a:pt x="0" y="0"/>
                      </a:moveTo>
                      <a:cubicBezTo>
                        <a:pt x="254" y="6"/>
                        <a:pt x="509" y="13"/>
                        <a:pt x="689" y="75"/>
                      </a:cubicBezTo>
                      <a:cubicBezTo>
                        <a:pt x="869" y="137"/>
                        <a:pt x="971" y="208"/>
                        <a:pt x="1079" y="375"/>
                      </a:cubicBezTo>
                      <a:cubicBezTo>
                        <a:pt x="1187" y="542"/>
                        <a:pt x="1264" y="823"/>
                        <a:pt x="1334" y="1080"/>
                      </a:cubicBezTo>
                      <a:cubicBezTo>
                        <a:pt x="1404" y="1337"/>
                        <a:pt x="1471" y="1780"/>
                        <a:pt x="1499" y="1920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1" y="4337"/>
                    <a:ext cx="2794" cy="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S</m:t>
                          </m:r>
                          <m:r>
                            <a:rPr lang="en-US" sz="14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=</m:t>
                          </m:r>
                          <m:r>
                            <a:rPr lang="en-US" sz="14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1000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b="0" i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400" b="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22" name="Text 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1" y="4337"/>
                    <a:ext cx="2794" cy="45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130952" r="-12653" b="-18809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1" y="5331"/>
                    <a:ext cx="2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S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=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750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23" name="Text 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1" y="5331"/>
                    <a:ext cx="2550" cy="41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141026" r="-15247" b="-21025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53"/>
              <p:cNvGrpSpPr>
                <a:grpSpLocks/>
              </p:cNvGrpSpPr>
              <p:nvPr/>
            </p:nvGrpSpPr>
            <p:grpSpPr bwMode="auto">
              <a:xfrm>
                <a:off x="2700" y="4755"/>
                <a:ext cx="6210" cy="3828"/>
                <a:chOff x="2520" y="1932"/>
                <a:chExt cx="6075" cy="3828"/>
              </a:xfrm>
            </p:grpSpPr>
            <p:sp>
              <p:nvSpPr>
                <p:cNvPr id="47" name="Freeform 54"/>
                <p:cNvSpPr>
                  <a:spLocks/>
                </p:cNvSpPr>
                <p:nvPr/>
              </p:nvSpPr>
              <p:spPr bwMode="auto">
                <a:xfrm>
                  <a:off x="2520" y="1932"/>
                  <a:ext cx="4140" cy="139"/>
                </a:xfrm>
                <a:custGeom>
                  <a:avLst/>
                  <a:gdLst>
                    <a:gd name="T0" fmla="*/ 4470 w 4470"/>
                    <a:gd name="T1" fmla="*/ 0 h 1"/>
                    <a:gd name="T2" fmla="*/ 0 w 447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70" h="1">
                      <a:moveTo>
                        <a:pt x="4470" y="0"/>
                      </a:moveTo>
                      <a:cubicBezTo>
                        <a:pt x="2607" y="0"/>
                        <a:pt x="745" y="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6660" y="1932"/>
                  <a:ext cx="1935" cy="3828"/>
                </a:xfrm>
                <a:custGeom>
                  <a:avLst/>
                  <a:gdLst>
                    <a:gd name="T0" fmla="*/ 0 w 1499"/>
                    <a:gd name="T1" fmla="*/ 0 h 1920"/>
                    <a:gd name="T2" fmla="*/ 689 w 1499"/>
                    <a:gd name="T3" fmla="*/ 75 h 1920"/>
                    <a:gd name="T4" fmla="*/ 1079 w 1499"/>
                    <a:gd name="T5" fmla="*/ 375 h 1920"/>
                    <a:gd name="T6" fmla="*/ 1334 w 1499"/>
                    <a:gd name="T7" fmla="*/ 1080 h 1920"/>
                    <a:gd name="T8" fmla="*/ 1499 w 1499"/>
                    <a:gd name="T9" fmla="*/ 192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9" h="1920">
                      <a:moveTo>
                        <a:pt x="0" y="0"/>
                      </a:moveTo>
                      <a:cubicBezTo>
                        <a:pt x="254" y="6"/>
                        <a:pt x="509" y="13"/>
                        <a:pt x="689" y="75"/>
                      </a:cubicBezTo>
                      <a:cubicBezTo>
                        <a:pt x="869" y="137"/>
                        <a:pt x="971" y="208"/>
                        <a:pt x="1079" y="375"/>
                      </a:cubicBezTo>
                      <a:cubicBezTo>
                        <a:pt x="1187" y="542"/>
                        <a:pt x="1264" y="823"/>
                        <a:pt x="1334" y="1080"/>
                      </a:cubicBezTo>
                      <a:cubicBezTo>
                        <a:pt x="1404" y="1337"/>
                        <a:pt x="1471" y="1780"/>
                        <a:pt x="1499" y="192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1" y="6291"/>
                    <a:ext cx="2535" cy="4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S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=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500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25" name="Text 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1" y="6291"/>
                    <a:ext cx="2535" cy="46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2727" r="-15766" b="-17727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1" y="7281"/>
                    <a:ext cx="2535" cy="3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S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=</m:t>
                          </m:r>
                          <m:r>
                            <a:rPr lang="en-US" sz="1400" i="0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250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W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26" name="Text 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1" y="7281"/>
                    <a:ext cx="2535" cy="34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63636" r="-15766" b="-26969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Text Box 58"/>
              <p:cNvSpPr txBox="1">
                <a:spLocks noChangeArrowheads="1"/>
              </p:cNvSpPr>
              <p:nvPr/>
            </p:nvSpPr>
            <p:spPr bwMode="auto">
              <a:xfrm>
                <a:off x="2400" y="417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9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1" name="Text Box 59"/>
              <p:cNvSpPr txBox="1">
                <a:spLocks noChangeArrowheads="1"/>
              </p:cNvSpPr>
              <p:nvPr/>
            </p:nvSpPr>
            <p:spPr bwMode="auto">
              <a:xfrm>
                <a:off x="2400" y="462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8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auto">
              <a:xfrm>
                <a:off x="2400" y="511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7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auto">
              <a:xfrm>
                <a:off x="2400" y="561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6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4" name="Text Box 62"/>
              <p:cNvSpPr txBox="1">
                <a:spLocks noChangeArrowheads="1"/>
              </p:cNvSpPr>
              <p:nvPr/>
            </p:nvSpPr>
            <p:spPr bwMode="auto">
              <a:xfrm>
                <a:off x="2400" y="609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5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5" name="Text Box 63"/>
              <p:cNvSpPr txBox="1">
                <a:spLocks noChangeArrowheads="1"/>
              </p:cNvSpPr>
              <p:nvPr/>
            </p:nvSpPr>
            <p:spPr bwMode="auto">
              <a:xfrm>
                <a:off x="2400" y="655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4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6" name="Text Box 64"/>
              <p:cNvSpPr txBox="1">
                <a:spLocks noChangeArrowheads="1"/>
              </p:cNvSpPr>
              <p:nvPr/>
            </p:nvSpPr>
            <p:spPr bwMode="auto">
              <a:xfrm>
                <a:off x="2400" y="703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3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7" name="Text Box 65"/>
              <p:cNvSpPr txBox="1">
                <a:spLocks noChangeArrowheads="1"/>
              </p:cNvSpPr>
              <p:nvPr/>
            </p:nvSpPr>
            <p:spPr bwMode="auto">
              <a:xfrm>
                <a:off x="2400" y="751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2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8" name="Text Box 66"/>
              <p:cNvSpPr txBox="1">
                <a:spLocks noChangeArrowheads="1"/>
              </p:cNvSpPr>
              <p:nvPr/>
            </p:nvSpPr>
            <p:spPr bwMode="auto">
              <a:xfrm>
                <a:off x="2400" y="798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1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39" name="Text Box 67"/>
              <p:cNvSpPr txBox="1">
                <a:spLocks noChangeArrowheads="1"/>
              </p:cNvSpPr>
              <p:nvPr/>
            </p:nvSpPr>
            <p:spPr bwMode="auto">
              <a:xfrm>
                <a:off x="2400" y="839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0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0" name="Text Box 68"/>
              <p:cNvSpPr txBox="1">
                <a:spLocks noChangeArrowheads="1"/>
              </p:cNvSpPr>
              <p:nvPr/>
            </p:nvSpPr>
            <p:spPr bwMode="auto">
              <a:xfrm>
                <a:off x="2535" y="8655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0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1" name="Text Box 69"/>
              <p:cNvSpPr txBox="1">
                <a:spLocks noChangeArrowheads="1"/>
              </p:cNvSpPr>
              <p:nvPr/>
            </p:nvSpPr>
            <p:spPr bwMode="auto">
              <a:xfrm>
                <a:off x="3990" y="8655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10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2" name="Text Box 70"/>
              <p:cNvSpPr txBox="1">
                <a:spLocks noChangeArrowheads="1"/>
              </p:cNvSpPr>
              <p:nvPr/>
            </p:nvSpPr>
            <p:spPr bwMode="auto">
              <a:xfrm>
                <a:off x="5775" y="8655"/>
                <a:ext cx="3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20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3" name="Text Box 71"/>
              <p:cNvSpPr txBox="1">
                <a:spLocks noChangeArrowheads="1"/>
              </p:cNvSpPr>
              <p:nvPr/>
            </p:nvSpPr>
            <p:spPr bwMode="auto">
              <a:xfrm>
                <a:off x="7605" y="8655"/>
                <a:ext cx="608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30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4" name="Text Box 72"/>
              <p:cNvSpPr txBox="1">
                <a:spLocks noChangeArrowheads="1"/>
              </p:cNvSpPr>
              <p:nvPr/>
            </p:nvSpPr>
            <p:spPr bwMode="auto">
              <a:xfrm>
                <a:off x="9375" y="8655"/>
                <a:ext cx="37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40</a:t>
                </a:r>
                <a:endParaRPr lang="en-US" sz="120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5" name="Text Box 73"/>
              <p:cNvSpPr txBox="1">
                <a:spLocks noChangeArrowheads="1"/>
              </p:cNvSpPr>
              <p:nvPr/>
            </p:nvSpPr>
            <p:spPr bwMode="auto">
              <a:xfrm>
                <a:off x="5355" y="8961"/>
                <a:ext cx="1695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Voltage (V)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46" name="Text Box 74"/>
              <p:cNvSpPr txBox="1">
                <a:spLocks noChangeArrowheads="1"/>
              </p:cNvSpPr>
              <p:nvPr/>
            </p:nvSpPr>
            <p:spPr bwMode="auto">
              <a:xfrm>
                <a:off x="2010" y="5796"/>
                <a:ext cx="375" cy="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Arial"/>
                  </a:rPr>
                  <a:t>Current (A)</a:t>
                </a:r>
                <a:endParaRPr lang="en-US" sz="1200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Arial"/>
                </a:endParaRPr>
              </a:p>
            </p:txBody>
          </p:sp>
        </p:grpSp>
      </p:grpSp>
      <p:grpSp>
        <p:nvGrpSpPr>
          <p:cNvPr id="80" name="مجموعة 200"/>
          <p:cNvGrpSpPr/>
          <p:nvPr/>
        </p:nvGrpSpPr>
        <p:grpSpPr>
          <a:xfrm>
            <a:off x="4579517" y="3224919"/>
            <a:ext cx="4421396" cy="3168352"/>
            <a:chOff x="4571789" y="2996952"/>
            <a:chExt cx="4421396" cy="3168352"/>
          </a:xfrm>
        </p:grpSpPr>
        <p:grpSp>
          <p:nvGrpSpPr>
            <p:cNvPr id="81" name="مجموعة 190"/>
            <p:cNvGrpSpPr/>
            <p:nvPr/>
          </p:nvGrpSpPr>
          <p:grpSpPr>
            <a:xfrm>
              <a:off x="4571789" y="2996952"/>
              <a:ext cx="4421396" cy="3168352"/>
              <a:chOff x="4527702" y="2996952"/>
              <a:chExt cx="4500207" cy="3168352"/>
            </a:xfrm>
          </p:grpSpPr>
          <p:sp>
            <p:nvSpPr>
              <p:cNvPr id="83" name="مستطيل 189"/>
              <p:cNvSpPr/>
              <p:nvPr/>
            </p:nvSpPr>
            <p:spPr>
              <a:xfrm>
                <a:off x="4527917" y="2996952"/>
                <a:ext cx="4499992" cy="3168352"/>
              </a:xfrm>
              <a:prstGeom prst="rect">
                <a:avLst/>
              </a:prstGeom>
              <a:solidFill>
                <a:srgbClr val="FFFF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مجموعة 28"/>
              <p:cNvGrpSpPr>
                <a:grpSpLocks/>
              </p:cNvGrpSpPr>
              <p:nvPr/>
            </p:nvGrpSpPr>
            <p:grpSpPr bwMode="auto">
              <a:xfrm>
                <a:off x="4527702" y="3140968"/>
                <a:ext cx="4382486" cy="2900412"/>
                <a:chOff x="1632" y="7416"/>
                <a:chExt cx="8026" cy="51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 Box 9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27" y="9515"/>
                      <a:ext cx="2295" cy="3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S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=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250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W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 Box 9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827" y="9515"/>
                      <a:ext cx="2295" cy="301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495" t="-203704" r="-22772" b="-348148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 Box 9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2" y="8541"/>
                      <a:ext cx="2587" cy="3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S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=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750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W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 Box 9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772" y="8541"/>
                      <a:ext cx="2587" cy="36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166667" r="-14035" b="-26666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 Box 9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3" y="9006"/>
                      <a:ext cx="2412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S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=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500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W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 Box 9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43" y="9006"/>
                      <a:ext cx="2412" cy="36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t="-166667" r="-18868" b="-26666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 Box 9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90" y="8001"/>
                      <a:ext cx="2550" cy="3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S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=</m:t>
                            </m:r>
                            <m:r>
                              <a:rPr lang="en-US" sz="140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1000</m:t>
                            </m:r>
                            <m:f>
                              <m:fPr>
                                <m:type m:val="lin"/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W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400" i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 Box 9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90" y="8001"/>
                      <a:ext cx="2550" cy="39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t="-150000" r="-18667" b="-238889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>
                              <a:lumMod val="100000"/>
                              <a:lumOff val="0"/>
                            </a:schemeClr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9" name="Group 935"/>
                <p:cNvGrpSpPr>
                  <a:grpSpLocks/>
                </p:cNvGrpSpPr>
                <p:nvPr/>
              </p:nvGrpSpPr>
              <p:grpSpPr bwMode="auto">
                <a:xfrm>
                  <a:off x="1632" y="7416"/>
                  <a:ext cx="8026" cy="5163"/>
                  <a:chOff x="1632" y="7416"/>
                  <a:chExt cx="8026" cy="5163"/>
                </a:xfrm>
              </p:grpSpPr>
              <p:sp>
                <p:nvSpPr>
                  <p:cNvPr id="90" name="Text Box 9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0" y="12192"/>
                    <a:ext cx="1560" cy="3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 algn="ctr"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Arial"/>
                      </a:rPr>
                      <a:t>Voltage (V)</a:t>
                    </a:r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sp>
                <p:nvSpPr>
                  <p:cNvPr id="91" name="Text Box 9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8763"/>
                    <a:ext cx="375" cy="1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vert270" wrap="square" lIns="0" tIns="0" rIns="0" bIns="0" anchor="t" anchorCtr="0" upright="1">
                    <a:noAutofit/>
                  </a:bodyPr>
                  <a:lstStyle/>
                  <a:p>
                    <a:pPr algn="l">
                      <a:lnSpc>
                        <a:spcPct val="106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Arial"/>
                      </a:rPr>
                      <a:t>Power (W)</a:t>
                    </a:r>
                    <a:endParaRPr lang="en-US" sz="1200" dirty="0">
                      <a:solidFill>
                        <a:srgbClr val="C00000"/>
                      </a:solidFill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grpSp>
                <p:nvGrpSpPr>
                  <p:cNvPr id="92" name="Group 938"/>
                  <p:cNvGrpSpPr>
                    <a:grpSpLocks/>
                  </p:cNvGrpSpPr>
                  <p:nvPr/>
                </p:nvGrpSpPr>
                <p:grpSpPr bwMode="auto">
                  <a:xfrm>
                    <a:off x="2007" y="7416"/>
                    <a:ext cx="7651" cy="4864"/>
                    <a:chOff x="1707" y="8775"/>
                    <a:chExt cx="7651" cy="4864"/>
                  </a:xfrm>
                </p:grpSpPr>
                <p:grpSp>
                  <p:nvGrpSpPr>
                    <p:cNvPr id="93" name="Group 9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0" y="8886"/>
                      <a:ext cx="6841" cy="4320"/>
                      <a:chOff x="2670" y="7746"/>
                      <a:chExt cx="6841" cy="4320"/>
                    </a:xfrm>
                  </p:grpSpPr>
                  <p:cxnSp>
                    <p:nvCxnSpPr>
                      <p:cNvPr id="133" name="AutoShape 9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674" y="7746"/>
                        <a:ext cx="0" cy="43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4" name="AutoShape 9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9511" y="7746"/>
                        <a:ext cx="0" cy="43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5" name="AutoShape 9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670" y="7746"/>
                        <a:ext cx="684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6" name="AutoShape 9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822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7" name="AutoShape 95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870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8" name="AutoShape 9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918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9" name="AutoShape 9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966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0" name="AutoShape 9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1014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1" name="AutoShape 9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1062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2" name="AutoShape 9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1110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3" name="AutoShape 9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9420" y="1158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4" name="AutoShape 9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1158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5" name="AutoShape 9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1110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6" name="AutoShape 9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1062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7" name="AutoShape 9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1014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8" name="AutoShape 9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966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49" name="AutoShape 9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918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0" name="AutoShape 9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870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1" name="AutoShape 9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670" y="8226"/>
                        <a:ext cx="9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2" name="AutoShape 9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910" y="77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3" name="AutoShape 9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710" y="77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4" name="AutoShape 9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110" y="77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5" name="AutoShape 9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910" y="119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6" name="AutoShape 9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711" y="119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57" name="AutoShape 97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110" y="11946"/>
                        <a:ext cx="0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94" name="AutoShape 9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460" y="13206"/>
                      <a:ext cx="684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95" name="Text Box 9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8775"/>
                      <a:ext cx="67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270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96" name="Text Box 9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9225"/>
                      <a:ext cx="678" cy="2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240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97" name="Text Box 9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9720"/>
                      <a:ext cx="67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210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98" name="Text Box 9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10215"/>
                      <a:ext cx="678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180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99" name="Text Box 9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10695"/>
                      <a:ext cx="678" cy="2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0" name="Text Box 9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7" y="11160"/>
                      <a:ext cx="678" cy="2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120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1" name="Text Box 9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0" y="11640"/>
                      <a:ext cx="43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2" name="Text Box 9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0" y="12120"/>
                      <a:ext cx="43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3" name="Text Box 9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0" y="12585"/>
                      <a:ext cx="43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4" name="Text Box 9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46" y="13005"/>
                      <a:ext cx="339" cy="2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5" name="Text Box 9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95" y="13260"/>
                      <a:ext cx="22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6" name="Text Box 9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2" y="13260"/>
                      <a:ext cx="608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7" name="Text Box 9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0" y="13260"/>
                      <a:ext cx="55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8" name="Text Box 9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04" y="13260"/>
                      <a:ext cx="561" cy="3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sp>
                  <p:nvSpPr>
                    <p:cNvPr id="109" name="Text Box 9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83" y="13260"/>
                      <a:ext cx="375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  <p:grpSp>
                  <p:nvGrpSpPr>
                    <p:cNvPr id="110" name="Group 9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9225"/>
                      <a:ext cx="6200" cy="3966"/>
                      <a:chOff x="2475" y="9225"/>
                      <a:chExt cx="6200" cy="3966"/>
                    </a:xfrm>
                  </p:grpSpPr>
                  <p:grpSp>
                    <p:nvGrpSpPr>
                      <p:cNvPr id="129" name="Group 9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9225"/>
                        <a:ext cx="5940" cy="3966"/>
                        <a:chOff x="2340" y="8482"/>
                        <a:chExt cx="5634" cy="4004"/>
                      </a:xfrm>
                    </p:grpSpPr>
                    <p:sp>
                      <p:nvSpPr>
                        <p:cNvPr id="131" name="Freeform 9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8482"/>
                          <a:ext cx="5581" cy="4004"/>
                        </a:xfrm>
                        <a:custGeom>
                          <a:avLst/>
                          <a:gdLst>
                            <a:gd name="T0" fmla="*/ 0 w 5581"/>
                            <a:gd name="T1" fmla="*/ 4004 h 4004"/>
                            <a:gd name="T2" fmla="*/ 3630 w 5581"/>
                            <a:gd name="T3" fmla="*/ 848 h 4004"/>
                            <a:gd name="T4" fmla="*/ 5041 w 5581"/>
                            <a:gd name="T5" fmla="*/ 165 h 4004"/>
                            <a:gd name="T6" fmla="*/ 5581 w 5581"/>
                            <a:gd name="T7" fmla="*/ 1838 h 40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581" h="4004">
                              <a:moveTo>
                                <a:pt x="0" y="4004"/>
                              </a:moveTo>
                              <a:cubicBezTo>
                                <a:pt x="1395" y="2746"/>
                                <a:pt x="2790" y="1488"/>
                                <a:pt x="3630" y="848"/>
                              </a:cubicBezTo>
                              <a:cubicBezTo>
                                <a:pt x="4470" y="208"/>
                                <a:pt x="4716" y="0"/>
                                <a:pt x="5041" y="165"/>
                              </a:cubicBezTo>
                              <a:cubicBezTo>
                                <a:pt x="5366" y="330"/>
                                <a:pt x="5491" y="1559"/>
                                <a:pt x="5581" y="183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2" name="Oval 9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31" y="10251"/>
                          <a:ext cx="143" cy="9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0" name="Freeform 9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12" y="10954"/>
                        <a:ext cx="363" cy="2205"/>
                      </a:xfrm>
                      <a:custGeom>
                        <a:avLst/>
                        <a:gdLst>
                          <a:gd name="T0" fmla="*/ 0 w 344"/>
                          <a:gd name="T1" fmla="*/ 0 h 2181"/>
                          <a:gd name="T2" fmla="*/ 344 w 344"/>
                          <a:gd name="T3" fmla="*/ 2181 h 21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344" h="2181">
                            <a:moveTo>
                              <a:pt x="0" y="0"/>
                            </a:moveTo>
                            <a:cubicBezTo>
                              <a:pt x="143" y="909"/>
                              <a:pt x="287" y="1818"/>
                              <a:pt x="344" y="2181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1" name="Group 9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10215"/>
                      <a:ext cx="6150" cy="2991"/>
                      <a:chOff x="2475" y="9225"/>
                      <a:chExt cx="6231" cy="3966"/>
                    </a:xfrm>
                  </p:grpSpPr>
                  <p:grpSp>
                    <p:nvGrpSpPr>
                      <p:cNvPr id="125" name="Group 9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9225"/>
                        <a:ext cx="5940" cy="3966"/>
                        <a:chOff x="2340" y="8482"/>
                        <a:chExt cx="5634" cy="4004"/>
                      </a:xfrm>
                    </p:grpSpPr>
                    <p:sp>
                      <p:nvSpPr>
                        <p:cNvPr id="127" name="Freeform 10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8482"/>
                          <a:ext cx="5581" cy="4004"/>
                        </a:xfrm>
                        <a:custGeom>
                          <a:avLst/>
                          <a:gdLst>
                            <a:gd name="T0" fmla="*/ 0 w 5581"/>
                            <a:gd name="T1" fmla="*/ 4004 h 4004"/>
                            <a:gd name="T2" fmla="*/ 3630 w 5581"/>
                            <a:gd name="T3" fmla="*/ 848 h 4004"/>
                            <a:gd name="T4" fmla="*/ 5041 w 5581"/>
                            <a:gd name="T5" fmla="*/ 165 h 4004"/>
                            <a:gd name="T6" fmla="*/ 5581 w 5581"/>
                            <a:gd name="T7" fmla="*/ 1838 h 40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581" h="4004">
                              <a:moveTo>
                                <a:pt x="0" y="4004"/>
                              </a:moveTo>
                              <a:cubicBezTo>
                                <a:pt x="1395" y="2746"/>
                                <a:pt x="2790" y="1488"/>
                                <a:pt x="3630" y="848"/>
                              </a:cubicBezTo>
                              <a:cubicBezTo>
                                <a:pt x="4470" y="208"/>
                                <a:pt x="4716" y="0"/>
                                <a:pt x="5041" y="165"/>
                              </a:cubicBezTo>
                              <a:cubicBezTo>
                                <a:pt x="5366" y="330"/>
                                <a:pt x="5491" y="1559"/>
                                <a:pt x="5581" y="183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B0F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Oval 10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31" y="10251"/>
                          <a:ext cx="143" cy="9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6" name="Freeform 10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43" y="10986"/>
                        <a:ext cx="363" cy="2205"/>
                      </a:xfrm>
                      <a:custGeom>
                        <a:avLst/>
                        <a:gdLst>
                          <a:gd name="T0" fmla="*/ 0 w 344"/>
                          <a:gd name="T1" fmla="*/ 0 h 2181"/>
                          <a:gd name="T2" fmla="*/ 344 w 344"/>
                          <a:gd name="T3" fmla="*/ 2181 h 21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344" h="2181">
                            <a:moveTo>
                              <a:pt x="0" y="0"/>
                            </a:moveTo>
                            <a:cubicBezTo>
                              <a:pt x="143" y="909"/>
                              <a:pt x="287" y="1818"/>
                              <a:pt x="344" y="2181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2" name="Group 1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11175"/>
                      <a:ext cx="6045" cy="2031"/>
                      <a:chOff x="2475" y="9225"/>
                      <a:chExt cx="6231" cy="3966"/>
                    </a:xfrm>
                  </p:grpSpPr>
                  <p:grpSp>
                    <p:nvGrpSpPr>
                      <p:cNvPr id="121" name="Group 10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9225"/>
                        <a:ext cx="5940" cy="3966"/>
                        <a:chOff x="2340" y="8482"/>
                        <a:chExt cx="5634" cy="4004"/>
                      </a:xfrm>
                    </p:grpSpPr>
                    <p:sp>
                      <p:nvSpPr>
                        <p:cNvPr id="123" name="Freeform 10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8482"/>
                          <a:ext cx="5581" cy="4004"/>
                        </a:xfrm>
                        <a:custGeom>
                          <a:avLst/>
                          <a:gdLst>
                            <a:gd name="T0" fmla="*/ 0 w 5581"/>
                            <a:gd name="T1" fmla="*/ 4004 h 4004"/>
                            <a:gd name="T2" fmla="*/ 3630 w 5581"/>
                            <a:gd name="T3" fmla="*/ 848 h 4004"/>
                            <a:gd name="T4" fmla="*/ 5041 w 5581"/>
                            <a:gd name="T5" fmla="*/ 165 h 4004"/>
                            <a:gd name="T6" fmla="*/ 5581 w 5581"/>
                            <a:gd name="T7" fmla="*/ 1838 h 40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581" h="4004">
                              <a:moveTo>
                                <a:pt x="0" y="4004"/>
                              </a:moveTo>
                              <a:cubicBezTo>
                                <a:pt x="1395" y="2746"/>
                                <a:pt x="2790" y="1488"/>
                                <a:pt x="3630" y="848"/>
                              </a:cubicBezTo>
                              <a:cubicBezTo>
                                <a:pt x="4470" y="208"/>
                                <a:pt x="4716" y="0"/>
                                <a:pt x="5041" y="165"/>
                              </a:cubicBezTo>
                              <a:cubicBezTo>
                                <a:pt x="5366" y="330"/>
                                <a:pt x="5491" y="1559"/>
                                <a:pt x="5581" y="183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703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" name="Oval 10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31" y="10251"/>
                          <a:ext cx="143" cy="9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2" name="Freeform 1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43" y="10986"/>
                        <a:ext cx="363" cy="2205"/>
                      </a:xfrm>
                      <a:custGeom>
                        <a:avLst/>
                        <a:gdLst>
                          <a:gd name="T0" fmla="*/ 0 w 344"/>
                          <a:gd name="T1" fmla="*/ 0 h 2181"/>
                          <a:gd name="T2" fmla="*/ 344 w 344"/>
                          <a:gd name="T3" fmla="*/ 2181 h 21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344" h="2181">
                            <a:moveTo>
                              <a:pt x="0" y="0"/>
                            </a:moveTo>
                            <a:cubicBezTo>
                              <a:pt x="143" y="909"/>
                              <a:pt x="287" y="1818"/>
                              <a:pt x="344" y="2181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3" name="Group 10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12246"/>
                      <a:ext cx="5940" cy="960"/>
                      <a:chOff x="2475" y="9225"/>
                      <a:chExt cx="6231" cy="3966"/>
                    </a:xfrm>
                  </p:grpSpPr>
                  <p:grpSp>
                    <p:nvGrpSpPr>
                      <p:cNvPr id="117" name="Group 10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9225"/>
                        <a:ext cx="5940" cy="3966"/>
                        <a:chOff x="2340" y="8482"/>
                        <a:chExt cx="5634" cy="4004"/>
                      </a:xfrm>
                    </p:grpSpPr>
                    <p:sp>
                      <p:nvSpPr>
                        <p:cNvPr id="119" name="Freeform 10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8482"/>
                          <a:ext cx="5581" cy="4004"/>
                        </a:xfrm>
                        <a:custGeom>
                          <a:avLst/>
                          <a:gdLst>
                            <a:gd name="T0" fmla="*/ 0 w 5581"/>
                            <a:gd name="T1" fmla="*/ 4004 h 4004"/>
                            <a:gd name="T2" fmla="*/ 3630 w 5581"/>
                            <a:gd name="T3" fmla="*/ 848 h 4004"/>
                            <a:gd name="T4" fmla="*/ 5041 w 5581"/>
                            <a:gd name="T5" fmla="*/ 165 h 4004"/>
                            <a:gd name="T6" fmla="*/ 5581 w 5581"/>
                            <a:gd name="T7" fmla="*/ 1838 h 40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581" h="4004">
                              <a:moveTo>
                                <a:pt x="0" y="4004"/>
                              </a:moveTo>
                              <a:cubicBezTo>
                                <a:pt x="1395" y="2746"/>
                                <a:pt x="2790" y="1488"/>
                                <a:pt x="3630" y="848"/>
                              </a:cubicBezTo>
                              <a:cubicBezTo>
                                <a:pt x="4470" y="208"/>
                                <a:pt x="4716" y="0"/>
                                <a:pt x="5041" y="165"/>
                              </a:cubicBezTo>
                              <a:cubicBezTo>
                                <a:pt x="5366" y="330"/>
                                <a:pt x="5491" y="1559"/>
                                <a:pt x="5581" y="183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B05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" name="Oval 10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31" y="10251"/>
                          <a:ext cx="143" cy="9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100000"/>
                            <a:lumOff val="0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8" name="Freeform 10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43" y="10986"/>
                        <a:ext cx="363" cy="2205"/>
                      </a:xfrm>
                      <a:custGeom>
                        <a:avLst/>
                        <a:gdLst>
                          <a:gd name="T0" fmla="*/ 0 w 344"/>
                          <a:gd name="T1" fmla="*/ 0 h 2181"/>
                          <a:gd name="T2" fmla="*/ 344 w 344"/>
                          <a:gd name="T3" fmla="*/ 2181 h 21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344" h="2181">
                            <a:moveTo>
                              <a:pt x="0" y="0"/>
                            </a:moveTo>
                            <a:cubicBezTo>
                              <a:pt x="143" y="909"/>
                              <a:pt x="287" y="1818"/>
                              <a:pt x="344" y="2181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rgbClr val="00B05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14" name="AutoShape 10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40" y="10200"/>
                      <a:ext cx="361" cy="86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5" name="AutoShape 10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27" y="11210"/>
                      <a:ext cx="683" cy="137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6" name="AutoShape 10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60" y="9720"/>
                      <a:ext cx="150" cy="33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  <p:cxnSp>
          <p:nvCxnSpPr>
            <p:cNvPr id="82" name="AutoShape 1014"/>
            <p:cNvCxnSpPr>
              <a:cxnSpLocks noChangeShapeType="1"/>
            </p:cNvCxnSpPr>
            <p:nvPr/>
          </p:nvCxnSpPr>
          <p:spPr bwMode="auto">
            <a:xfrm>
              <a:off x="6437192" y="4232613"/>
              <a:ext cx="279010" cy="64258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8" name="مستطيل 201"/>
          <p:cNvSpPr/>
          <p:nvPr/>
        </p:nvSpPr>
        <p:spPr>
          <a:xfrm>
            <a:off x="228056" y="2009365"/>
            <a:ext cx="4045187" cy="2544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342900" lvl="0" indent="-34290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energy conversion efficiency</a:t>
            </a:r>
          </a:p>
        </p:txBody>
      </p:sp>
    </p:spTree>
    <p:extLst>
      <p:ext uri="{BB962C8B-B14F-4D97-AF65-F5344CB8AC3E}">
        <p14:creationId xmlns:p14="http://schemas.microsoft.com/office/powerpoint/2010/main" val="13734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61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Maximum Power Point Tracker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1371600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MPPT is a technique used for extract the maximum power from the PV panel due to the sunlight radiation. 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MPPT doesn't mean that the PV panel is moving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many algorithms for MPPT:</a:t>
            </a:r>
          </a:p>
          <a:p>
            <a:pPr algn="just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Perturb and Observe method.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Incremental conductance.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calculation method.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Voltage control maximum point tracker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36" y="163259"/>
            <a:ext cx="7772400" cy="908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Maximum Power Point Tracker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مجموعة 185"/>
          <p:cNvGrpSpPr/>
          <p:nvPr/>
        </p:nvGrpSpPr>
        <p:grpSpPr>
          <a:xfrm>
            <a:off x="3640305" y="1827779"/>
            <a:ext cx="2485883" cy="737125"/>
            <a:chOff x="3640305" y="1827779"/>
            <a:chExt cx="2485883" cy="737125"/>
          </a:xfrm>
        </p:grpSpPr>
        <p:sp>
          <p:nvSpPr>
            <p:cNvPr id="11" name="Rectangle 1292"/>
            <p:cNvSpPr>
              <a:spLocks noChangeArrowheads="1"/>
            </p:cNvSpPr>
            <p:nvPr/>
          </p:nvSpPr>
          <p:spPr bwMode="auto">
            <a:xfrm>
              <a:off x="3640305" y="2145475"/>
              <a:ext cx="2485883" cy="41942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72000" tIns="72000" rIns="72000" bIns="7200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Compute: </a:t>
              </a:r>
              <a:r>
                <a:rPr lang="en-US" sz="1600" i="1" dirty="0" smtClean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 </a:t>
              </a: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(k) =V (k</a:t>
              </a:r>
              <a:r>
                <a:rPr lang="en-US" sz="1600" i="1" dirty="0" smtClean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)*I </a:t>
              </a: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(k)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  <a:p>
              <a:pPr>
                <a:lnSpc>
                  <a:spcPct val="106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5" name="AutoShape 1303"/>
            <p:cNvCxnSpPr>
              <a:cxnSpLocks noChangeShapeType="1"/>
            </p:cNvCxnSpPr>
            <p:nvPr/>
          </p:nvCxnSpPr>
          <p:spPr bwMode="auto">
            <a:xfrm>
              <a:off x="4854004" y="1827779"/>
              <a:ext cx="3218" cy="317696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</p:grpSp>
      <p:grpSp>
        <p:nvGrpSpPr>
          <p:cNvPr id="16" name="مجموعة 179"/>
          <p:cNvGrpSpPr/>
          <p:nvPr/>
        </p:nvGrpSpPr>
        <p:grpSpPr>
          <a:xfrm>
            <a:off x="1439683" y="3573016"/>
            <a:ext cx="2613492" cy="1203854"/>
            <a:chOff x="1439683" y="3573016"/>
            <a:chExt cx="2613492" cy="1203854"/>
          </a:xfrm>
        </p:grpSpPr>
        <p:sp>
          <p:nvSpPr>
            <p:cNvPr id="17" name="Rectangle 1282"/>
            <p:cNvSpPr>
              <a:spLocks noChangeArrowheads="1"/>
            </p:cNvSpPr>
            <p:nvPr/>
          </p:nvSpPr>
          <p:spPr bwMode="auto">
            <a:xfrm>
              <a:off x="3059832" y="3573016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No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8" name="AutoShape 1296"/>
            <p:cNvSpPr>
              <a:spLocks noChangeArrowheads="1"/>
            </p:cNvSpPr>
            <p:nvPr/>
          </p:nvSpPr>
          <p:spPr bwMode="auto">
            <a:xfrm>
              <a:off x="1439683" y="4221088"/>
              <a:ext cx="2613492" cy="555782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 (k) </a:t>
              </a:r>
              <a:r>
                <a:rPr lang="en-US" sz="1600" i="1" dirty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&gt; V </a:t>
              </a: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(k-1)?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9" name="AutoShape 1307"/>
            <p:cNvCxnSpPr>
              <a:cxnSpLocks noChangeShapeType="1"/>
            </p:cNvCxnSpPr>
            <p:nvPr/>
          </p:nvCxnSpPr>
          <p:spPr bwMode="auto">
            <a:xfrm>
              <a:off x="2728751" y="3866280"/>
              <a:ext cx="0" cy="354808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20" name="AutoShape 1308"/>
            <p:cNvCxnSpPr>
              <a:cxnSpLocks noChangeShapeType="1"/>
            </p:cNvCxnSpPr>
            <p:nvPr/>
          </p:nvCxnSpPr>
          <p:spPr bwMode="auto">
            <a:xfrm flipH="1">
              <a:off x="2727143" y="3866280"/>
              <a:ext cx="797394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21" name="مجموعة 178"/>
          <p:cNvGrpSpPr/>
          <p:nvPr/>
        </p:nvGrpSpPr>
        <p:grpSpPr>
          <a:xfrm>
            <a:off x="5593257" y="3573016"/>
            <a:ext cx="2609313" cy="1207337"/>
            <a:chOff x="5593257" y="3573016"/>
            <a:chExt cx="2609313" cy="1207337"/>
          </a:xfrm>
        </p:grpSpPr>
        <p:sp>
          <p:nvSpPr>
            <p:cNvPr id="22" name="Rectangle 1276"/>
            <p:cNvSpPr>
              <a:spLocks noChangeArrowheads="1"/>
            </p:cNvSpPr>
            <p:nvPr/>
          </p:nvSpPr>
          <p:spPr bwMode="auto">
            <a:xfrm>
              <a:off x="6334446" y="3573016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Yes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3" name="AutoShape 1295"/>
            <p:cNvSpPr>
              <a:spLocks noChangeArrowheads="1"/>
            </p:cNvSpPr>
            <p:nvPr/>
          </p:nvSpPr>
          <p:spPr bwMode="auto">
            <a:xfrm>
              <a:off x="5593257" y="4221088"/>
              <a:ext cx="2609313" cy="559265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 (k) &gt;V (k-1)?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24" name="AutoShape 1306"/>
            <p:cNvCxnSpPr>
              <a:cxnSpLocks noChangeShapeType="1"/>
            </p:cNvCxnSpPr>
            <p:nvPr/>
          </p:nvCxnSpPr>
          <p:spPr bwMode="auto">
            <a:xfrm>
              <a:off x="6886749" y="3871505"/>
              <a:ext cx="0" cy="344358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25" name="AutoShape 1309"/>
            <p:cNvCxnSpPr>
              <a:cxnSpLocks noChangeShapeType="1"/>
            </p:cNvCxnSpPr>
            <p:nvPr/>
          </p:nvCxnSpPr>
          <p:spPr bwMode="auto">
            <a:xfrm flipH="1">
              <a:off x="6190834" y="3866280"/>
              <a:ext cx="695915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26" name="مجموعة 180"/>
          <p:cNvGrpSpPr/>
          <p:nvPr/>
        </p:nvGrpSpPr>
        <p:grpSpPr>
          <a:xfrm>
            <a:off x="6333315" y="4776870"/>
            <a:ext cx="1226726" cy="1029029"/>
            <a:chOff x="6333315" y="4776870"/>
            <a:chExt cx="1226726" cy="1029029"/>
          </a:xfrm>
        </p:grpSpPr>
        <p:sp>
          <p:nvSpPr>
            <p:cNvPr id="27" name="Rectangle 1277"/>
            <p:cNvSpPr>
              <a:spLocks noChangeArrowheads="1"/>
            </p:cNvSpPr>
            <p:nvPr/>
          </p:nvSpPr>
          <p:spPr bwMode="auto">
            <a:xfrm>
              <a:off x="7017063" y="4839573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Yes</a:t>
              </a:r>
              <a:endParaRPr lang="en-US" sz="16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8" name="Rectangle 1298"/>
            <p:cNvSpPr>
              <a:spLocks noChangeArrowheads="1"/>
            </p:cNvSpPr>
            <p:nvPr/>
          </p:nvSpPr>
          <p:spPr bwMode="auto">
            <a:xfrm>
              <a:off x="6333315" y="5084812"/>
              <a:ext cx="1226726" cy="5653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Increase </a:t>
              </a:r>
              <a:endParaRPr lang="en-US" sz="16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Panel </a:t>
              </a: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Voltage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29" name="AutoShape 1310"/>
            <p:cNvCxnSpPr>
              <a:cxnSpLocks noChangeShapeType="1"/>
            </p:cNvCxnSpPr>
            <p:nvPr/>
          </p:nvCxnSpPr>
          <p:spPr bwMode="auto">
            <a:xfrm>
              <a:off x="6886749" y="4776870"/>
              <a:ext cx="3218" cy="317696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" name="AutoShape 1318"/>
            <p:cNvCxnSpPr>
              <a:cxnSpLocks noChangeShapeType="1"/>
              <a:endCxn id="28" idx="2"/>
            </p:cNvCxnSpPr>
            <p:nvPr/>
          </p:nvCxnSpPr>
          <p:spPr bwMode="auto">
            <a:xfrm flipH="1" flipV="1">
              <a:off x="6946678" y="5650186"/>
              <a:ext cx="2011" cy="155713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31" name="مجموعة 181"/>
          <p:cNvGrpSpPr/>
          <p:nvPr/>
        </p:nvGrpSpPr>
        <p:grpSpPr>
          <a:xfrm>
            <a:off x="4919161" y="4500721"/>
            <a:ext cx="1225922" cy="1305178"/>
            <a:chOff x="4919161" y="4500721"/>
            <a:chExt cx="1225922" cy="1305178"/>
          </a:xfrm>
        </p:grpSpPr>
        <p:sp>
          <p:nvSpPr>
            <p:cNvPr id="32" name="Rectangle 1279"/>
            <p:cNvSpPr>
              <a:spLocks noChangeArrowheads="1"/>
            </p:cNvSpPr>
            <p:nvPr/>
          </p:nvSpPr>
          <p:spPr bwMode="auto">
            <a:xfrm>
              <a:off x="5593257" y="4797771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No</a:t>
              </a:r>
              <a:endParaRPr lang="en-US" sz="16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33" name="Rectangle 1297"/>
            <p:cNvSpPr>
              <a:spLocks noChangeArrowheads="1"/>
            </p:cNvSpPr>
            <p:nvPr/>
          </p:nvSpPr>
          <p:spPr bwMode="auto">
            <a:xfrm>
              <a:off x="4919161" y="5084812"/>
              <a:ext cx="1225922" cy="5653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Decrease Panel Voltage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34" name="AutoShape 1312"/>
            <p:cNvCxnSpPr>
              <a:cxnSpLocks noChangeShapeType="1"/>
              <a:endCxn id="33" idx="0"/>
            </p:cNvCxnSpPr>
            <p:nvPr/>
          </p:nvCxnSpPr>
          <p:spPr bwMode="auto">
            <a:xfrm>
              <a:off x="5532122" y="4500721"/>
              <a:ext cx="0" cy="584091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5" name="AutoShape 1319"/>
            <p:cNvCxnSpPr>
              <a:cxnSpLocks noChangeShapeType="1"/>
              <a:endCxn id="33" idx="2"/>
            </p:cNvCxnSpPr>
            <p:nvPr/>
          </p:nvCxnSpPr>
          <p:spPr bwMode="auto">
            <a:xfrm flipH="1" flipV="1">
              <a:off x="5532122" y="5650186"/>
              <a:ext cx="4826" cy="155713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36" name="مجموعة 183"/>
          <p:cNvGrpSpPr/>
          <p:nvPr/>
        </p:nvGrpSpPr>
        <p:grpSpPr>
          <a:xfrm>
            <a:off x="3510638" y="4498979"/>
            <a:ext cx="1226726" cy="1306920"/>
            <a:chOff x="3510638" y="4498979"/>
            <a:chExt cx="1226726" cy="1306920"/>
          </a:xfrm>
        </p:grpSpPr>
        <p:sp>
          <p:nvSpPr>
            <p:cNvPr id="37" name="Rectangle 1280"/>
            <p:cNvSpPr>
              <a:spLocks noChangeArrowheads="1"/>
            </p:cNvSpPr>
            <p:nvPr/>
          </p:nvSpPr>
          <p:spPr bwMode="auto">
            <a:xfrm>
              <a:off x="4169450" y="4787320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No</a:t>
              </a:r>
              <a:endParaRPr lang="en-US" sz="16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38" name="Rectangle 1300"/>
            <p:cNvSpPr>
              <a:spLocks noChangeArrowheads="1"/>
            </p:cNvSpPr>
            <p:nvPr/>
          </p:nvSpPr>
          <p:spPr bwMode="auto">
            <a:xfrm>
              <a:off x="3510638" y="5084812"/>
              <a:ext cx="1226726" cy="5653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Increase </a:t>
              </a:r>
              <a:endParaRPr lang="en-US" sz="1600" dirty="0" smtClean="0">
                <a:solidFill>
                  <a:srgbClr val="FFFF00"/>
                </a:solidFill>
                <a:latin typeface="Times New Roman"/>
                <a:ea typeface="Calibri"/>
                <a:cs typeface="Arial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Panel </a:t>
              </a: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Voltage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39" name="AutoShape 1313"/>
            <p:cNvCxnSpPr>
              <a:cxnSpLocks noChangeShapeType="1"/>
            </p:cNvCxnSpPr>
            <p:nvPr/>
          </p:nvCxnSpPr>
          <p:spPr bwMode="auto">
            <a:xfrm>
              <a:off x="4125208" y="4498979"/>
              <a:ext cx="0" cy="585834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0" name="AutoShape 1315"/>
            <p:cNvCxnSpPr>
              <a:cxnSpLocks noChangeShapeType="1"/>
            </p:cNvCxnSpPr>
            <p:nvPr/>
          </p:nvCxnSpPr>
          <p:spPr bwMode="auto">
            <a:xfrm flipH="1">
              <a:off x="3992405" y="4498979"/>
              <a:ext cx="121541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41" name="AutoShape 1320"/>
            <p:cNvCxnSpPr>
              <a:cxnSpLocks noChangeShapeType="1"/>
              <a:endCxn id="38" idx="2"/>
            </p:cNvCxnSpPr>
            <p:nvPr/>
          </p:nvCxnSpPr>
          <p:spPr bwMode="auto">
            <a:xfrm flipH="1" flipV="1">
              <a:off x="4124001" y="5650186"/>
              <a:ext cx="1207" cy="155713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42" name="مجموعة 176"/>
          <p:cNvGrpSpPr/>
          <p:nvPr/>
        </p:nvGrpSpPr>
        <p:grpSpPr>
          <a:xfrm>
            <a:off x="1331048" y="1705690"/>
            <a:ext cx="6985368" cy="5035678"/>
            <a:chOff x="1331048" y="1705690"/>
            <a:chExt cx="6985368" cy="5035678"/>
          </a:xfrm>
        </p:grpSpPr>
        <p:cxnSp>
          <p:nvCxnSpPr>
            <p:cNvPr id="43" name="AutoShape 1272"/>
            <p:cNvCxnSpPr>
              <a:cxnSpLocks noChangeShapeType="1"/>
            </p:cNvCxnSpPr>
            <p:nvPr/>
          </p:nvCxnSpPr>
          <p:spPr bwMode="auto">
            <a:xfrm>
              <a:off x="6106472" y="3068960"/>
              <a:ext cx="2209944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1273"/>
            <p:cNvCxnSpPr>
              <a:cxnSpLocks noChangeShapeType="1"/>
            </p:cNvCxnSpPr>
            <p:nvPr/>
          </p:nvCxnSpPr>
          <p:spPr bwMode="auto">
            <a:xfrm>
              <a:off x="8315824" y="3072737"/>
              <a:ext cx="0" cy="2732527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45" name="AutoShape 1274"/>
            <p:cNvCxnSpPr>
              <a:cxnSpLocks noChangeShapeType="1"/>
            </p:cNvCxnSpPr>
            <p:nvPr/>
          </p:nvCxnSpPr>
          <p:spPr bwMode="auto">
            <a:xfrm>
              <a:off x="4819414" y="5805899"/>
              <a:ext cx="3497002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sp>
          <p:nvSpPr>
            <p:cNvPr id="46" name="Rectangle 1275"/>
            <p:cNvSpPr>
              <a:spLocks noChangeArrowheads="1"/>
            </p:cNvSpPr>
            <p:nvPr/>
          </p:nvSpPr>
          <p:spPr bwMode="auto">
            <a:xfrm>
              <a:off x="6693894" y="2800482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Yes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47" name="Rectangle 1301"/>
            <p:cNvSpPr>
              <a:spLocks noChangeArrowheads="1"/>
            </p:cNvSpPr>
            <p:nvPr/>
          </p:nvSpPr>
          <p:spPr bwMode="auto">
            <a:xfrm>
              <a:off x="4113946" y="6113841"/>
              <a:ext cx="1753606" cy="6275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36000" rIns="0" bIns="3600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 (k-1) =V (k)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 (k-1) =P (k)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48" name="AutoShape 1316"/>
            <p:cNvCxnSpPr>
              <a:cxnSpLocks noChangeShapeType="1"/>
            </p:cNvCxnSpPr>
            <p:nvPr/>
          </p:nvCxnSpPr>
          <p:spPr bwMode="auto">
            <a:xfrm>
              <a:off x="4819414" y="5805899"/>
              <a:ext cx="0" cy="318393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9" name="AutoShape 1322"/>
            <p:cNvCxnSpPr>
              <a:cxnSpLocks noChangeShapeType="1"/>
            </p:cNvCxnSpPr>
            <p:nvPr/>
          </p:nvCxnSpPr>
          <p:spPr bwMode="auto">
            <a:xfrm flipH="1">
              <a:off x="1331048" y="6420667"/>
              <a:ext cx="2782898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50" name="AutoShape 1323"/>
            <p:cNvCxnSpPr>
              <a:cxnSpLocks noChangeShapeType="1"/>
            </p:cNvCxnSpPr>
            <p:nvPr/>
          </p:nvCxnSpPr>
          <p:spPr bwMode="auto">
            <a:xfrm flipV="1">
              <a:off x="1331048" y="1705690"/>
              <a:ext cx="0" cy="4714977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51" name="AutoShape 1324"/>
            <p:cNvCxnSpPr>
              <a:cxnSpLocks noChangeShapeType="1"/>
              <a:endCxn id="55" idx="1"/>
            </p:cNvCxnSpPr>
            <p:nvPr/>
          </p:nvCxnSpPr>
          <p:spPr bwMode="auto">
            <a:xfrm>
              <a:off x="1331048" y="1705690"/>
              <a:ext cx="2523633" cy="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</p:grpSp>
      <p:sp>
        <p:nvSpPr>
          <p:cNvPr id="52" name="مخطط انسيابي: محطة طرفية 61"/>
          <p:cNvSpPr/>
          <p:nvPr/>
        </p:nvSpPr>
        <p:spPr>
          <a:xfrm>
            <a:off x="4119364" y="908720"/>
            <a:ext cx="1527763" cy="36517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Start</a:t>
            </a:r>
          </a:p>
        </p:txBody>
      </p:sp>
      <p:grpSp>
        <p:nvGrpSpPr>
          <p:cNvPr id="53" name="مجموعة 184"/>
          <p:cNvGrpSpPr/>
          <p:nvPr/>
        </p:nvGrpSpPr>
        <p:grpSpPr>
          <a:xfrm>
            <a:off x="3854681" y="1268760"/>
            <a:ext cx="2012871" cy="640185"/>
            <a:chOff x="3854681" y="1268760"/>
            <a:chExt cx="2012871" cy="640185"/>
          </a:xfrm>
        </p:grpSpPr>
        <p:cxnSp>
          <p:nvCxnSpPr>
            <p:cNvPr id="54" name="AutoShape 1302"/>
            <p:cNvCxnSpPr>
              <a:cxnSpLocks noChangeShapeType="1"/>
            </p:cNvCxnSpPr>
            <p:nvPr/>
          </p:nvCxnSpPr>
          <p:spPr bwMode="auto">
            <a:xfrm>
              <a:off x="4859440" y="1268760"/>
              <a:ext cx="0" cy="233675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55" name="مستطيل 62"/>
            <p:cNvSpPr/>
            <p:nvPr/>
          </p:nvSpPr>
          <p:spPr>
            <a:xfrm>
              <a:off x="3854681" y="1502435"/>
              <a:ext cx="2012871" cy="4065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600" dirty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Measure:</a:t>
              </a:r>
              <a:r>
                <a:rPr lang="en-US" sz="1600" dirty="0" smtClean="0">
                  <a:solidFill>
                    <a:srgbClr val="FFFF00"/>
                  </a:solidFill>
                </a:rPr>
                <a:t> </a:t>
              </a:r>
              <a:r>
                <a:rPr lang="en-US" sz="1600" i="1" dirty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V (k), I (</a:t>
              </a:r>
              <a:r>
                <a:rPr lang="en-US" sz="1600" i="1" dirty="0" smtClean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k)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6" name="مجموعة 182"/>
          <p:cNvGrpSpPr/>
          <p:nvPr/>
        </p:nvGrpSpPr>
        <p:grpSpPr>
          <a:xfrm>
            <a:off x="2113377" y="4776870"/>
            <a:ext cx="2769869" cy="1032512"/>
            <a:chOff x="2113377" y="4776870"/>
            <a:chExt cx="2769869" cy="1032512"/>
          </a:xfrm>
        </p:grpSpPr>
        <p:sp>
          <p:nvSpPr>
            <p:cNvPr id="57" name="Rectangle 1278"/>
            <p:cNvSpPr>
              <a:spLocks noChangeArrowheads="1"/>
            </p:cNvSpPr>
            <p:nvPr/>
          </p:nvSpPr>
          <p:spPr bwMode="auto">
            <a:xfrm>
              <a:off x="2805974" y="4797152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Yes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58" name="Rectangle 1299"/>
            <p:cNvSpPr>
              <a:spLocks noChangeArrowheads="1"/>
            </p:cNvSpPr>
            <p:nvPr/>
          </p:nvSpPr>
          <p:spPr bwMode="auto">
            <a:xfrm>
              <a:off x="2113377" y="5084812"/>
              <a:ext cx="1277806" cy="5653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Times New Roman"/>
                  <a:ea typeface="Calibri"/>
                  <a:cs typeface="Arial"/>
                </a:rPr>
                <a:t>Decrease</a:t>
              </a:r>
              <a:endParaRPr lang="en-US" sz="16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Panel </a:t>
              </a: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Voltage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59" name="AutoShape 1311"/>
            <p:cNvCxnSpPr>
              <a:cxnSpLocks noChangeShapeType="1"/>
            </p:cNvCxnSpPr>
            <p:nvPr/>
          </p:nvCxnSpPr>
          <p:spPr bwMode="auto">
            <a:xfrm>
              <a:off x="2727142" y="4776870"/>
              <a:ext cx="1609" cy="317696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60" name="AutoShape 1317"/>
            <p:cNvCxnSpPr>
              <a:cxnSpLocks noChangeShapeType="1"/>
            </p:cNvCxnSpPr>
            <p:nvPr/>
          </p:nvCxnSpPr>
          <p:spPr bwMode="auto">
            <a:xfrm flipH="1">
              <a:off x="2726718" y="5805264"/>
              <a:ext cx="2156528" cy="2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  <p:cxnSp>
          <p:nvCxnSpPr>
            <p:cNvPr id="61" name="AutoShape 1320"/>
            <p:cNvCxnSpPr>
              <a:cxnSpLocks noChangeShapeType="1"/>
            </p:cNvCxnSpPr>
            <p:nvPr/>
          </p:nvCxnSpPr>
          <p:spPr bwMode="auto">
            <a:xfrm flipH="1" flipV="1">
              <a:off x="2736019" y="5653669"/>
              <a:ext cx="1207" cy="155713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/>
            </a:ln>
            <a:extLst/>
          </p:spPr>
        </p:cxnSp>
      </p:grpSp>
      <p:grpSp>
        <p:nvGrpSpPr>
          <p:cNvPr id="62" name="مجموعة 186"/>
          <p:cNvGrpSpPr/>
          <p:nvPr/>
        </p:nvGrpSpPr>
        <p:grpSpPr>
          <a:xfrm>
            <a:off x="3607971" y="2559684"/>
            <a:ext cx="2537111" cy="792431"/>
            <a:chOff x="3607971" y="2559684"/>
            <a:chExt cx="2537111" cy="792431"/>
          </a:xfrm>
        </p:grpSpPr>
        <p:sp>
          <p:nvSpPr>
            <p:cNvPr id="63" name="AutoShape 1293"/>
            <p:cNvSpPr>
              <a:spLocks noChangeArrowheads="1"/>
            </p:cNvSpPr>
            <p:nvPr/>
          </p:nvSpPr>
          <p:spPr bwMode="auto">
            <a:xfrm>
              <a:off x="3607971" y="2793359"/>
              <a:ext cx="2537111" cy="558756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 (k) =P (k-1)?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64" name="AutoShape 1302"/>
            <p:cNvCxnSpPr>
              <a:cxnSpLocks noChangeShapeType="1"/>
            </p:cNvCxnSpPr>
            <p:nvPr/>
          </p:nvCxnSpPr>
          <p:spPr bwMode="auto">
            <a:xfrm>
              <a:off x="4859440" y="2559684"/>
              <a:ext cx="0" cy="233675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</p:grpSp>
      <p:grpSp>
        <p:nvGrpSpPr>
          <p:cNvPr id="65" name="مجموعة 177"/>
          <p:cNvGrpSpPr/>
          <p:nvPr/>
        </p:nvGrpSpPr>
        <p:grpSpPr>
          <a:xfrm>
            <a:off x="3524537" y="3339341"/>
            <a:ext cx="2686731" cy="809739"/>
            <a:chOff x="3524537" y="3339341"/>
            <a:chExt cx="2686731" cy="809739"/>
          </a:xfrm>
        </p:grpSpPr>
        <p:sp>
          <p:nvSpPr>
            <p:cNvPr id="66" name="Rectangle 1281"/>
            <p:cNvSpPr>
              <a:spLocks noChangeArrowheads="1"/>
            </p:cNvSpPr>
            <p:nvPr/>
          </p:nvSpPr>
          <p:spPr bwMode="auto">
            <a:xfrm>
              <a:off x="4929618" y="3356992"/>
              <a:ext cx="325786" cy="19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2060"/>
                  </a:solidFill>
                  <a:effectLst/>
                  <a:latin typeface="Times New Roman"/>
                  <a:ea typeface="Calibri"/>
                  <a:cs typeface="Arial"/>
                </a:rPr>
                <a:t>No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67" name="AutoShape 1294"/>
            <p:cNvSpPr>
              <a:spLocks noChangeArrowheads="1"/>
            </p:cNvSpPr>
            <p:nvPr/>
          </p:nvSpPr>
          <p:spPr bwMode="auto">
            <a:xfrm>
              <a:off x="3524537" y="3578481"/>
              <a:ext cx="2686731" cy="570599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P (k) </a:t>
              </a:r>
              <a:r>
                <a:rPr lang="en-US" sz="1600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&gt;</a:t>
              </a:r>
              <a:r>
                <a:rPr lang="en-US" sz="1600" i="1" dirty="0">
                  <a:solidFill>
                    <a:srgbClr val="FFFF00"/>
                  </a:solidFill>
                  <a:effectLst/>
                  <a:latin typeface="Times New Roman"/>
                  <a:ea typeface="Calibri"/>
                  <a:cs typeface="Arial"/>
                </a:rPr>
                <a:t> P (k-1)?</a:t>
              </a:r>
              <a:endParaRPr lang="en-US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68" name="AutoShape 1302"/>
            <p:cNvCxnSpPr>
              <a:cxnSpLocks noChangeShapeType="1"/>
            </p:cNvCxnSpPr>
            <p:nvPr/>
          </p:nvCxnSpPr>
          <p:spPr bwMode="auto">
            <a:xfrm>
              <a:off x="4859440" y="3339341"/>
              <a:ext cx="0" cy="233675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/>
          </p:spPr>
        </p:cxnSp>
      </p:grpSp>
      <p:sp>
        <p:nvSpPr>
          <p:cNvPr id="70" name="مستطيل 174"/>
          <p:cNvSpPr/>
          <p:nvPr/>
        </p:nvSpPr>
        <p:spPr>
          <a:xfrm>
            <a:off x="181455" y="884039"/>
            <a:ext cx="3995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ea typeface="+mj-ea"/>
                <a:cs typeface="Times New Roman" pitchFamily="18" charset="0"/>
              </a:rPr>
              <a:t> Perturbation and Observation </a:t>
            </a:r>
          </a:p>
          <a:p>
            <a:pPr algn="l" rtl="0"/>
            <a:r>
              <a:rPr lang="en-US" sz="2200" dirty="0">
                <a:latin typeface="Times New Roman" pitchFamily="18" charset="0"/>
                <a:ea typeface="+mj-ea"/>
                <a:cs typeface="Times New Roman" pitchFamily="18" charset="0"/>
              </a:rPr>
              <a:t>      (P&amp;O) Method</a:t>
            </a:r>
          </a:p>
        </p:txBody>
      </p:sp>
    </p:spTree>
    <p:extLst>
      <p:ext uri="{BB962C8B-B14F-4D97-AF65-F5344CB8AC3E}">
        <p14:creationId xmlns:p14="http://schemas.microsoft.com/office/powerpoint/2010/main" val="28130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pic>
        <p:nvPicPr>
          <p:cNvPr id="47106" name="Picture 2" descr="C:\Users\Mustafa\Desktop\Solar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5"/>
            <a:ext cx="5486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C:\Users\Mustafa\Desktop\Sunseeker-Duo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C:\Users\Mustafa\Desktop\Planet-So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5550"/>
            <a:ext cx="6858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Transporting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8396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19"/>
          <p:cNvSpPr>
            <a:spLocks noChangeArrowheads="1"/>
          </p:cNvSpPr>
          <p:nvPr/>
        </p:nvSpPr>
        <p:spPr bwMode="auto">
          <a:xfrm>
            <a:off x="0" y="926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930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596900"/>
            <a:ext cx="6477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Remote locations</a:t>
            </a:r>
            <a:endParaRPr lang="en-US" sz="5400"/>
          </a:p>
        </p:txBody>
      </p:sp>
      <p:pic>
        <p:nvPicPr>
          <p:cNvPr id="48130" name="Picture 2" descr="C:\Users\Mustafa\Desktop\satellitewithsolarpa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63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:\Users\Mustafa\Desktop\solarcamel-lea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5428"/>
          <a:stretch>
            <a:fillRect/>
          </a:stretch>
        </p:blipFill>
        <p:spPr bwMode="auto">
          <a:xfrm>
            <a:off x="3086100" y="1519238"/>
            <a:ext cx="60579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725</Words>
  <Application>Microsoft Office PowerPoint</Application>
  <PresentationFormat>On-screen Show (4:3)</PresentationFormat>
  <Paragraphs>276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 AL – Mustansiriyah University Faculty of Engineering Electrical Engineering Department     Topologies of DC - AC Conversion for Photovoltaic Systems</vt:lpstr>
      <vt:lpstr>Introduction</vt:lpstr>
      <vt:lpstr>Introduction</vt:lpstr>
      <vt:lpstr>Introduction</vt:lpstr>
      <vt:lpstr>Maximum Power Point Tracker</vt:lpstr>
      <vt:lpstr>Maximum Power Point Tracker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PV system topologies  </vt:lpstr>
      <vt:lpstr>PV system topologies </vt:lpstr>
      <vt:lpstr>PV system topologies </vt:lpstr>
      <vt:lpstr>PV system topologies </vt:lpstr>
      <vt:lpstr>System Modeling</vt:lpstr>
      <vt:lpstr>Microinverter Hardware Design</vt:lpstr>
      <vt:lpstr>Measuring Devices</vt:lpstr>
      <vt:lpstr>Practical Results</vt:lpstr>
      <vt:lpstr>Practical Results</vt:lpstr>
      <vt:lpstr>Thank you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DR.Ahmed Saker 2O11</cp:lastModifiedBy>
  <cp:revision>140</cp:revision>
  <dcterms:created xsi:type="dcterms:W3CDTF">2016-07-21T10:13:05Z</dcterms:created>
  <dcterms:modified xsi:type="dcterms:W3CDTF">2016-12-04T06:44:10Z</dcterms:modified>
</cp:coreProperties>
</file>