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9" r:id="rId2"/>
    <p:sldId id="258" r:id="rId3"/>
    <p:sldId id="262" r:id="rId4"/>
    <p:sldId id="260" r:id="rId5"/>
    <p:sldId id="267" r:id="rId6"/>
    <p:sldId id="261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1930" y="42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481"/>
            <a:ext cx="44196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i="1" dirty="0" smtClean="0"/>
              <a:t>College </a:t>
            </a:r>
            <a:r>
              <a:rPr lang="en-US" b="1" i="1" dirty="0"/>
              <a:t>of Engineering</a:t>
            </a:r>
            <a:r>
              <a:rPr lang="en-US" b="1" i="1" dirty="0" smtClean="0"/>
              <a:t>,</a:t>
            </a:r>
          </a:p>
          <a:p>
            <a:pPr algn="ctr"/>
            <a:r>
              <a:rPr lang="en-US" b="1" i="1" dirty="0" smtClean="0"/>
              <a:t> </a:t>
            </a:r>
            <a:r>
              <a:rPr lang="en-US" b="1" i="1" dirty="0"/>
              <a:t>Electrical Engineering Department</a:t>
            </a:r>
          </a:p>
          <a:p>
            <a:endParaRPr lang="ar-IQ" dirty="0"/>
          </a:p>
        </p:txBody>
      </p:sp>
      <p:sp>
        <p:nvSpPr>
          <p:cNvPr id="6" name="TextBox 5"/>
          <p:cNvSpPr txBox="1"/>
          <p:nvPr/>
        </p:nvSpPr>
        <p:spPr>
          <a:xfrm>
            <a:off x="-538655" y="2185371"/>
            <a:ext cx="10210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800" b="1" i="1" dirty="0" smtClean="0">
                <a:latin typeface="Bell MT" pitchFamily="18" charset="0"/>
                <a:cs typeface="Aparajita" pitchFamily="34" charset="0"/>
              </a:rPr>
              <a:t>Conversion between Systems</a:t>
            </a:r>
            <a:endParaRPr lang="ar-IQ" sz="4800" b="1" i="1" dirty="0">
              <a:latin typeface="Bell MT" pitchFamily="18" charset="0"/>
              <a:cs typeface="Aparajit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0145" y="3244096"/>
            <a:ext cx="6553200" cy="17851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b="1" i="1" dirty="0">
                <a:latin typeface="Bell MT" pitchFamily="18" charset="0"/>
                <a:cs typeface="Aparajita" pitchFamily="34" charset="0"/>
              </a:rPr>
              <a:t>By:</a:t>
            </a:r>
          </a:p>
          <a:p>
            <a:pPr algn="ctr"/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Asst</a:t>
            </a:r>
            <a:r>
              <a:rPr lang="en-US" sz="3200" b="1" i="1" dirty="0" smtClean="0">
                <a:latin typeface="Bell MT" pitchFamily="18" charset="0"/>
                <a:cs typeface="Aparajita" pitchFamily="34" charset="0"/>
              </a:rPr>
              <a:t> </a:t>
            </a:r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Lec</a:t>
            </a:r>
            <a:r>
              <a:rPr lang="en-US" sz="3200" b="1" i="1" dirty="0" smtClean="0">
                <a:latin typeface="Bell MT" pitchFamily="18" charset="0"/>
                <a:cs typeface="Aparajita" pitchFamily="34" charset="0"/>
              </a:rPr>
              <a:t>. </a:t>
            </a:r>
            <a:r>
              <a:rPr lang="en-US" sz="3200" b="1" i="1" dirty="0" err="1">
                <a:latin typeface="Bell MT" pitchFamily="18" charset="0"/>
                <a:cs typeface="Aparajita" pitchFamily="34" charset="0"/>
              </a:rPr>
              <a:t>Besma</a:t>
            </a:r>
            <a:r>
              <a:rPr lang="en-US" sz="3200" b="1" i="1" dirty="0">
                <a:latin typeface="Bell MT" pitchFamily="18" charset="0"/>
                <a:cs typeface="Aparajita" pitchFamily="34" charset="0"/>
              </a:rPr>
              <a:t> </a:t>
            </a:r>
            <a:r>
              <a:rPr lang="en-US" sz="3200" b="1" i="1" dirty="0" err="1">
                <a:latin typeface="Bell MT" pitchFamily="18" charset="0"/>
                <a:cs typeface="Aparajita" pitchFamily="34" charset="0"/>
              </a:rPr>
              <a:t>Nazar</a:t>
            </a:r>
            <a:r>
              <a:rPr lang="en-US" sz="3200" b="1" i="1" dirty="0">
                <a:latin typeface="Bell MT" pitchFamily="18" charset="0"/>
                <a:cs typeface="Aparajita" pitchFamily="34" charset="0"/>
              </a:rPr>
              <a:t> </a:t>
            </a:r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Nadhem</a:t>
            </a:r>
            <a:endParaRPr lang="en-US" sz="3200" b="1" i="1" dirty="0" smtClean="0">
              <a:latin typeface="Bell MT" pitchFamily="18" charset="0"/>
              <a:cs typeface="Aparajita" pitchFamily="34" charset="0"/>
            </a:endParaRPr>
          </a:p>
          <a:p>
            <a:pPr algn="ctr"/>
            <a:endParaRPr lang="en-US" sz="2800" b="1" dirty="0">
              <a:solidFill>
                <a:schemeClr val="bg1"/>
              </a:solidFill>
              <a:latin typeface="Bell MT" pitchFamily="18" charset="0"/>
              <a:cs typeface="Aparajita" pitchFamily="34" charset="0"/>
            </a:endParaRPr>
          </a:p>
          <a:p>
            <a:pPr algn="ctr"/>
            <a:endParaRPr lang="ar-IQ" dirty="0"/>
          </a:p>
        </p:txBody>
      </p:sp>
      <p:sp>
        <p:nvSpPr>
          <p:cNvPr id="8" name="TextBox 7"/>
          <p:cNvSpPr txBox="1"/>
          <p:nvPr/>
        </p:nvSpPr>
        <p:spPr>
          <a:xfrm>
            <a:off x="5257800" y="304800"/>
            <a:ext cx="3733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i="1" dirty="0" smtClean="0"/>
              <a:t>Class : Second Year</a:t>
            </a:r>
          </a:p>
          <a:p>
            <a:pPr algn="ctr"/>
            <a:r>
              <a:rPr lang="en-US" b="1" i="1" dirty="0" smtClean="0"/>
              <a:t>Subject : Digital Techniques</a:t>
            </a:r>
            <a:endParaRPr lang="ar-IQ" dirty="0"/>
          </a:p>
        </p:txBody>
      </p:sp>
      <p:sp>
        <p:nvSpPr>
          <p:cNvPr id="9" name="Text Box 16"/>
          <p:cNvSpPr txBox="1"/>
          <p:nvPr/>
        </p:nvSpPr>
        <p:spPr>
          <a:xfrm>
            <a:off x="1604962" y="4800600"/>
            <a:ext cx="5629275" cy="114300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lnSpc>
                <a:spcPct val="115000"/>
              </a:lnSpc>
              <a:spcAft>
                <a:spcPts val="0"/>
              </a:spcAft>
            </a:pPr>
            <a:r>
              <a:rPr lang="en-US" sz="2000" b="1" i="1" kern="1200" dirty="0">
                <a:solidFill>
                  <a:srgbClr val="000000"/>
                </a:solidFill>
                <a:effectLst/>
                <a:latin typeface="Bell MT"/>
                <a:ea typeface="Times New Roman"/>
                <a:cs typeface="Aparajita"/>
              </a:rPr>
              <a:t>Master of Science in Electrical Engineering</a:t>
            </a:r>
            <a:endParaRPr lang="en-US" sz="2000" b="1" dirty="0">
              <a:effectLst/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i="1" kern="1200" dirty="0">
                <a:solidFill>
                  <a:srgbClr val="000000"/>
                </a:solidFill>
                <a:effectLst/>
                <a:latin typeface="Bell MT"/>
                <a:ea typeface="Times New Roman"/>
                <a:cs typeface="Aparajita"/>
              </a:rPr>
              <a:t>(Electronic and Communication)</a:t>
            </a:r>
            <a:endParaRPr lang="en-US" sz="2000" dirty="0">
              <a:effectLst/>
              <a:ea typeface="Calibri"/>
              <a:cs typeface="Arial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en-US" sz="1100" dirty="0">
                <a:effectLst/>
                <a:ea typeface="Calibri"/>
                <a:cs typeface="Arial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9195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04800"/>
            <a:ext cx="6507807" cy="5103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4320" indent="-274320">
              <a:lnSpc>
                <a:spcPct val="11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b="1" i="1" dirty="0">
                <a:solidFill>
                  <a:srgbClr val="FF0000"/>
                </a:solidFill>
              </a:rPr>
              <a:t>Hex–Octal and Octal–Hex Conversions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" y="833523"/>
            <a:ext cx="90678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For </a:t>
            </a:r>
            <a:r>
              <a:rPr lang="en-US" sz="2600" dirty="0">
                <a:solidFill>
                  <a:srgbClr val="FF0000"/>
                </a:solidFill>
              </a:rPr>
              <a:t>hexadecimal–octal conversion</a:t>
            </a:r>
            <a:r>
              <a:rPr lang="en-US" sz="2600" dirty="0"/>
              <a:t>, the given </a:t>
            </a:r>
            <a:r>
              <a:rPr lang="en-US" sz="2600" dirty="0">
                <a:solidFill>
                  <a:srgbClr val="FF0000"/>
                </a:solidFill>
              </a:rPr>
              <a:t>hex number </a:t>
            </a:r>
            <a:r>
              <a:rPr lang="en-US" sz="2600" dirty="0"/>
              <a:t>is firstly </a:t>
            </a:r>
            <a:r>
              <a:rPr lang="en-US" sz="2600" dirty="0">
                <a:solidFill>
                  <a:srgbClr val="FF0000"/>
                </a:solidFill>
              </a:rPr>
              <a:t>converted</a:t>
            </a:r>
            <a:r>
              <a:rPr lang="en-US" sz="2600" dirty="0"/>
              <a:t> into </a:t>
            </a:r>
            <a:r>
              <a:rPr lang="en-US" sz="2600" dirty="0"/>
              <a:t>its </a:t>
            </a:r>
            <a:r>
              <a:rPr lang="en-US" sz="2600" dirty="0">
                <a:solidFill>
                  <a:srgbClr val="FF0000"/>
                </a:solidFill>
              </a:rPr>
              <a:t>binary equivalent </a:t>
            </a:r>
            <a:r>
              <a:rPr lang="en-US" sz="2600" dirty="0"/>
              <a:t>which </a:t>
            </a:r>
            <a:r>
              <a:rPr lang="en-US" sz="2600" dirty="0"/>
              <a:t>is further </a:t>
            </a:r>
            <a:r>
              <a:rPr lang="en-US" sz="2600" dirty="0">
                <a:solidFill>
                  <a:srgbClr val="FF0000"/>
                </a:solidFill>
              </a:rPr>
              <a:t>converted </a:t>
            </a:r>
            <a:r>
              <a:rPr lang="en-US" sz="2600" dirty="0"/>
              <a:t>into its </a:t>
            </a:r>
            <a:r>
              <a:rPr lang="en-US" sz="2600" dirty="0">
                <a:solidFill>
                  <a:srgbClr val="FF0000"/>
                </a:solidFill>
              </a:rPr>
              <a:t>octal </a:t>
            </a:r>
            <a:r>
              <a:rPr lang="en-US" sz="2600" dirty="0" smtClean="0">
                <a:solidFill>
                  <a:srgbClr val="FF0000"/>
                </a:solidFill>
              </a:rPr>
              <a:t>equivalent.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600" dirty="0"/>
              <a:t>For </a:t>
            </a:r>
            <a:r>
              <a:rPr lang="en-US" sz="2600" dirty="0">
                <a:solidFill>
                  <a:srgbClr val="FF0000"/>
                </a:solidFill>
              </a:rPr>
              <a:t>octal–hexadecimal </a:t>
            </a:r>
            <a:r>
              <a:rPr lang="en-US" sz="2600" dirty="0">
                <a:solidFill>
                  <a:srgbClr val="FF0000"/>
                </a:solidFill>
              </a:rPr>
              <a:t>conversion</a:t>
            </a:r>
            <a:r>
              <a:rPr lang="en-US" sz="2600" dirty="0"/>
              <a:t>, the </a:t>
            </a:r>
            <a:r>
              <a:rPr lang="en-US" sz="2600" dirty="0">
                <a:solidFill>
                  <a:srgbClr val="FF0000"/>
                </a:solidFill>
              </a:rPr>
              <a:t>octal number </a:t>
            </a:r>
            <a:r>
              <a:rPr lang="en-US" sz="2600" dirty="0"/>
              <a:t>may first be </a:t>
            </a:r>
            <a:r>
              <a:rPr lang="en-US" sz="2600" dirty="0">
                <a:solidFill>
                  <a:srgbClr val="FF0000"/>
                </a:solidFill>
              </a:rPr>
              <a:t>converted</a:t>
            </a:r>
            <a:r>
              <a:rPr lang="en-US" sz="2600" dirty="0"/>
              <a:t> into </a:t>
            </a:r>
            <a:r>
              <a:rPr lang="en-US" sz="2600" dirty="0"/>
              <a:t>an </a:t>
            </a:r>
            <a:r>
              <a:rPr lang="en-US" sz="2600" dirty="0">
                <a:solidFill>
                  <a:srgbClr val="FF0000"/>
                </a:solidFill>
              </a:rPr>
              <a:t>equivalent binary </a:t>
            </a:r>
            <a:r>
              <a:rPr lang="en-US" sz="2600" dirty="0"/>
              <a:t>number </a:t>
            </a:r>
            <a:r>
              <a:rPr lang="en-US" sz="2600" dirty="0"/>
              <a:t>and then the </a:t>
            </a:r>
            <a:r>
              <a:rPr lang="en-US" sz="2600" dirty="0">
                <a:solidFill>
                  <a:srgbClr val="FF0000"/>
                </a:solidFill>
              </a:rPr>
              <a:t>binary number transformed </a:t>
            </a:r>
            <a:r>
              <a:rPr lang="en-US" sz="2600" dirty="0"/>
              <a:t>into its </a:t>
            </a:r>
            <a:r>
              <a:rPr lang="en-US" sz="2600" dirty="0">
                <a:solidFill>
                  <a:srgbClr val="FF0000"/>
                </a:solidFill>
              </a:rPr>
              <a:t>hex </a:t>
            </a:r>
            <a:r>
              <a:rPr lang="en-US" sz="2600" dirty="0" smtClean="0">
                <a:solidFill>
                  <a:srgbClr val="FF0000"/>
                </a:solidFill>
              </a:rPr>
              <a:t>equivalent.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Find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the octal equivalent of (2F.C4)16 and the hex equivalent of (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762.013)8</a:t>
            </a:r>
          </a:p>
          <a:p>
            <a:r>
              <a:rPr lang="en-US" sz="2400" dirty="0"/>
              <a:t>The given hex number = (2F.C4)16.</a:t>
            </a:r>
          </a:p>
          <a:p>
            <a:r>
              <a:rPr lang="en-US" sz="2400" dirty="0"/>
              <a:t>• The binary equivalent = (0010 1111.1100 </a:t>
            </a:r>
            <a:r>
              <a:rPr lang="en-US" sz="2400" dirty="0"/>
              <a:t>0100)2= </a:t>
            </a:r>
            <a:r>
              <a:rPr lang="en-US" sz="2400" dirty="0"/>
              <a:t>(</a:t>
            </a:r>
            <a:r>
              <a:rPr lang="en-US" sz="2400" dirty="0"/>
              <a:t>00101111.11000100)2 = </a:t>
            </a:r>
            <a:r>
              <a:rPr lang="en-US" sz="2400" dirty="0"/>
              <a:t>(</a:t>
            </a:r>
            <a:r>
              <a:rPr lang="en-US" sz="2400" dirty="0" smtClean="0"/>
              <a:t>101111.110001)2 = </a:t>
            </a:r>
            <a:r>
              <a:rPr lang="en-US" sz="2400" dirty="0"/>
              <a:t>(101 111.110 </a:t>
            </a:r>
            <a:r>
              <a:rPr lang="en-US" sz="2400" dirty="0"/>
              <a:t>001)2 = </a:t>
            </a:r>
            <a:r>
              <a:rPr lang="en-US" sz="2400" dirty="0"/>
              <a:t>(57.61)8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The given octal number = (762.013)8.</a:t>
            </a:r>
          </a:p>
          <a:p>
            <a:r>
              <a:rPr lang="en-US" sz="2400" dirty="0"/>
              <a:t>• The octal number = (</a:t>
            </a:r>
            <a:r>
              <a:rPr lang="en-US" sz="2400" dirty="0" smtClean="0"/>
              <a:t>762.013)8 = </a:t>
            </a:r>
            <a:r>
              <a:rPr lang="en-US" sz="2400" dirty="0"/>
              <a:t>(111 110 010.000 001 011)2</a:t>
            </a:r>
          </a:p>
          <a:p>
            <a:r>
              <a:rPr lang="en-US" sz="2400" dirty="0"/>
              <a:t>= (111110010.000001011)2</a:t>
            </a:r>
          </a:p>
          <a:p>
            <a:r>
              <a:rPr lang="en-US" sz="2400" dirty="0"/>
              <a:t>= (0001 1111 0010.0000 0101 </a:t>
            </a:r>
            <a:r>
              <a:rPr lang="en-US" sz="2400" dirty="0" smtClean="0"/>
              <a:t>1000)2 = </a:t>
            </a:r>
            <a:r>
              <a:rPr lang="en-US" sz="2400" dirty="0"/>
              <a:t>(1F2.058)16.</a:t>
            </a:r>
          </a:p>
        </p:txBody>
      </p:sp>
    </p:spTree>
    <p:extLst>
      <p:ext uri="{BB962C8B-B14F-4D97-AF65-F5344CB8AC3E}">
        <p14:creationId xmlns:p14="http://schemas.microsoft.com/office/powerpoint/2010/main" val="87531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52400" y="34636"/>
            <a:ext cx="8382000" cy="838200"/>
          </a:xfrm>
          <a:prstGeom prst="rect">
            <a:avLst/>
          </a:prstGeom>
        </p:spPr>
        <p:txBody>
          <a:bodyPr/>
          <a:lstStyle>
            <a:lvl1pPr algn="l" rtl="1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Finding the Decimal Equivalent</a:t>
            </a:r>
            <a:endParaRPr lang="en-US" sz="60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3"/>
              <p:cNvSpPr txBox="1">
                <a:spLocks noChangeArrowheads="1"/>
              </p:cNvSpPr>
              <p:nvPr/>
            </p:nvSpPr>
            <p:spPr>
              <a:xfrm>
                <a:off x="177800" y="990600"/>
                <a:ext cx="8331200" cy="5791200"/>
              </a:xfrm>
              <a:prstGeom prst="rect">
                <a:avLst/>
              </a:prstGeom>
            </p:spPr>
            <p:txBody>
              <a:bodyPr/>
              <a:lstStyle>
                <a:lvl1pPr marL="274320" indent="-274320" algn="r" rtl="1" eaLnBrk="1" latinLnBrk="0" hangingPunct="1">
                  <a:spcBef>
                    <a:spcPct val="20000"/>
                  </a:spcBef>
                  <a:buClr>
                    <a:schemeClr val="accent3"/>
                  </a:buClr>
                  <a:buSzPct val="95000"/>
                  <a:buFont typeface="Wingdings 2"/>
                  <a:buChar char="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46888" algn="r" rtl="1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/>
                  <a:buChar char="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246888" algn="r" rtl="1" eaLnBrk="1" latinLnBrk="0" hangingPunct="1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210312" algn="r" rtl="1" eaLnBrk="1" latinLnBrk="0" hangingPunct="1">
                  <a:spcBef>
                    <a:spcPct val="20000"/>
                  </a:spcBef>
                  <a:buClr>
                    <a:schemeClr val="accent3"/>
                  </a:buClr>
                  <a:buSzPct val="6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210312" algn="r" rtl="1" eaLnBrk="1" latinLnBrk="0" hangingPunct="1">
                  <a:spcBef>
                    <a:spcPct val="20000"/>
                  </a:spcBef>
                  <a:buClr>
                    <a:schemeClr val="accent4"/>
                  </a:buClr>
                  <a:buSzPct val="6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210312" algn="r" rtl="1" eaLnBrk="1" latinLnBrk="0" hangingPunct="1">
                  <a:spcBef>
                    <a:spcPct val="20000"/>
                  </a:spcBef>
                  <a:buClr>
                    <a:schemeClr val="accent5"/>
                  </a:buClr>
                  <a:buSzPct val="80000"/>
                  <a:buFont typeface="Wingdings 2"/>
                  <a:buChar char="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182880" algn="r" rtl="1" eaLnBrk="1" latinLnBrk="0" hangingPunct="1">
                  <a:spcBef>
                    <a:spcPct val="20000"/>
                  </a:spcBef>
                  <a:buClr>
                    <a:schemeClr val="accent6"/>
                  </a:buClr>
                  <a:buSzPct val="80000"/>
                  <a:buFont typeface="Wingdings 2"/>
                  <a:buChar char=""/>
                  <a:defRPr kumimoji="0"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94560" indent="-182880" algn="r" rtl="1" eaLnBrk="1" latinLnBrk="0" hangingPunct="1">
                  <a:spcBef>
                    <a:spcPct val="20000"/>
                  </a:spcBef>
                  <a:buClr>
                    <a:schemeClr val="tx2"/>
                  </a:buClr>
                  <a:buChar char="•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468880" indent="-182880" algn="r" rtl="1" eaLnBrk="1" latinLnBrk="0" hangingPunct="1">
                  <a:spcBef>
                    <a:spcPct val="20000"/>
                  </a:spcBef>
                  <a:buClr>
                    <a:schemeClr val="tx2"/>
                  </a:buClr>
                  <a:buFontTx/>
                  <a:buChar char="•"/>
                  <a:defRPr kumimoji="0" sz="14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rtl="0">
                  <a:lnSpc>
                    <a:spcPct val="110000"/>
                  </a:lnSpc>
                </a:pPr>
                <a:r>
                  <a:rPr lang="en-US" b="1" i="1" dirty="0" smtClean="0">
                    <a:solidFill>
                      <a:srgbClr val="FF0000"/>
                    </a:solidFill>
                  </a:rPr>
                  <a:t>Binary-to-Decimal Conversion</a:t>
                </a:r>
              </a:p>
              <a:p>
                <a:pPr algn="l" rtl="0"/>
                <a:r>
                  <a:rPr lang="en-US" dirty="0"/>
                  <a:t>The decimal equivalent of the binary number (1001.0101)2 is determined as follows:</a:t>
                </a:r>
              </a:p>
              <a:p>
                <a:pPr algn="l" rtl="0"/>
                <a:r>
                  <a:rPr lang="en-US" dirty="0" smtClean="0"/>
                  <a:t> </a:t>
                </a:r>
                <a:r>
                  <a:rPr lang="en-US" dirty="0"/>
                  <a:t>The integer part = 1001</a:t>
                </a:r>
              </a:p>
              <a:p>
                <a:pPr algn="l" rtl="0"/>
                <a:r>
                  <a:rPr lang="en-US" dirty="0" smtClean="0"/>
                  <a:t> </a:t>
                </a:r>
                <a:r>
                  <a:rPr lang="en-US" dirty="0"/>
                  <a:t>The decimal equivalent = 1 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dirty="0" smtClean="0"/>
                  <a:t>+ </a:t>
                </a:r>
                <a:r>
                  <a:rPr lang="en-US" dirty="0"/>
                  <a:t>0 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dirty="0"/>
                  <a:t> + 0 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+ 1 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= 1 + 0 + 0 + 8 = 9</a:t>
                </a:r>
              </a:p>
              <a:p>
                <a:pPr algn="l" rtl="0"/>
                <a:r>
                  <a:rPr lang="en-US" dirty="0" smtClean="0"/>
                  <a:t>The </a:t>
                </a:r>
                <a:r>
                  <a:rPr lang="en-US" dirty="0"/>
                  <a:t>fractional part = .0101</a:t>
                </a:r>
              </a:p>
              <a:p>
                <a:pPr algn="l"/>
                <a:r>
                  <a:rPr lang="en-US" dirty="0" smtClean="0"/>
                  <a:t>Therefore</a:t>
                </a:r>
                <a:r>
                  <a:rPr lang="en-US" dirty="0"/>
                  <a:t>, the decimal equivalent = 0 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dirty="0"/>
                  <a:t> + 1 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+ 0 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+ 1 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dirty="0"/>
                  <a:t> = 0 + 0.25 + </a:t>
                </a:r>
                <a:r>
                  <a:rPr lang="en-US" dirty="0" smtClean="0"/>
                  <a:t>0+ </a:t>
                </a:r>
                <a:r>
                  <a:rPr lang="en-US" dirty="0"/>
                  <a:t>0.0625 = </a:t>
                </a:r>
                <a:r>
                  <a:rPr lang="en-US" dirty="0" smtClean="0"/>
                  <a:t>0.3125</a:t>
                </a:r>
                <a:endParaRPr lang="en-US" dirty="0"/>
              </a:p>
              <a:p>
                <a:pPr algn="l" rtl="0"/>
                <a:r>
                  <a:rPr lang="en-US" dirty="0" smtClean="0"/>
                  <a:t>Therefore</a:t>
                </a:r>
                <a:r>
                  <a:rPr lang="en-US" dirty="0"/>
                  <a:t>, the decimal equivalent of (1001.0101)2</a:t>
                </a:r>
              </a:p>
              <a:p>
                <a:pPr marL="0" indent="0" algn="l" rtl="0">
                  <a:buNone/>
                </a:pPr>
                <a:r>
                  <a:rPr lang="en-US" dirty="0"/>
                  <a:t>= 9.3125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3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990600"/>
                <a:ext cx="8331200" cy="5791200"/>
              </a:xfrm>
              <a:prstGeom prst="rect">
                <a:avLst/>
              </a:prstGeom>
              <a:blipFill>
                <a:blip r:embed="rId2"/>
                <a:stretch>
                  <a:fillRect l="-1317" t="-632" r="-3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99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533400"/>
            <a:ext cx="5021503" cy="5103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4320" indent="-274320">
              <a:lnSpc>
                <a:spcPct val="11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b="1" i="1" dirty="0">
                <a:solidFill>
                  <a:srgbClr val="FF0000"/>
                </a:solidFill>
              </a:rPr>
              <a:t>Octal-to-Decimal Conversion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04800" y="1043796"/>
                <a:ext cx="8610600" cy="37149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600" dirty="0" smtClean="0"/>
                  <a:t>The decimal equivalent of the octal number (137.21)</a:t>
                </a:r>
                <a:r>
                  <a:rPr lang="en-US" sz="2600" dirty="0"/>
                  <a:t>8 is determined as follows:</a:t>
                </a:r>
              </a:p>
              <a:p>
                <a:pPr marL="274320" indent="-274320">
                  <a:spcBef>
                    <a:spcPct val="20000"/>
                  </a:spcBef>
                  <a:buClr>
                    <a:schemeClr val="accent3"/>
                  </a:buClr>
                  <a:buSzPct val="95000"/>
                  <a:buFont typeface="Wingdings 2"/>
                  <a:buChar char=""/>
                </a:pPr>
                <a:r>
                  <a:rPr lang="en-US" sz="2600" dirty="0" smtClean="0"/>
                  <a:t> </a:t>
                </a:r>
                <a:r>
                  <a:rPr lang="en-US" sz="2600" dirty="0"/>
                  <a:t>The integer part = 137</a:t>
                </a:r>
              </a:p>
              <a:p>
                <a:pPr marL="274320" indent="-274320">
                  <a:spcBef>
                    <a:spcPct val="20000"/>
                  </a:spcBef>
                  <a:buClr>
                    <a:schemeClr val="accent3"/>
                  </a:buClr>
                  <a:buSzPct val="95000"/>
                  <a:buFont typeface="Wingdings 2"/>
                  <a:buChar char=""/>
                </a:pPr>
                <a:r>
                  <a:rPr lang="en-US" sz="2600" dirty="0" smtClean="0"/>
                  <a:t>The </a:t>
                </a:r>
                <a:r>
                  <a:rPr lang="en-US" sz="2600" dirty="0"/>
                  <a:t>decimal equivalent = 7 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sup>
                        <m:r>
                          <a:rPr lang="en-US" sz="260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600" dirty="0"/>
                  <a:t>+ 3 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sup>
                        <m:r>
                          <a:rPr lang="en-US" sz="260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sz="2600" dirty="0"/>
                  <a:t> + 1 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sup>
                        <m:r>
                          <a:rPr lang="en-US" sz="26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600" dirty="0"/>
                  <a:t>= 7 + 24 + 64 = 95</a:t>
                </a:r>
              </a:p>
              <a:p>
                <a:pPr marL="274320" indent="-274320">
                  <a:spcBef>
                    <a:spcPct val="20000"/>
                  </a:spcBef>
                  <a:buClr>
                    <a:schemeClr val="accent3"/>
                  </a:buClr>
                  <a:buSzPct val="95000"/>
                  <a:buFont typeface="Wingdings 2"/>
                  <a:buChar char=""/>
                </a:pPr>
                <a:r>
                  <a:rPr lang="en-US" sz="2600" dirty="0" smtClean="0"/>
                  <a:t>The </a:t>
                </a:r>
                <a:r>
                  <a:rPr lang="en-US" sz="2600" dirty="0"/>
                  <a:t>fractional part = .21</a:t>
                </a:r>
              </a:p>
              <a:p>
                <a:pPr marL="274320" indent="-274320">
                  <a:spcBef>
                    <a:spcPct val="20000"/>
                  </a:spcBef>
                  <a:buClr>
                    <a:schemeClr val="accent3"/>
                  </a:buClr>
                  <a:buSzPct val="95000"/>
                  <a:buFont typeface="Wingdings 2"/>
                  <a:buChar char=""/>
                </a:pPr>
                <a:r>
                  <a:rPr lang="en-US" sz="2600" dirty="0" smtClean="0"/>
                  <a:t> </a:t>
                </a:r>
                <a:r>
                  <a:rPr lang="en-US" sz="2600" dirty="0"/>
                  <a:t>The decimal equivalent = 2 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sup>
                        <m:r>
                          <a:rPr lang="en-US" sz="260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2600" dirty="0"/>
                  <a:t> + 1 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sup>
                        <m:r>
                          <a:rPr lang="en-US" sz="260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US" sz="2600" dirty="0"/>
                  <a:t> = 0.265</a:t>
                </a:r>
              </a:p>
              <a:p>
                <a:pPr marL="274320" indent="-274320">
                  <a:spcBef>
                    <a:spcPct val="20000"/>
                  </a:spcBef>
                  <a:buClr>
                    <a:schemeClr val="accent3"/>
                  </a:buClr>
                  <a:buSzPct val="95000"/>
                  <a:buFont typeface="Wingdings 2"/>
                  <a:buChar char=""/>
                </a:pPr>
                <a:r>
                  <a:rPr lang="en-US" sz="2600" dirty="0" smtClean="0"/>
                  <a:t>Therefore</a:t>
                </a:r>
                <a:r>
                  <a:rPr lang="en-US" sz="2600" dirty="0"/>
                  <a:t>, the decimal equivalent of (</a:t>
                </a:r>
                <a:r>
                  <a:rPr lang="en-US" sz="2600" dirty="0" smtClean="0"/>
                  <a:t>137.21)8= </a:t>
                </a:r>
                <a:r>
                  <a:rPr lang="en-US" sz="2600" dirty="0"/>
                  <a:t>(95.265)10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043796"/>
                <a:ext cx="8610600" cy="3714991"/>
              </a:xfrm>
              <a:prstGeom prst="rect">
                <a:avLst/>
              </a:prstGeom>
              <a:blipFill>
                <a:blip r:embed="rId2"/>
                <a:stretch>
                  <a:fillRect l="-1274" t="-1311" r="-1415" b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9596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6200480" cy="5103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4320" indent="-274320">
              <a:lnSpc>
                <a:spcPct val="11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b="1" i="1" dirty="0">
                <a:solidFill>
                  <a:srgbClr val="FF0000"/>
                </a:solidFill>
              </a:rPr>
              <a:t>Hexadecimal-to-Decimal Conversion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04800" y="1066800"/>
                <a:ext cx="8686800" cy="42893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ct val="20000"/>
                  </a:spcBef>
                  <a:buClr>
                    <a:schemeClr val="accent3"/>
                  </a:buClr>
                  <a:buSzPct val="95000"/>
                  <a:buFont typeface="Wingdings 2"/>
                </a:pPr>
                <a:r>
                  <a:rPr lang="en-US" sz="2600" dirty="0" smtClean="0"/>
                  <a:t>The decimal equivalent of the hexadecimal number (1E0.2A)16 is determined as follows:</a:t>
                </a:r>
              </a:p>
              <a:p>
                <a:pPr>
                  <a:spcBef>
                    <a:spcPct val="20000"/>
                  </a:spcBef>
                  <a:buClr>
                    <a:schemeClr val="accent3"/>
                  </a:buClr>
                  <a:buSzPct val="95000"/>
                  <a:buFont typeface="Wingdings 2"/>
                </a:pPr>
                <a:r>
                  <a:rPr lang="en-US" sz="2600" dirty="0"/>
                  <a:t>• The integer part = 1E0</a:t>
                </a:r>
              </a:p>
              <a:p>
                <a:pPr>
                  <a:spcBef>
                    <a:spcPct val="20000"/>
                  </a:spcBef>
                  <a:buClr>
                    <a:schemeClr val="accent3"/>
                  </a:buClr>
                  <a:buSzPct val="95000"/>
                  <a:buFont typeface="Wingdings 2"/>
                </a:pPr>
                <a:r>
                  <a:rPr lang="en-US" sz="2600" dirty="0" smtClean="0"/>
                  <a:t>• The decimal equivalent = 0 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e>
                      <m:sup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600" dirty="0" smtClean="0"/>
                  <a:t>+ 14 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16</m:t>
                        </m:r>
                      </m:e>
                      <m:sup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sz="2600" dirty="0" smtClean="0"/>
                  <a:t> + 1 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16</m:t>
                        </m:r>
                      </m:e>
                      <m:sup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600" dirty="0" smtClean="0"/>
                  <a:t> = 0 + 224 + 256 = 480</a:t>
                </a:r>
              </a:p>
              <a:p>
                <a:pPr>
                  <a:spcBef>
                    <a:spcPct val="20000"/>
                  </a:spcBef>
                  <a:buClr>
                    <a:schemeClr val="accent3"/>
                  </a:buClr>
                  <a:buSzPct val="95000"/>
                  <a:buFont typeface="Wingdings 2"/>
                </a:pPr>
                <a:r>
                  <a:rPr lang="en-US" sz="2600" dirty="0" smtClean="0"/>
                  <a:t>• </a:t>
                </a:r>
                <a:r>
                  <a:rPr lang="en-US" sz="2600" dirty="0"/>
                  <a:t>The fractional part = 2A</a:t>
                </a:r>
              </a:p>
              <a:p>
                <a:pPr>
                  <a:spcBef>
                    <a:spcPct val="20000"/>
                  </a:spcBef>
                  <a:buClr>
                    <a:schemeClr val="accent3"/>
                  </a:buClr>
                  <a:buSzPct val="95000"/>
                  <a:buFont typeface="Wingdings 2"/>
                </a:pPr>
                <a:r>
                  <a:rPr lang="en-US" sz="2600" dirty="0"/>
                  <a:t>• The decimal equivalent = 2 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16</m:t>
                        </m:r>
                      </m:e>
                      <m:sup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sz="2600" dirty="0"/>
                  <a:t> + 10 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16</m:t>
                        </m:r>
                      </m:e>
                      <m:sup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600" dirty="0"/>
                  <a:t> = 0.164</a:t>
                </a:r>
              </a:p>
              <a:p>
                <a:pPr>
                  <a:spcBef>
                    <a:spcPct val="20000"/>
                  </a:spcBef>
                  <a:buClr>
                    <a:schemeClr val="accent3"/>
                  </a:buClr>
                  <a:buSzPct val="95000"/>
                  <a:buFont typeface="Wingdings 2"/>
                </a:pPr>
                <a:r>
                  <a:rPr lang="en-US" sz="2600" dirty="0"/>
                  <a:t>• Therefore, the decimal equivalent of (1E0.2A)16</a:t>
                </a:r>
              </a:p>
              <a:p>
                <a:pPr>
                  <a:spcBef>
                    <a:spcPct val="20000"/>
                  </a:spcBef>
                  <a:buClr>
                    <a:schemeClr val="accent3"/>
                  </a:buClr>
                  <a:buSzPct val="95000"/>
                  <a:buFont typeface="Wingdings 2"/>
                </a:pPr>
                <a:r>
                  <a:rPr lang="en-US" sz="2600" dirty="0"/>
                  <a:t>= (480.164)10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066800"/>
                <a:ext cx="8686800" cy="4289379"/>
              </a:xfrm>
              <a:prstGeom prst="rect">
                <a:avLst/>
              </a:prstGeom>
              <a:blipFill>
                <a:blip r:embed="rId2"/>
                <a:stretch>
                  <a:fillRect l="-1263" t="-1136" r="-9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227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457200"/>
            <a:ext cx="5199950" cy="5103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4320" indent="-274320">
              <a:lnSpc>
                <a:spcPct val="11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b="1" i="1" dirty="0">
                <a:solidFill>
                  <a:srgbClr val="FF0000"/>
                </a:solidFill>
              </a:rPr>
              <a:t>Decimal-to-Binary Conversion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893315"/>
            <a:ext cx="580550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/>
              <a:t>Find the binary equivalent of (13.375)10</a:t>
            </a:r>
            <a:r>
              <a:rPr lang="en-US" i="1" dirty="0">
                <a:latin typeface="intiri"/>
              </a:rPr>
              <a:t>.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304800" y="3705484"/>
            <a:ext cx="83820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/>
              <a:t>The fractional part = .375</a:t>
            </a:r>
          </a:p>
          <a:p>
            <a:r>
              <a:rPr lang="en-US" sz="2600" dirty="0"/>
              <a:t>• 0.375 × 2 = 0.75 with a carry of 0</a:t>
            </a:r>
          </a:p>
          <a:p>
            <a:r>
              <a:rPr lang="en-US" sz="2600" dirty="0"/>
              <a:t>• 0.75 × 2 = 0.5 with a carry of 1</a:t>
            </a:r>
          </a:p>
          <a:p>
            <a:r>
              <a:rPr lang="en-US" sz="2600" dirty="0"/>
              <a:t>• 0.5 × 2 = 0 with a carry of 1</a:t>
            </a:r>
          </a:p>
          <a:p>
            <a:r>
              <a:rPr lang="en-US" sz="2600" dirty="0"/>
              <a:t>• The binary equivalent of (</a:t>
            </a:r>
            <a:r>
              <a:rPr lang="en-US" sz="2600" dirty="0" smtClean="0"/>
              <a:t>0.375)10 = </a:t>
            </a:r>
            <a:r>
              <a:rPr lang="en-US" sz="2600" dirty="0"/>
              <a:t>(.011)2</a:t>
            </a:r>
          </a:p>
          <a:p>
            <a:r>
              <a:rPr lang="en-US" sz="2600" dirty="0"/>
              <a:t>• Therefore, the binary equivalent of (</a:t>
            </a:r>
            <a:r>
              <a:rPr lang="en-US" sz="2600" dirty="0" smtClean="0"/>
              <a:t>13.375)10= </a:t>
            </a:r>
            <a:r>
              <a:rPr lang="en-US" sz="2600" dirty="0"/>
              <a:t>(1101.011)2</a:t>
            </a:r>
          </a:p>
        </p:txBody>
      </p:sp>
      <p:sp>
        <p:nvSpPr>
          <p:cNvPr id="26" name="Line 4"/>
          <p:cNvSpPr>
            <a:spLocks noChangeShapeType="1"/>
          </p:cNvSpPr>
          <p:nvPr/>
        </p:nvSpPr>
        <p:spPr bwMode="auto">
          <a:xfrm>
            <a:off x="3962400" y="1600200"/>
            <a:ext cx="0" cy="2362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7" name="Line 5"/>
          <p:cNvSpPr>
            <a:spLocks noChangeShapeType="1"/>
          </p:cNvSpPr>
          <p:nvPr/>
        </p:nvSpPr>
        <p:spPr bwMode="auto">
          <a:xfrm>
            <a:off x="3657600" y="2133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8" name="Line 6"/>
          <p:cNvSpPr>
            <a:spLocks noChangeShapeType="1"/>
          </p:cNvSpPr>
          <p:nvPr/>
        </p:nvSpPr>
        <p:spPr bwMode="auto">
          <a:xfrm>
            <a:off x="3657600" y="25908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9" name="Line 7"/>
          <p:cNvSpPr>
            <a:spLocks noChangeShapeType="1"/>
          </p:cNvSpPr>
          <p:nvPr/>
        </p:nvSpPr>
        <p:spPr bwMode="auto">
          <a:xfrm>
            <a:off x="3657600" y="30480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0" name="Line 8"/>
          <p:cNvSpPr>
            <a:spLocks noChangeShapeType="1"/>
          </p:cNvSpPr>
          <p:nvPr/>
        </p:nvSpPr>
        <p:spPr bwMode="auto">
          <a:xfrm>
            <a:off x="3657600" y="35052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3962400" y="16764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>
                <a:solidFill>
                  <a:schemeClr val="tx2"/>
                </a:solidFill>
              </a:rPr>
              <a:t>2</a:t>
            </a:r>
            <a:endParaRPr lang="en-US" altLang="en-US" sz="2400" dirty="0">
              <a:solidFill>
                <a:schemeClr val="tx2"/>
              </a:solidFill>
            </a:endParaRPr>
          </a:p>
        </p:txBody>
      </p:sp>
      <p:sp>
        <p:nvSpPr>
          <p:cNvPr id="32" name="Text Box 13"/>
          <p:cNvSpPr txBox="1">
            <a:spLocks noChangeArrowheads="1"/>
          </p:cNvSpPr>
          <p:nvPr/>
        </p:nvSpPr>
        <p:spPr bwMode="auto">
          <a:xfrm>
            <a:off x="3962400" y="21336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2</a:t>
            </a:r>
            <a:endParaRPr lang="en-US" altLang="en-US" sz="2400" dirty="0"/>
          </a:p>
        </p:txBody>
      </p:sp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3962400" y="2590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2</a:t>
            </a:r>
            <a:endParaRPr lang="en-US" altLang="en-US" sz="2400" dirty="0"/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3962400" y="30480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2</a:t>
            </a:r>
            <a:endParaRPr lang="en-US" altLang="en-US" sz="2400" dirty="0"/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3330575" y="3491343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0</a:t>
            </a:r>
          </a:p>
        </p:txBody>
      </p:sp>
      <p:sp>
        <p:nvSpPr>
          <p:cNvPr id="36" name="Text Box 17"/>
          <p:cNvSpPr txBox="1">
            <a:spLocks noChangeArrowheads="1"/>
          </p:cNvSpPr>
          <p:nvPr/>
        </p:nvSpPr>
        <p:spPr bwMode="auto">
          <a:xfrm>
            <a:off x="3276600" y="16764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13</a:t>
            </a:r>
            <a:endParaRPr lang="en-US" altLang="en-US" sz="2400" dirty="0"/>
          </a:p>
        </p:txBody>
      </p: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3276600" y="21336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6</a:t>
            </a:r>
            <a:endParaRPr lang="en-US" altLang="en-US" sz="2400" dirty="0"/>
          </a:p>
        </p:txBody>
      </p:sp>
      <p:sp>
        <p:nvSpPr>
          <p:cNvPr id="38" name="Text Box 19"/>
          <p:cNvSpPr txBox="1">
            <a:spLocks noChangeArrowheads="1"/>
          </p:cNvSpPr>
          <p:nvPr/>
        </p:nvSpPr>
        <p:spPr bwMode="auto">
          <a:xfrm>
            <a:off x="3276600" y="2590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3</a:t>
            </a:r>
            <a:endParaRPr lang="en-US" altLang="en-US" sz="2400" dirty="0"/>
          </a:p>
        </p:txBody>
      </p:sp>
      <p:sp>
        <p:nvSpPr>
          <p:cNvPr id="39" name="Text Box 20"/>
          <p:cNvSpPr txBox="1">
            <a:spLocks noChangeArrowheads="1"/>
          </p:cNvSpPr>
          <p:nvPr/>
        </p:nvSpPr>
        <p:spPr bwMode="auto">
          <a:xfrm>
            <a:off x="3276600" y="30480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1</a:t>
            </a:r>
            <a:endParaRPr lang="en-US" altLang="en-US" sz="2400" dirty="0"/>
          </a:p>
        </p:txBody>
      </p:sp>
      <p:sp>
        <p:nvSpPr>
          <p:cNvPr id="40" name="Text Box 21"/>
          <p:cNvSpPr txBox="1">
            <a:spLocks noChangeArrowheads="1"/>
          </p:cNvSpPr>
          <p:nvPr/>
        </p:nvSpPr>
        <p:spPr bwMode="auto">
          <a:xfrm>
            <a:off x="4953000" y="17526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41" name="Rectangle 22"/>
          <p:cNvSpPr>
            <a:spLocks noChangeArrowheads="1"/>
          </p:cNvSpPr>
          <p:nvPr/>
        </p:nvSpPr>
        <p:spPr bwMode="auto">
          <a:xfrm>
            <a:off x="5149850" y="2209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0</a:t>
            </a:r>
          </a:p>
        </p:txBody>
      </p:sp>
      <p:sp>
        <p:nvSpPr>
          <p:cNvPr id="42" name="Rectangle 23"/>
          <p:cNvSpPr>
            <a:spLocks noChangeArrowheads="1"/>
          </p:cNvSpPr>
          <p:nvPr/>
        </p:nvSpPr>
        <p:spPr bwMode="auto">
          <a:xfrm>
            <a:off x="5181600" y="2667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43" name="Rectangle 24"/>
          <p:cNvSpPr>
            <a:spLocks noChangeArrowheads="1"/>
          </p:cNvSpPr>
          <p:nvPr/>
        </p:nvSpPr>
        <p:spPr bwMode="auto">
          <a:xfrm>
            <a:off x="5181600" y="3124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44" name="Line 26"/>
          <p:cNvSpPr>
            <a:spLocks noChangeShapeType="1"/>
          </p:cNvSpPr>
          <p:nvPr/>
        </p:nvSpPr>
        <p:spPr bwMode="auto">
          <a:xfrm flipV="1">
            <a:off x="6096000" y="1828800"/>
            <a:ext cx="0" cy="175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4" name="Rectangle 25"/>
          <p:cNvSpPr>
            <a:spLocks noChangeArrowheads="1"/>
          </p:cNvSpPr>
          <p:nvPr/>
        </p:nvSpPr>
        <p:spPr bwMode="auto">
          <a:xfrm>
            <a:off x="6781801" y="1681018"/>
            <a:ext cx="709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LSP</a:t>
            </a:r>
          </a:p>
        </p:txBody>
      </p:sp>
      <p:sp>
        <p:nvSpPr>
          <p:cNvPr id="45" name="Text Box 24"/>
          <p:cNvSpPr txBox="1">
            <a:spLocks noChangeArrowheads="1"/>
          </p:cNvSpPr>
          <p:nvPr/>
        </p:nvSpPr>
        <p:spPr bwMode="auto">
          <a:xfrm>
            <a:off x="6705601" y="3562927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MSP</a:t>
            </a:r>
          </a:p>
        </p:txBody>
      </p:sp>
    </p:spTree>
    <p:extLst>
      <p:ext uri="{BB962C8B-B14F-4D97-AF65-F5344CB8AC3E}">
        <p14:creationId xmlns:p14="http://schemas.microsoft.com/office/powerpoint/2010/main" val="2222774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381000"/>
            <a:ext cx="5021503" cy="5103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4320" indent="-274320">
              <a:lnSpc>
                <a:spcPct val="11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b="1" i="1" dirty="0">
                <a:solidFill>
                  <a:srgbClr val="FF0000"/>
                </a:solidFill>
              </a:rPr>
              <a:t>Decimal-to-Octal Conversion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1066800"/>
            <a:ext cx="543046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/>
              <a:t>Find the octal equivalent of (73.75)10</a:t>
            </a:r>
          </a:p>
        </p:txBody>
      </p:sp>
      <p:sp>
        <p:nvSpPr>
          <p:cNvPr id="6" name="Line 3"/>
          <p:cNvSpPr>
            <a:spLocks noChangeShapeType="1"/>
          </p:cNvSpPr>
          <p:nvPr/>
        </p:nvSpPr>
        <p:spPr bwMode="auto">
          <a:xfrm>
            <a:off x="3962400" y="1905000"/>
            <a:ext cx="0" cy="1828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3657600" y="24384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36576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3657600" y="33528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962400" y="19812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8</a:t>
            </a:r>
            <a:endParaRPr lang="en-US" altLang="en-US" sz="24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962400" y="24384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8</a:t>
            </a:r>
            <a:endParaRPr lang="en-US" altLang="en-US" sz="24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962400" y="28956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8</a:t>
            </a:r>
            <a:endParaRPr lang="en-US" altLang="en-US" sz="2400" dirty="0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314700" y="34290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0</a:t>
            </a:r>
            <a:endParaRPr lang="en-US" altLang="en-US" sz="2400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276600" y="19812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73</a:t>
            </a:r>
            <a:endParaRPr lang="en-US" altLang="en-US" sz="2400" dirty="0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276600" y="24384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9</a:t>
            </a:r>
            <a:endParaRPr lang="en-US" altLang="en-US" sz="2400" dirty="0"/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3276600" y="28956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1</a:t>
            </a:r>
            <a:endParaRPr lang="en-US" altLang="en-US" sz="2400" dirty="0"/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4953000" y="20574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1</a:t>
            </a:r>
            <a:endParaRPr lang="en-US" altLang="en-US" sz="2400" dirty="0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5149850" y="25146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/>
              <a:t>1</a:t>
            </a:r>
            <a:endParaRPr lang="en-US" altLang="en-US" sz="2400" dirty="0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5181600" y="2971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/>
              <a:t>1</a:t>
            </a:r>
            <a:endParaRPr lang="en-US" altLang="en-US" sz="2400" dirty="0"/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flipV="1">
            <a:off x="6096000" y="2133600"/>
            <a:ext cx="0" cy="175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6858000" y="1928091"/>
            <a:ext cx="709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LSP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81000" y="4266593"/>
            <a:ext cx="83820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/>
              <a:t>The octal equivalent of (</a:t>
            </a:r>
            <a:r>
              <a:rPr lang="en-US" sz="2600" dirty="0" smtClean="0"/>
              <a:t>73)10= </a:t>
            </a:r>
            <a:r>
              <a:rPr lang="en-US" sz="2600" dirty="0"/>
              <a:t>(111)8</a:t>
            </a:r>
          </a:p>
          <a:p>
            <a:r>
              <a:rPr lang="en-US" sz="2600" dirty="0"/>
              <a:t>• The fractional part = 0.75</a:t>
            </a:r>
          </a:p>
          <a:p>
            <a:r>
              <a:rPr lang="en-US" sz="2600" dirty="0"/>
              <a:t>• 0.75 × 8 = 0 with a carry of 6</a:t>
            </a:r>
          </a:p>
          <a:p>
            <a:r>
              <a:rPr lang="en-US" sz="2600" dirty="0"/>
              <a:t>• The octal equivalent of (</a:t>
            </a:r>
            <a:r>
              <a:rPr lang="en-US" sz="2600" dirty="0" smtClean="0"/>
              <a:t>0.75)10= </a:t>
            </a:r>
            <a:r>
              <a:rPr lang="en-US" sz="2600" dirty="0"/>
              <a:t>(.6)8</a:t>
            </a:r>
          </a:p>
          <a:p>
            <a:r>
              <a:rPr lang="en-US" sz="2600" dirty="0"/>
              <a:t>• Therefore, the octal equivalent of (</a:t>
            </a:r>
            <a:r>
              <a:rPr lang="en-US" sz="2600" dirty="0" smtClean="0"/>
              <a:t>73.75)10 = </a:t>
            </a:r>
            <a:r>
              <a:rPr lang="en-US" sz="2600" dirty="0"/>
              <a:t>(111.6)8</a:t>
            </a:r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6781800" y="381000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MSP</a:t>
            </a:r>
          </a:p>
        </p:txBody>
      </p:sp>
    </p:spTree>
    <p:extLst>
      <p:ext uri="{BB962C8B-B14F-4D97-AF65-F5344CB8AC3E}">
        <p14:creationId xmlns:p14="http://schemas.microsoft.com/office/powerpoint/2010/main" val="677712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304800"/>
            <a:ext cx="6200480" cy="5103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4320" indent="-274320">
              <a:lnSpc>
                <a:spcPct val="11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b="1" i="1" dirty="0">
                <a:solidFill>
                  <a:srgbClr val="FF0000"/>
                </a:solidFill>
              </a:rPr>
              <a:t>Decimal-to-Hexadecimal Conversion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990600"/>
            <a:ext cx="64770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/>
              <a:t>Find </a:t>
            </a:r>
            <a:r>
              <a:rPr lang="en-US" sz="2600" dirty="0"/>
              <a:t>the </a:t>
            </a:r>
            <a:r>
              <a:rPr lang="en-US" sz="2600" dirty="0" smtClean="0"/>
              <a:t>hexadecimal equivalent of(82.25)10</a:t>
            </a:r>
            <a:endParaRPr lang="en-US" sz="2600" dirty="0"/>
          </a:p>
        </p:txBody>
      </p:sp>
      <p:sp>
        <p:nvSpPr>
          <p:cNvPr id="6" name="Line 3"/>
          <p:cNvSpPr>
            <a:spLocks noChangeShapeType="1"/>
          </p:cNvSpPr>
          <p:nvPr/>
        </p:nvSpPr>
        <p:spPr bwMode="auto">
          <a:xfrm>
            <a:off x="3962400" y="1905000"/>
            <a:ext cx="0" cy="1905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3657600" y="24384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36576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3657600" y="33528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810000" y="19812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16</a:t>
            </a:r>
            <a:endParaRPr lang="en-US" altLang="en-US" sz="24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962400" y="24384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16</a:t>
            </a:r>
            <a:endParaRPr lang="en-US" altLang="en-US" sz="24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962400" y="28956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16</a:t>
            </a:r>
            <a:endParaRPr lang="en-US" altLang="en-US" sz="2400" dirty="0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352801" y="3403599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0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276600" y="19812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82</a:t>
            </a:r>
            <a:endParaRPr lang="en-US" altLang="en-US" sz="2400" dirty="0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276600" y="24384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5</a:t>
            </a:r>
            <a:endParaRPr lang="en-US" altLang="en-US" sz="2400" dirty="0"/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3276600" y="28956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1</a:t>
            </a:r>
            <a:endParaRPr lang="en-US" altLang="en-US" sz="2400" dirty="0"/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4878532" y="2025376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2</a:t>
            </a:r>
            <a:endParaRPr lang="en-US" altLang="en-US" sz="2400" dirty="0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5148848" y="2514600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/>
              <a:t>5</a:t>
            </a:r>
            <a:endParaRPr lang="en-US" altLang="en-US" sz="2400" dirty="0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5180598" y="2971800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/>
              <a:t>0</a:t>
            </a:r>
            <a:endParaRPr lang="en-US" altLang="en-US" sz="2400" dirty="0"/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flipV="1">
            <a:off x="6096000" y="2133600"/>
            <a:ext cx="0" cy="175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6781800" y="342900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MSP</a:t>
            </a: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6951663" y="1981200"/>
            <a:ext cx="709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LSP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6164" y="4231957"/>
            <a:ext cx="89154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/>
              <a:t>The hexadecimal equivalent of (</a:t>
            </a:r>
            <a:r>
              <a:rPr lang="en-US" sz="2600" dirty="0" smtClean="0"/>
              <a:t>82)10 = </a:t>
            </a:r>
            <a:r>
              <a:rPr lang="en-US" sz="2600" dirty="0"/>
              <a:t>(52)16</a:t>
            </a:r>
          </a:p>
          <a:p>
            <a:r>
              <a:rPr lang="en-US" sz="2600" dirty="0"/>
              <a:t>• The fractional part = 0.25</a:t>
            </a:r>
          </a:p>
          <a:p>
            <a:r>
              <a:rPr lang="en-US" sz="2600" dirty="0"/>
              <a:t>• 0.25 × 16 = 0 with a carry of 4</a:t>
            </a:r>
          </a:p>
          <a:p>
            <a:r>
              <a:rPr lang="en-US" sz="2600" dirty="0"/>
              <a:t>• Therefore, the hexadecimal equivalent of (</a:t>
            </a:r>
            <a:r>
              <a:rPr lang="en-US" sz="2600" dirty="0" smtClean="0"/>
              <a:t>82.25)10 =(</a:t>
            </a:r>
            <a:r>
              <a:rPr lang="en-US" sz="2600" dirty="0"/>
              <a:t>52.4)16</a:t>
            </a:r>
          </a:p>
        </p:txBody>
      </p:sp>
    </p:spTree>
    <p:extLst>
      <p:ext uri="{BB962C8B-B14F-4D97-AF65-F5344CB8AC3E}">
        <p14:creationId xmlns:p14="http://schemas.microsoft.com/office/powerpoint/2010/main" val="1156504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381000"/>
            <a:ext cx="7848600" cy="53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lnSpc>
                <a:spcPct val="11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b="1" i="1" dirty="0">
                <a:solidFill>
                  <a:srgbClr val="FF0000"/>
                </a:solidFill>
              </a:rPr>
              <a:t>Binary–Octal and Octal–Binary Conversions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838200"/>
            <a:ext cx="89916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600" dirty="0"/>
              <a:t>An octal number can be converted into its binary equivalent by </a:t>
            </a:r>
            <a:r>
              <a:rPr lang="en-US" sz="2600" dirty="0">
                <a:solidFill>
                  <a:srgbClr val="FF0000"/>
                </a:solidFill>
              </a:rPr>
              <a:t>replacing each octal digit with </a:t>
            </a:r>
            <a:r>
              <a:rPr lang="en-US" sz="2600" dirty="0">
                <a:solidFill>
                  <a:srgbClr val="FF0000"/>
                </a:solidFill>
              </a:rPr>
              <a:t>its three-bit </a:t>
            </a:r>
            <a:r>
              <a:rPr lang="en-US" sz="2600" dirty="0">
                <a:solidFill>
                  <a:srgbClr val="FF0000"/>
                </a:solidFill>
              </a:rPr>
              <a:t>binary </a:t>
            </a:r>
            <a:r>
              <a:rPr lang="en-US" sz="2600" dirty="0" smtClean="0">
                <a:solidFill>
                  <a:srgbClr val="FF0000"/>
                </a:solidFill>
              </a:rPr>
              <a:t>equivalent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600" dirty="0"/>
              <a:t>A </a:t>
            </a:r>
            <a:r>
              <a:rPr lang="en-US" sz="2600" dirty="0"/>
              <a:t>binary number </a:t>
            </a:r>
            <a:r>
              <a:rPr lang="en-US" sz="2600" dirty="0"/>
              <a:t>can be converted into an equivalent octal number by </a:t>
            </a:r>
            <a:r>
              <a:rPr lang="en-US" sz="2600" dirty="0">
                <a:solidFill>
                  <a:srgbClr val="FF0000"/>
                </a:solidFill>
              </a:rPr>
              <a:t>splitting the integer and fractional </a:t>
            </a:r>
            <a:r>
              <a:rPr lang="en-US" sz="2600" dirty="0" smtClean="0">
                <a:solidFill>
                  <a:srgbClr val="FF0000"/>
                </a:solidFill>
              </a:rPr>
              <a:t>parts into </a:t>
            </a:r>
            <a:r>
              <a:rPr lang="en-US" sz="2600" dirty="0">
                <a:solidFill>
                  <a:srgbClr val="FF0000"/>
                </a:solidFill>
              </a:rPr>
              <a:t>groups of three bits</a:t>
            </a:r>
            <a:r>
              <a:rPr lang="en-US" sz="2600" dirty="0"/>
              <a:t>, starting from the binary point on both sides. The 0s can be added to </a:t>
            </a:r>
            <a:r>
              <a:rPr lang="en-US" sz="2600" dirty="0" smtClean="0"/>
              <a:t>complete the </a:t>
            </a:r>
            <a:r>
              <a:rPr lang="en-US" sz="2600" dirty="0"/>
              <a:t>outside groups if needed</a:t>
            </a:r>
            <a:r>
              <a:rPr lang="en-US" sz="2600" dirty="0" smtClean="0"/>
              <a:t>.</a:t>
            </a:r>
          </a:p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Find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the binary equivalent of (374.26)8 and the octal equivalent of (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1110100.0100111)2</a:t>
            </a:r>
          </a:p>
          <a:p>
            <a:r>
              <a:rPr lang="en-US" sz="2400" dirty="0"/>
              <a:t>The given octal number = (374.26)8</a:t>
            </a:r>
          </a:p>
          <a:p>
            <a:r>
              <a:rPr lang="en-US" sz="2400" dirty="0"/>
              <a:t>The binary equivalent = (011 111 100.010 110)2= (</a:t>
            </a:r>
            <a:r>
              <a:rPr lang="en-US" sz="2400" dirty="0"/>
              <a:t>011111100.010110)2</a:t>
            </a:r>
          </a:p>
          <a:p>
            <a:r>
              <a:rPr lang="en-US" sz="2400" dirty="0"/>
              <a:t>The given binary number = (1110100.0100111)2</a:t>
            </a:r>
          </a:p>
          <a:p>
            <a:r>
              <a:rPr lang="en-US" sz="2400" dirty="0"/>
              <a:t>• (1110100.0100111)2 = (1 110 100.010 011 1)2= (001 110 100.010 011 100)2= (164.234)8</a:t>
            </a:r>
          </a:p>
        </p:txBody>
      </p:sp>
    </p:spTree>
    <p:extLst>
      <p:ext uri="{BB962C8B-B14F-4D97-AF65-F5344CB8AC3E}">
        <p14:creationId xmlns:p14="http://schemas.microsoft.com/office/powerpoint/2010/main" val="1895192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08765"/>
            <a:ext cx="7010400" cy="53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lnSpc>
                <a:spcPct val="11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b="1" i="1" dirty="0">
                <a:solidFill>
                  <a:srgbClr val="FF0000"/>
                </a:solidFill>
              </a:rPr>
              <a:t>Hex–Binary and Binary–Hex Conversions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697345"/>
            <a:ext cx="9284855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600" dirty="0"/>
              <a:t>A hexadecimal number can be converted into its </a:t>
            </a:r>
            <a:r>
              <a:rPr lang="en-US" sz="2600" dirty="0" smtClean="0"/>
              <a:t>binary equivalent </a:t>
            </a:r>
            <a:r>
              <a:rPr lang="en-US" sz="2600" dirty="0"/>
              <a:t>by </a:t>
            </a:r>
            <a:r>
              <a:rPr lang="en-US" sz="2600" dirty="0">
                <a:solidFill>
                  <a:srgbClr val="FF0000"/>
                </a:solidFill>
              </a:rPr>
              <a:t>replacing each hex digit with </a:t>
            </a:r>
            <a:r>
              <a:rPr lang="en-US" sz="2600" dirty="0">
                <a:solidFill>
                  <a:srgbClr val="FF0000"/>
                </a:solidFill>
              </a:rPr>
              <a:t>its four-bit </a:t>
            </a:r>
            <a:r>
              <a:rPr lang="en-US" sz="2600" dirty="0">
                <a:solidFill>
                  <a:srgbClr val="FF0000"/>
                </a:solidFill>
              </a:rPr>
              <a:t>binary </a:t>
            </a:r>
            <a:r>
              <a:rPr lang="en-US" sz="2600" dirty="0" smtClean="0">
                <a:solidFill>
                  <a:srgbClr val="FF0000"/>
                </a:solidFill>
              </a:rPr>
              <a:t>equivalent.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600" dirty="0"/>
              <a:t>A given </a:t>
            </a:r>
            <a:r>
              <a:rPr lang="en-US" sz="2600" dirty="0"/>
              <a:t>binary number can be converted into an equivalent hexadecimal number by </a:t>
            </a:r>
            <a:r>
              <a:rPr lang="en-US" sz="2600" dirty="0">
                <a:solidFill>
                  <a:srgbClr val="FF0000"/>
                </a:solidFill>
              </a:rPr>
              <a:t>splitting the </a:t>
            </a:r>
            <a:r>
              <a:rPr lang="en-US" sz="2600" dirty="0" smtClean="0">
                <a:solidFill>
                  <a:srgbClr val="FF0000"/>
                </a:solidFill>
              </a:rPr>
              <a:t>integer and </a:t>
            </a:r>
            <a:r>
              <a:rPr lang="en-US" sz="2600" dirty="0">
                <a:solidFill>
                  <a:srgbClr val="FF0000"/>
                </a:solidFill>
              </a:rPr>
              <a:t>fractional parts into groups of four bits</a:t>
            </a:r>
            <a:r>
              <a:rPr lang="en-US" sz="2600" dirty="0"/>
              <a:t>, starting from the binary point on both sides. The 0s </a:t>
            </a:r>
            <a:r>
              <a:rPr lang="en-US" sz="2600" dirty="0" smtClean="0"/>
              <a:t>can be </a:t>
            </a:r>
            <a:r>
              <a:rPr lang="en-US" sz="2600" dirty="0"/>
              <a:t>added to complete the outside groups if needed</a:t>
            </a:r>
            <a:r>
              <a:rPr lang="en-US" sz="2600" dirty="0" smtClean="0"/>
              <a:t>.</a:t>
            </a:r>
          </a:p>
          <a:p>
            <a:pPr algn="just"/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F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ind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the binary equivalent of (17E.F6)16 and the hex equivalent of (1011001110.011011101)2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r>
              <a:rPr lang="en-US" sz="2400" dirty="0"/>
              <a:t>The given hex number = (17E.F6)16</a:t>
            </a:r>
          </a:p>
          <a:p>
            <a:r>
              <a:rPr lang="en-US" sz="2400" dirty="0"/>
              <a:t>• The binary equivalent = (0001 0111 1110.1111 </a:t>
            </a:r>
            <a:r>
              <a:rPr lang="en-US" sz="2400" dirty="0"/>
              <a:t>0110)2= </a:t>
            </a:r>
            <a:r>
              <a:rPr lang="en-US" sz="2400" dirty="0"/>
              <a:t>(</a:t>
            </a:r>
            <a:r>
              <a:rPr lang="en-US" sz="2400" dirty="0"/>
              <a:t>000101111110.11110110)2= </a:t>
            </a:r>
            <a:r>
              <a:rPr lang="en-US" sz="2400" dirty="0"/>
              <a:t>(</a:t>
            </a:r>
            <a:r>
              <a:rPr lang="en-US" sz="2400" dirty="0"/>
              <a:t>101111110.1111011)2</a:t>
            </a:r>
          </a:p>
          <a:p>
            <a:r>
              <a:rPr lang="en-US" sz="2400" dirty="0"/>
              <a:t>The given binary number = (</a:t>
            </a:r>
            <a:r>
              <a:rPr lang="en-US" sz="2400" dirty="0"/>
              <a:t>1011001110.011011101)2 = </a:t>
            </a:r>
            <a:r>
              <a:rPr lang="en-US" sz="2400" dirty="0"/>
              <a:t>(10 1100 1110.0110 1110 1)2</a:t>
            </a:r>
          </a:p>
          <a:p>
            <a:r>
              <a:rPr lang="en-US" sz="2400" dirty="0"/>
              <a:t>• The hex equivalent = (0010 1100 1110.0110 1110 </a:t>
            </a:r>
            <a:r>
              <a:rPr lang="en-US" sz="2400" dirty="0"/>
              <a:t>1000)2 = </a:t>
            </a:r>
            <a:r>
              <a:rPr lang="en-US" sz="2400" dirty="0"/>
              <a:t>(2CE.6E8)16</a:t>
            </a:r>
          </a:p>
        </p:txBody>
      </p:sp>
    </p:spTree>
    <p:extLst>
      <p:ext uri="{BB962C8B-B14F-4D97-AF65-F5344CB8AC3E}">
        <p14:creationId xmlns:p14="http://schemas.microsoft.com/office/powerpoint/2010/main" val="19555746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120</TotalTime>
  <Words>745</Words>
  <Application>Microsoft Office PowerPoint</Application>
  <PresentationFormat>On-screen Show (4:3)</PresentationFormat>
  <Paragraphs>121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Aparajita</vt:lpstr>
      <vt:lpstr>Arial</vt:lpstr>
      <vt:lpstr>Bell MT</vt:lpstr>
      <vt:lpstr>Calibri</vt:lpstr>
      <vt:lpstr>Cambria Math</vt:lpstr>
      <vt:lpstr>Constantia</vt:lpstr>
      <vt:lpstr>intiri</vt:lpstr>
      <vt:lpstr>Majalla UI</vt:lpstr>
      <vt:lpstr>Times New Roman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Maher</cp:lastModifiedBy>
  <cp:revision>91</cp:revision>
  <dcterms:created xsi:type="dcterms:W3CDTF">2006-08-16T00:00:00Z</dcterms:created>
  <dcterms:modified xsi:type="dcterms:W3CDTF">2019-01-01T12:09:32Z</dcterms:modified>
</cp:coreProperties>
</file>