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smtClean="0">
                <a:latin typeface="Bell MT" pitchFamily="18" charset="0"/>
                <a:cs typeface="Aparajita" pitchFamily="34" charset="0"/>
              </a:rPr>
              <a:t>Number Systems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9916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u="sng" dirty="0"/>
              <a:t>Introduction to Number Systems</a:t>
            </a:r>
            <a:endParaRPr lang="en-US" sz="4400" u="sng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2400" y="1371600"/>
                <a:ext cx="8610600" cy="4785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en-US" sz="2200" b="1" dirty="0" smtClean="0"/>
                  <a:t>The study of </a:t>
                </a:r>
                <a:r>
                  <a:rPr lang="en-US" sz="2200" b="1" i="1" dirty="0">
                    <a:solidFill>
                      <a:srgbClr val="FF0000"/>
                    </a:solidFill>
                  </a:rPr>
                  <a:t>number systems </a:t>
                </a:r>
                <a:r>
                  <a:rPr lang="en-US" sz="2200" b="1" dirty="0"/>
                  <a:t>is important from the viewpoint of understanding how data are </a:t>
                </a:r>
                <a:r>
                  <a:rPr lang="en-US" sz="2200" b="1" dirty="0" smtClean="0"/>
                  <a:t>represented before </a:t>
                </a:r>
                <a:r>
                  <a:rPr lang="en-US" sz="2200" b="1" dirty="0"/>
                  <a:t>they can be processed by any digital system including a digital computer</a:t>
                </a:r>
                <a:r>
                  <a:rPr lang="en-US" sz="2200" b="1" dirty="0" smtClean="0"/>
                  <a:t>.</a:t>
                </a:r>
              </a:p>
              <a:p>
                <a:pPr marL="285750" indent="-285750" algn="just"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en-US" sz="2200" b="1" dirty="0" smtClean="0"/>
                  <a:t>A number system consists of an order set of symbols called </a:t>
                </a:r>
                <a:r>
                  <a:rPr lang="en-US" sz="2200" b="1" dirty="0" smtClean="0">
                    <a:solidFill>
                      <a:srgbClr val="FF0000"/>
                    </a:solidFill>
                  </a:rPr>
                  <a:t>(digits) </a:t>
                </a:r>
                <a:r>
                  <a:rPr lang="en-US" sz="2200" b="1" dirty="0" smtClean="0"/>
                  <a:t>allowed in the number system called </a:t>
                </a:r>
                <a:r>
                  <a:rPr lang="en-US" sz="2200" b="1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2200" b="1" i="1" dirty="0" smtClean="0">
                    <a:solidFill>
                      <a:srgbClr val="FF0000"/>
                    </a:solidFill>
                  </a:rPr>
                  <a:t>radix) </a:t>
                </a:r>
                <a:r>
                  <a:rPr lang="en-US" sz="2200" b="1" dirty="0"/>
                  <a:t>or </a:t>
                </a:r>
                <a:r>
                  <a:rPr lang="en-US" sz="2200" b="1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2200" b="1" i="1" dirty="0" smtClean="0">
                    <a:solidFill>
                      <a:srgbClr val="FF0000"/>
                    </a:solidFill>
                  </a:rPr>
                  <a:t>base )</a:t>
                </a:r>
              </a:p>
              <a:p>
                <a:pPr marL="285750" indent="-285750" algn="just"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en-US" sz="2200" b="1" i="1" dirty="0"/>
                  <a:t>Number systems  include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decimal number radix of 10 </a:t>
                </a:r>
                <a:r>
                  <a:rPr lang="en-US" sz="2200" b="1" dirty="0"/>
                  <a:t>the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binary number system (</a:t>
                </a:r>
                <a:r>
                  <a:rPr lang="en-US" sz="2200" b="1" dirty="0" smtClean="0">
                    <a:solidFill>
                      <a:srgbClr val="FF0000"/>
                    </a:solidFill>
                  </a:rPr>
                  <a:t>radix-2) </a:t>
                </a:r>
                <a:r>
                  <a:rPr lang="en-US" sz="2200" b="1" dirty="0"/>
                  <a:t>the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octal and hexadecimal </a:t>
                </a:r>
                <a:r>
                  <a:rPr lang="en-US" sz="2200" b="1" dirty="0"/>
                  <a:t>number systems have a radix of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8 and 16 </a:t>
                </a:r>
                <a:r>
                  <a:rPr lang="en-US" sz="2200" b="1" dirty="0"/>
                  <a:t>respectively</a:t>
                </a:r>
                <a:r>
                  <a:rPr lang="en-US" sz="2200" b="1" dirty="0" smtClean="0"/>
                  <a:t>.</a:t>
                </a:r>
              </a:p>
              <a:p>
                <a:pPr marL="285750" indent="-285750" algn="just"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en-US" sz="2200" b="1" dirty="0"/>
                  <a:t>The place values of different digits in the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integer part </a:t>
                </a:r>
                <a:r>
                  <a:rPr lang="en-US" sz="2200" b="1" dirty="0"/>
                  <a:t>of the number are given </a:t>
                </a:r>
                <a:r>
                  <a:rPr lang="en-US" sz="2200" b="1" dirty="0"/>
                  <a:t>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200" b="1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200" b="1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200" b="1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200" b="1" dirty="0"/>
                  <a:t>and so on, starting with the digit adjacent to the radix point. For the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fractional part</a:t>
                </a:r>
                <a:r>
                  <a:rPr lang="en-US" sz="2200" b="1" dirty="0"/>
                  <a:t>, </a:t>
                </a:r>
                <a:r>
                  <a:rPr lang="en-US" sz="2200" b="1" dirty="0"/>
                  <a:t>these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200" b="1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200" b="1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200" b="1" dirty="0"/>
                  <a:t> and so on, again starting with the digit next to the radix </a:t>
                </a:r>
                <a:r>
                  <a:rPr lang="en-US" sz="2200" b="1" dirty="0"/>
                  <a:t>point.</a:t>
                </a:r>
                <a:endParaRPr lang="en-US" sz="2200" b="1" dirty="0"/>
              </a:p>
              <a:p>
                <a:pPr marL="285750" indent="-285750" algn="just"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endParaRPr lang="en-US" b="1" i="1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371600"/>
                <a:ext cx="8610600" cy="4785926"/>
              </a:xfrm>
              <a:prstGeom prst="rect">
                <a:avLst/>
              </a:prstGeom>
              <a:blipFill>
                <a:blip r:embed="rId2"/>
                <a:stretch>
                  <a:fillRect l="-778" t="-892" r="-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3"/>
              <p:cNvSpPr txBox="1">
                <a:spLocks noChangeArrowheads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46888" algn="r" rtl="1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46888" algn="r" rtl="1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210312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10312" algn="r" rtl="1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210312" algn="r" rtl="1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r" rtl="1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/>
                <a:r>
                  <a:rPr lang="en-US" b="1" dirty="0" smtClean="0">
                    <a:solidFill>
                      <a:srgbClr val="FF0000"/>
                    </a:solidFill>
                  </a:rPr>
                  <a:t>Decimal Number System</a:t>
                </a:r>
              </a:p>
              <a:p>
                <a:pPr algn="just" rtl="0"/>
                <a:r>
                  <a:rPr lang="en-US" dirty="0" smtClean="0"/>
                  <a:t>The </a:t>
                </a:r>
                <a:r>
                  <a:rPr lang="en-US" dirty="0"/>
                  <a:t>decimal number system is a </a:t>
                </a:r>
                <a:r>
                  <a:rPr lang="en-US" dirty="0">
                    <a:solidFill>
                      <a:srgbClr val="FF0000"/>
                    </a:solidFill>
                  </a:rPr>
                  <a:t>radix-10</a:t>
                </a:r>
                <a:r>
                  <a:rPr lang="en-US" dirty="0"/>
                  <a:t> number system and therefore has 10 different digits </a:t>
                </a:r>
                <a:r>
                  <a:rPr lang="en-US" dirty="0" smtClean="0"/>
                  <a:t>or symbols</a:t>
                </a:r>
                <a:r>
                  <a:rPr lang="en-US" dirty="0"/>
                  <a:t>. These are </a:t>
                </a:r>
                <a:r>
                  <a:rPr lang="en-US" dirty="0">
                    <a:solidFill>
                      <a:srgbClr val="FF0000"/>
                    </a:solidFill>
                  </a:rPr>
                  <a:t>0, 1, 2, 3, 4, 5, 6, 7,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8 and 9.</a:t>
                </a:r>
              </a:p>
              <a:p>
                <a:pPr algn="just" rtl="0"/>
                <a:r>
                  <a:rPr lang="en-US" dirty="0"/>
                  <a:t>The weighs of different digits in a mixed decimal number are </a:t>
                </a:r>
                <a:endParaRPr lang="en-US" dirty="0" smtClean="0"/>
              </a:p>
              <a:p>
                <a:pPr marL="0" indent="0" algn="just" rt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  <a:blipFill>
                <a:blip r:embed="rId2"/>
                <a:stretch>
                  <a:fillRect l="-945" t="-1128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>
          <a:xfrm rot="16200000">
            <a:off x="2590800" y="2483136"/>
            <a:ext cx="914400" cy="2286000"/>
          </a:xfrm>
          <a:prstGeom prst="leftBrace">
            <a:avLst>
              <a:gd name="adj1" fmla="val 0"/>
              <a:gd name="adj2" fmla="val 5060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4890655" y="2710151"/>
            <a:ext cx="838201" cy="1752600"/>
          </a:xfrm>
          <a:prstGeom prst="leftBrace">
            <a:avLst>
              <a:gd name="adj1" fmla="val 0"/>
              <a:gd name="adj2" fmla="val 5060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/>
          <p:cNvSpPr/>
          <p:nvPr/>
        </p:nvSpPr>
        <p:spPr>
          <a:xfrm rot="16200000">
            <a:off x="2590801" y="2483136"/>
            <a:ext cx="914400" cy="2286000"/>
          </a:xfrm>
          <a:prstGeom prst="leftBrace">
            <a:avLst>
              <a:gd name="adj1" fmla="val 0"/>
              <a:gd name="adj2" fmla="val 5060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/>
          <p:cNvSpPr/>
          <p:nvPr/>
        </p:nvSpPr>
        <p:spPr>
          <a:xfrm rot="16200000">
            <a:off x="4890656" y="2710151"/>
            <a:ext cx="838201" cy="1752600"/>
          </a:xfrm>
          <a:prstGeom prst="leftBrace">
            <a:avLst>
              <a:gd name="adj1" fmla="val 0"/>
              <a:gd name="adj2" fmla="val 5060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1905002" y="3167350"/>
            <a:ext cx="4426526" cy="1737730"/>
            <a:chOff x="1905002" y="3167350"/>
            <a:chExt cx="4426526" cy="173773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4294909" y="3167350"/>
              <a:ext cx="0" cy="12922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438400" y="4124876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Integer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37364" y="4191000"/>
              <a:ext cx="179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Fractional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6037" y="453574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Decimal Point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8" name="Left Brace 27"/>
            <p:cNvSpPr/>
            <p:nvPr/>
          </p:nvSpPr>
          <p:spPr>
            <a:xfrm rot="16200000">
              <a:off x="2590802" y="2483136"/>
              <a:ext cx="914400" cy="22860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Left Brace 28"/>
            <p:cNvSpPr/>
            <p:nvPr/>
          </p:nvSpPr>
          <p:spPr>
            <a:xfrm rot="16200000">
              <a:off x="4890657" y="2710151"/>
              <a:ext cx="838201" cy="17526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143000" y="5074887"/>
            <a:ext cx="6463145" cy="1637152"/>
            <a:chOff x="1143000" y="5074887"/>
            <a:chExt cx="6463145" cy="1637152"/>
          </a:xfrm>
        </p:grpSpPr>
        <p:grpSp>
          <p:nvGrpSpPr>
            <p:cNvPr id="25" name="Group 24"/>
            <p:cNvGrpSpPr/>
            <p:nvPr/>
          </p:nvGrpSpPr>
          <p:grpSpPr>
            <a:xfrm>
              <a:off x="2133600" y="5344904"/>
              <a:ext cx="5472545" cy="508408"/>
              <a:chOff x="2133600" y="5344904"/>
              <a:chExt cx="5472545" cy="508408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2514600" y="5344904"/>
                    <a:ext cx="4267200" cy="40716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sup>
                          </m:sSup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1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4600" y="5344904"/>
                    <a:ext cx="4267200" cy="40716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4" name="Straight Arrow Connector 13"/>
              <p:cNvCxnSpPr/>
              <p:nvPr/>
            </p:nvCxnSpPr>
            <p:spPr>
              <a:xfrm flipV="1">
                <a:off x="3048000" y="5658545"/>
                <a:ext cx="1219200" cy="2020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4883727" y="5651839"/>
                <a:ext cx="1898073" cy="6316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6844145" y="548398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LSD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133600" y="548398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MSD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143000" y="6065708"/>
                  <a:ext cx="52578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Weight of 8=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a14:m>
                  <a:endParaRPr lang="en-US" b="0" dirty="0" smtClean="0"/>
                </a:p>
                <a:p>
                  <a:r>
                    <a:rPr lang="en-US" dirty="0"/>
                    <a:t>Weight of </a:t>
                  </a:r>
                  <a:r>
                    <a:rPr lang="en-US" dirty="0" smtClean="0"/>
                    <a:t>6=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3000" y="6065708"/>
                  <a:ext cx="5257800" cy="646331"/>
                </a:xfrm>
                <a:prstGeom prst="rect">
                  <a:avLst/>
                </a:prstGeom>
                <a:blipFill>
                  <a:blip r:embed="rId4"/>
                  <a:stretch>
                    <a:fillRect l="-1044" t="-4717" b="-141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/>
            <p:nvPr/>
          </p:nvCxnSpPr>
          <p:spPr>
            <a:xfrm flipH="1">
              <a:off x="5029200" y="5307837"/>
              <a:ext cx="685800" cy="16769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669972" y="5074887"/>
              <a:ext cx="1645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Position of digit 6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93372" y="5121777"/>
              <a:ext cx="1645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Position of digit 8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3781425" y="5231748"/>
              <a:ext cx="819150" cy="2137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3291" y="1524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" y="304800"/>
            <a:ext cx="40593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0000"/>
                </a:solidFill>
              </a:rPr>
              <a:t>Binary Number System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46888" algn="r" rtl="1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46888" algn="r" rtl="1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210312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10312" algn="r" rtl="1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210312" algn="r" rtl="1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r" rtl="1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 rtl="0">
                  <a:buNone/>
                </a:pPr>
                <a:endParaRPr lang="en-US" dirty="0" smtClean="0"/>
              </a:p>
              <a:p>
                <a:pPr algn="just" rtl="0"/>
                <a:r>
                  <a:rPr lang="en-US" dirty="0" smtClean="0"/>
                  <a:t>The binary </a:t>
                </a:r>
                <a:r>
                  <a:rPr lang="en-US" dirty="0"/>
                  <a:t>number system is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radix-2</a:t>
                </a:r>
                <a:r>
                  <a:rPr lang="en-US" dirty="0" smtClean="0"/>
                  <a:t> </a:t>
                </a:r>
                <a:r>
                  <a:rPr lang="en-US" dirty="0"/>
                  <a:t>number system and therefore has </a:t>
                </a:r>
                <a:r>
                  <a:rPr lang="en-US" dirty="0" smtClean="0"/>
                  <a:t>2 different </a:t>
                </a:r>
                <a:r>
                  <a:rPr lang="en-US" dirty="0"/>
                  <a:t>digits </a:t>
                </a:r>
                <a:r>
                  <a:rPr lang="en-US" dirty="0" smtClean="0"/>
                  <a:t>or symbols</a:t>
                </a:r>
                <a:r>
                  <a:rPr lang="en-US" dirty="0"/>
                  <a:t>. These are </a:t>
                </a:r>
                <a:r>
                  <a:rPr lang="en-US" dirty="0">
                    <a:solidFill>
                      <a:srgbClr val="FF0000"/>
                    </a:solidFill>
                  </a:rPr>
                  <a:t>0,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pPr algn="just" rtl="0"/>
                <a:r>
                  <a:rPr lang="en-US" dirty="0" smtClean="0"/>
                  <a:t>The </a:t>
                </a:r>
                <a:r>
                  <a:rPr lang="en-US" dirty="0"/>
                  <a:t>weighs of different digits in a mixed decimal number are </a:t>
                </a:r>
                <a:endParaRPr lang="en-US" dirty="0" smtClean="0"/>
              </a:p>
              <a:p>
                <a:pPr marL="0" indent="0" algn="just" rt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  <a:blipFill>
                <a:blip r:embed="rId2"/>
                <a:stretch>
                  <a:fillRect l="-945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905002" y="3167350"/>
            <a:ext cx="4426526" cy="1737730"/>
            <a:chOff x="1905002" y="3167350"/>
            <a:chExt cx="4426526" cy="173773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4294909" y="3167350"/>
              <a:ext cx="0" cy="12922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438400" y="4124876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Integer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37364" y="4191000"/>
              <a:ext cx="179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Fractional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6037" y="453574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Binary Point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" name="Left Brace 10"/>
            <p:cNvSpPr/>
            <p:nvPr/>
          </p:nvSpPr>
          <p:spPr>
            <a:xfrm rot="16200000">
              <a:off x="2590802" y="2483136"/>
              <a:ext cx="914400" cy="22860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4890657" y="2710151"/>
              <a:ext cx="838201" cy="17526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133600" y="5344904"/>
            <a:ext cx="5472545" cy="508408"/>
            <a:chOff x="2133600" y="5344904"/>
            <a:chExt cx="5472545" cy="50840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514600" y="5344904"/>
                  <a:ext cx="4267200" cy="4071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p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4600" y="5344904"/>
                  <a:ext cx="4267200" cy="40716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/>
            <p:cNvCxnSpPr/>
            <p:nvPr/>
          </p:nvCxnSpPr>
          <p:spPr>
            <a:xfrm flipV="1">
              <a:off x="3048000" y="5658545"/>
              <a:ext cx="1219200" cy="202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4883727" y="5651839"/>
              <a:ext cx="1898073" cy="6316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844145" y="548398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LSB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33600" y="548398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MSB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143000" y="6065708"/>
                <a:ext cx="5257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Weight of 1=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b="0" dirty="0" smtClean="0"/>
              </a:p>
              <a:p>
                <a:r>
                  <a:rPr lang="en-US" dirty="0"/>
                  <a:t>Weight of </a:t>
                </a:r>
                <a:r>
                  <a:rPr lang="en-US" dirty="0" smtClean="0"/>
                  <a:t>0=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065708"/>
                <a:ext cx="5257800" cy="646331"/>
              </a:xfrm>
              <a:prstGeom prst="rect">
                <a:avLst/>
              </a:prstGeom>
              <a:blipFill>
                <a:blip r:embed="rId4"/>
                <a:stretch>
                  <a:fillRect l="-104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5029200" y="5307837"/>
            <a:ext cx="685800" cy="1676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69972" y="5074887"/>
            <a:ext cx="1645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Position of digit 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93372" y="5121777"/>
            <a:ext cx="1645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Position of digit 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781425" y="5231748"/>
            <a:ext cx="819150" cy="2137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46888" algn="r" rtl="1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46888" algn="r" rtl="1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210312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10312" algn="r" rtl="1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210312" algn="r" rtl="1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r" rtl="1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/>
                <a:r>
                  <a:rPr lang="en-US" b="1" dirty="0" smtClean="0">
                    <a:solidFill>
                      <a:srgbClr val="FF0000"/>
                    </a:solidFill>
                  </a:rPr>
                  <a:t>Octal Number System</a:t>
                </a:r>
                <a:endParaRPr lang="en-US" b="1" dirty="0">
                  <a:solidFill>
                    <a:srgbClr val="FF0000"/>
                  </a:solidFill>
                </a:endParaRPr>
              </a:p>
              <a:p>
                <a:pPr algn="just" rtl="0"/>
                <a:r>
                  <a:rPr lang="en-US" dirty="0" smtClean="0"/>
                  <a:t>The octal </a:t>
                </a:r>
                <a:r>
                  <a:rPr lang="en-US" dirty="0"/>
                  <a:t>number system is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radix-8</a:t>
                </a:r>
                <a:r>
                  <a:rPr lang="en-US" dirty="0" smtClean="0"/>
                  <a:t> </a:t>
                </a:r>
                <a:r>
                  <a:rPr lang="en-US" dirty="0"/>
                  <a:t>number system and therefore has </a:t>
                </a:r>
                <a:r>
                  <a:rPr lang="en-US" dirty="0" smtClean="0"/>
                  <a:t>8 different </a:t>
                </a:r>
                <a:r>
                  <a:rPr lang="en-US" dirty="0"/>
                  <a:t>digits </a:t>
                </a:r>
                <a:r>
                  <a:rPr lang="en-US" dirty="0" smtClean="0"/>
                  <a:t>or symbols</a:t>
                </a:r>
                <a:r>
                  <a:rPr lang="en-US" dirty="0"/>
                  <a:t>. These are </a:t>
                </a:r>
                <a:r>
                  <a:rPr lang="en-US" dirty="0">
                    <a:solidFill>
                      <a:srgbClr val="FF0000"/>
                    </a:solidFill>
                  </a:rPr>
                  <a:t>0,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1,2,3,4,5,6,7</a:t>
                </a:r>
              </a:p>
              <a:p>
                <a:pPr algn="just" rtl="0"/>
                <a:r>
                  <a:rPr lang="en-US" dirty="0" smtClean="0"/>
                  <a:t>The </a:t>
                </a:r>
                <a:r>
                  <a:rPr lang="en-US" dirty="0"/>
                  <a:t>weighs of different digits in a mixed decimal number are </a:t>
                </a:r>
                <a:endParaRPr lang="en-US" dirty="0" smtClean="0"/>
              </a:p>
              <a:p>
                <a:pPr marL="0" indent="0" algn="just" rt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  <a:blipFill>
                <a:blip r:embed="rId2"/>
                <a:stretch>
                  <a:fillRect l="-945" t="-1128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905002" y="3167350"/>
            <a:ext cx="4426526" cy="1737730"/>
            <a:chOff x="1905002" y="3167350"/>
            <a:chExt cx="4426526" cy="173773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4294909" y="3167350"/>
              <a:ext cx="0" cy="12922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438400" y="4124876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Integer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37364" y="4191000"/>
              <a:ext cx="179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Fractional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16037" y="453574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Octal Point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Left Brace 9"/>
            <p:cNvSpPr/>
            <p:nvPr/>
          </p:nvSpPr>
          <p:spPr>
            <a:xfrm rot="16200000">
              <a:off x="2590802" y="2483136"/>
              <a:ext cx="914400" cy="22860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 rot="16200000">
              <a:off x="4890657" y="2710151"/>
              <a:ext cx="838201" cy="17526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43000" y="5074887"/>
            <a:ext cx="6463145" cy="1637152"/>
            <a:chOff x="1143000" y="5074887"/>
            <a:chExt cx="6463145" cy="1637152"/>
          </a:xfrm>
        </p:grpSpPr>
        <p:grpSp>
          <p:nvGrpSpPr>
            <p:cNvPr id="13" name="Group 12"/>
            <p:cNvGrpSpPr/>
            <p:nvPr/>
          </p:nvGrpSpPr>
          <p:grpSpPr>
            <a:xfrm>
              <a:off x="2133600" y="5368430"/>
              <a:ext cx="5472545" cy="484882"/>
              <a:chOff x="2133600" y="5368430"/>
              <a:chExt cx="5472545" cy="48488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2514600" y="5368430"/>
                    <a:ext cx="4267200" cy="40716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sup>
                          </m:sSup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4600" y="5368430"/>
                    <a:ext cx="4267200" cy="40716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0" name="Straight Arrow Connector 19"/>
              <p:cNvCxnSpPr/>
              <p:nvPr/>
            </p:nvCxnSpPr>
            <p:spPr>
              <a:xfrm flipV="1">
                <a:off x="3048000" y="5658545"/>
                <a:ext cx="1219200" cy="2020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 flipV="1">
                <a:off x="4883727" y="5651839"/>
                <a:ext cx="1898073" cy="6316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844145" y="548398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LSD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33600" y="548398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MSD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143000" y="6065708"/>
                  <a:ext cx="52578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Weight of 2=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US" b="0" dirty="0" smtClean="0"/>
                </a:p>
                <a:p>
                  <a:r>
                    <a:rPr lang="en-US" dirty="0"/>
                    <a:t>Weight of </a:t>
                  </a:r>
                  <a:r>
                    <a:rPr lang="en-US" dirty="0" smtClean="0"/>
                    <a:t>7=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3000" y="6065708"/>
                  <a:ext cx="5257800" cy="646331"/>
                </a:xfrm>
                <a:prstGeom prst="rect">
                  <a:avLst/>
                </a:prstGeom>
                <a:blipFill>
                  <a:blip r:embed="rId4"/>
                  <a:stretch>
                    <a:fillRect l="-1044" t="-4717" b="-141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/>
            <p:cNvCxnSpPr/>
            <p:nvPr/>
          </p:nvCxnSpPr>
          <p:spPr>
            <a:xfrm flipH="1">
              <a:off x="5029200" y="5307837"/>
              <a:ext cx="685800" cy="16769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669972" y="5074887"/>
              <a:ext cx="1645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Position of digit 7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93372" y="5121777"/>
              <a:ext cx="1645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Position of digit 2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50253" y="5231748"/>
              <a:ext cx="819150" cy="2137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46888" algn="r" rtl="1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46888" algn="r" rtl="1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210312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10312" algn="r" rtl="1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210312" algn="r" rtl="1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r" rtl="1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/>
                <a:r>
                  <a:rPr lang="en-US" b="1" dirty="0" smtClean="0">
                    <a:solidFill>
                      <a:srgbClr val="FF0000"/>
                    </a:solidFill>
                  </a:rPr>
                  <a:t>Hexadecimal Number System</a:t>
                </a:r>
                <a:r>
                  <a:rPr lang="en-US" b="1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The octal </a:t>
                </a:r>
                <a:r>
                  <a:rPr lang="en-US" dirty="0"/>
                  <a:t>number system is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radix-16</a:t>
                </a:r>
                <a:r>
                  <a:rPr lang="en-US" dirty="0" smtClean="0"/>
                  <a:t> </a:t>
                </a:r>
                <a:r>
                  <a:rPr lang="en-US" dirty="0"/>
                  <a:t>number system and therefore has </a:t>
                </a:r>
                <a:r>
                  <a:rPr lang="en-US" dirty="0" smtClean="0"/>
                  <a:t>8 different </a:t>
                </a:r>
                <a:r>
                  <a:rPr lang="en-US" dirty="0"/>
                  <a:t>digits </a:t>
                </a:r>
                <a:r>
                  <a:rPr lang="en-US" dirty="0" smtClean="0"/>
                  <a:t>or symbols</a:t>
                </a:r>
                <a:r>
                  <a:rPr lang="en-US" dirty="0"/>
                  <a:t>. These are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0, 1,2,3,4,5, 6,7,8 ,9,A,B,C,D,E,F</a:t>
                </a:r>
                <a:r>
                  <a:rPr lang="ar-IQ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The decimal equivalent of A, </a:t>
                </a:r>
                <a:r>
                  <a:rPr lang="en-US" dirty="0">
                    <a:solidFill>
                      <a:srgbClr val="FF0000"/>
                    </a:solidFill>
                  </a:rPr>
                  <a:t>B, C, D, E and F are 10, 11, 12, 13, 14 and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15 </a:t>
                </a:r>
                <a:r>
                  <a:rPr lang="en-US" dirty="0" smtClean="0"/>
                  <a:t>respectively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just" rtl="0"/>
                <a:r>
                  <a:rPr lang="en-US" dirty="0" smtClean="0"/>
                  <a:t>The </a:t>
                </a:r>
                <a:r>
                  <a:rPr lang="en-US" dirty="0"/>
                  <a:t>weighs of different digits in a mixed decimal number are </a:t>
                </a:r>
                <a:endParaRPr lang="en-US" dirty="0" smtClean="0"/>
              </a:p>
              <a:p>
                <a:pPr marL="0" indent="0" algn="just" rt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10115"/>
                <a:ext cx="8382000" cy="4319587"/>
              </a:xfrm>
              <a:prstGeom prst="rect">
                <a:avLst/>
              </a:prstGeom>
              <a:blipFill>
                <a:blip r:embed="rId2"/>
                <a:stretch>
                  <a:fillRect l="-945" t="-1128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905002" y="3167350"/>
            <a:ext cx="4426526" cy="1734529"/>
            <a:chOff x="1905002" y="3167350"/>
            <a:chExt cx="4426526" cy="1734529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4294909" y="3167350"/>
              <a:ext cx="0" cy="12922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438400" y="4124876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Integer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37364" y="4191000"/>
              <a:ext cx="179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Fractional Part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52353" y="4532547"/>
              <a:ext cx="25700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Hexadecimal Point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Left Brace 9"/>
            <p:cNvSpPr/>
            <p:nvPr/>
          </p:nvSpPr>
          <p:spPr>
            <a:xfrm rot="16200000">
              <a:off x="2590802" y="2483136"/>
              <a:ext cx="914400" cy="22860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 rot="16200000">
              <a:off x="4890657" y="2710151"/>
              <a:ext cx="838201" cy="1752600"/>
            </a:xfrm>
            <a:prstGeom prst="leftBrace">
              <a:avLst>
                <a:gd name="adj1" fmla="val 0"/>
                <a:gd name="adj2" fmla="val 50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43000" y="5074887"/>
            <a:ext cx="6463145" cy="1637152"/>
            <a:chOff x="1143000" y="5074887"/>
            <a:chExt cx="6463145" cy="1637152"/>
          </a:xfrm>
        </p:grpSpPr>
        <p:grpSp>
          <p:nvGrpSpPr>
            <p:cNvPr id="13" name="Group 12"/>
            <p:cNvGrpSpPr/>
            <p:nvPr/>
          </p:nvGrpSpPr>
          <p:grpSpPr>
            <a:xfrm>
              <a:off x="2133600" y="5368430"/>
              <a:ext cx="5472545" cy="484882"/>
              <a:chOff x="2133600" y="5368430"/>
              <a:chExt cx="5472545" cy="48488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2514600" y="5368430"/>
                    <a:ext cx="4267200" cy="40716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sup>
                          </m:sSup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4600" y="5368430"/>
                    <a:ext cx="4267200" cy="40716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0" name="Straight Arrow Connector 19"/>
              <p:cNvCxnSpPr/>
              <p:nvPr/>
            </p:nvCxnSpPr>
            <p:spPr>
              <a:xfrm flipV="1">
                <a:off x="3048000" y="5658545"/>
                <a:ext cx="1219200" cy="2020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 flipV="1">
                <a:off x="4883727" y="5651839"/>
                <a:ext cx="1898073" cy="6316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844145" y="548398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LSD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33600" y="548398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MSD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143000" y="6065708"/>
                  <a:ext cx="52578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Weight of 2=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a14:m>
                  <a:endParaRPr lang="en-US" b="0" dirty="0" smtClean="0"/>
                </a:p>
                <a:p>
                  <a:r>
                    <a:rPr lang="en-US" dirty="0"/>
                    <a:t>Weight of </a:t>
                  </a:r>
                  <a:r>
                    <a:rPr lang="en-US" dirty="0" smtClean="0"/>
                    <a:t>7=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3000" y="6065708"/>
                  <a:ext cx="5257800" cy="646331"/>
                </a:xfrm>
                <a:prstGeom prst="rect">
                  <a:avLst/>
                </a:prstGeom>
                <a:blipFill>
                  <a:blip r:embed="rId4"/>
                  <a:stretch>
                    <a:fillRect l="-1044" t="-4717" b="-141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/>
            <p:cNvCxnSpPr/>
            <p:nvPr/>
          </p:nvCxnSpPr>
          <p:spPr>
            <a:xfrm flipH="1">
              <a:off x="5029200" y="5307837"/>
              <a:ext cx="685800" cy="16769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669972" y="5074887"/>
              <a:ext cx="1645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Position of digit 7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93372" y="5121777"/>
              <a:ext cx="1645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Position of digit 2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50253" y="5231748"/>
              <a:ext cx="819150" cy="2137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430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Aparajita</vt:lpstr>
      <vt:lpstr>Arial</vt:lpstr>
      <vt:lpstr>Bell MT</vt:lpstr>
      <vt:lpstr>Calibri</vt:lpstr>
      <vt:lpstr>Cambria Math</vt:lpstr>
      <vt:lpstr>Constantia</vt:lpstr>
      <vt:lpstr>Majalla UI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61</cp:revision>
  <dcterms:created xsi:type="dcterms:W3CDTF">2006-08-16T00:00:00Z</dcterms:created>
  <dcterms:modified xsi:type="dcterms:W3CDTF">2019-01-01T11:07:43Z</dcterms:modified>
</cp:coreProperties>
</file>