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2" r:id="rId2"/>
    <p:sldId id="256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47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805264"/>
          </a:xfrm>
        </p:spPr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/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>
                <a:solidFill>
                  <a:srgbClr val="FF0000"/>
                </a:solidFill>
              </a:rPr>
              <a:t/>
            </a:r>
            <a:br>
              <a:rPr lang="ar-IQ" b="1" dirty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>محاضرات حقوق الانسان </a:t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>الكورس الاول</a:t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>2018\2019</a:t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>المرحلة الثانية</a:t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/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>
                <a:solidFill>
                  <a:srgbClr val="FF0000"/>
                </a:solidFill>
              </a:rPr>
              <a:t/>
            </a:r>
            <a:br>
              <a:rPr lang="ar-IQ" b="1" dirty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/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مدرس المادة :قاسم </a:t>
            </a:r>
            <a:r>
              <a:rPr lang="ar-IQ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العيبي</a:t>
            </a:r>
            <a:r>
              <a:rPr lang="ar-IQ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موسى  </a:t>
            </a:r>
            <a:r>
              <a:rPr lang="ar-IQ" b="1" dirty="0">
                <a:solidFill>
                  <a:srgbClr val="FF0000"/>
                </a:solidFill>
              </a:rPr>
              <a:t/>
            </a:r>
            <a:br>
              <a:rPr lang="ar-IQ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5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548680"/>
            <a:ext cx="6368752" cy="5090120"/>
          </a:xfrm>
        </p:spPr>
        <p:txBody>
          <a:bodyPr>
            <a:normAutofit fontScale="55000" lnSpcReduction="20000"/>
          </a:bodyPr>
          <a:lstStyle/>
          <a:p>
            <a:r>
              <a:rPr lang="ar-IQ" sz="4400" dirty="0">
                <a:latin typeface="Simplified Arabic"/>
                <a:ea typeface="Times New Roman"/>
                <a:cs typeface="Simplified Arabic"/>
              </a:rPr>
              <a:t>حقوق الانسان</a:t>
            </a:r>
            <a:r>
              <a:rPr lang="ar-IQ" sz="3600" dirty="0">
                <a:latin typeface="Simplified Arabic"/>
                <a:ea typeface="Times New Roman"/>
                <a:cs typeface="Simplified Arabic"/>
              </a:rPr>
              <a:t> </a:t>
            </a:r>
            <a:br>
              <a:rPr lang="ar-IQ" sz="3600" dirty="0">
                <a:latin typeface="Simplified Arabic"/>
                <a:ea typeface="Times New Roman"/>
                <a:cs typeface="Simplified Arabic"/>
              </a:rPr>
            </a:br>
            <a:r>
              <a:rPr lang="ar-IQ" dirty="0">
                <a:latin typeface="Simplified Arabic"/>
                <a:ea typeface="Times New Roman"/>
                <a:cs typeface="Simplified Arabic"/>
              </a:rPr>
              <a:t>تعريف الحق : قال الجواهري _ الحق خلاف الباطل . والحق واحد الحقوق .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r>
              <a:rPr lang="ar-IQ" dirty="0">
                <a:latin typeface="Simplified Arabic"/>
                <a:ea typeface="Times New Roman"/>
                <a:cs typeface="Simplified Arabic"/>
              </a:rPr>
              <a:t>والحق اسم واحد من اسماء الله الحسنى , الحق  وهو الثابت الذي </a:t>
            </a:r>
            <a:r>
              <a:rPr lang="ar-IQ" dirty="0" err="1">
                <a:latin typeface="Simplified Arabic"/>
                <a:ea typeface="Times New Roman"/>
                <a:cs typeface="Simplified Arabic"/>
              </a:rPr>
              <a:t>لايسوغ</a:t>
            </a:r>
            <a:r>
              <a:rPr lang="ar-IQ" dirty="0">
                <a:latin typeface="Simplified Arabic"/>
                <a:ea typeface="Times New Roman"/>
                <a:cs typeface="Simplified Arabic"/>
              </a:rPr>
              <a:t> انكاره .</a:t>
            </a:r>
            <a:br>
              <a:rPr lang="ar-IQ" dirty="0">
                <a:latin typeface="Simplified Arabic"/>
                <a:ea typeface="Times New Roman"/>
                <a:cs typeface="Simplified Arabic"/>
              </a:rPr>
            </a:br>
            <a:r>
              <a:rPr lang="ar-IQ" dirty="0">
                <a:latin typeface="Simplified Arabic"/>
                <a:ea typeface="Times New Roman"/>
                <a:cs typeface="Simplified Arabic"/>
              </a:rPr>
              <a:t/>
            </a:r>
            <a:br>
              <a:rPr lang="ar-IQ" dirty="0">
                <a:latin typeface="Simplified Arabic"/>
                <a:ea typeface="Times New Roman"/>
                <a:cs typeface="Simplified Arabic"/>
              </a:rPr>
            </a:br>
            <a:r>
              <a:rPr lang="ar-IQ" sz="3600" u="sng" dirty="0">
                <a:latin typeface="Simplified Arabic"/>
                <a:ea typeface="Times New Roman"/>
                <a:cs typeface="Simplified Arabic"/>
              </a:rPr>
              <a:t>الكرامة الانسانية وحقوق الانسان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ar-IQ" dirty="0">
                <a:latin typeface="Simplified Arabic"/>
                <a:ea typeface="Times New Roman"/>
                <a:cs typeface="Simplified Arabic"/>
              </a:rPr>
              <a:t>خلق الله الانسان وكرمه , قوله تعالى :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marL="523875" algn="just"/>
            <a:r>
              <a:rPr lang="ar-IQ" dirty="0">
                <a:latin typeface="Simplified Arabic"/>
                <a:ea typeface="Times New Roman"/>
                <a:cs typeface="Simplified Arabic"/>
              </a:rPr>
              <a:t>(( ولقـــد كرمنا بني ادم وحملناهم في البر والبحر ... )) </a:t>
            </a:r>
            <a:br>
              <a:rPr lang="ar-IQ" dirty="0">
                <a:latin typeface="Simplified Arabic"/>
                <a:ea typeface="Times New Roman"/>
                <a:cs typeface="Simplified Arabic"/>
              </a:rPr>
            </a:br>
            <a:r>
              <a:rPr lang="ar-IQ" dirty="0">
                <a:latin typeface="Simplified Arabic"/>
                <a:ea typeface="Times New Roman"/>
                <a:cs typeface="Simplified Arabic"/>
              </a:rPr>
              <a:t>2- ان كرامة الانسان هي الاساس لحقوقه , ولكي </a:t>
            </a:r>
            <a:r>
              <a:rPr lang="ar-IQ" dirty="0" err="1">
                <a:latin typeface="Simplified Arabic"/>
                <a:ea typeface="Times New Roman"/>
                <a:cs typeface="Simplified Arabic"/>
              </a:rPr>
              <a:t>لاتمس</a:t>
            </a:r>
            <a:r>
              <a:rPr lang="ar-IQ" dirty="0">
                <a:latin typeface="Simplified Arabic"/>
                <a:ea typeface="Times New Roman"/>
                <a:cs typeface="Simplified Arabic"/>
              </a:rPr>
              <a:t> هذه الحقوق لابد من احترام حقوق الانسان وصيانتها .</a:t>
            </a:r>
            <a:br>
              <a:rPr lang="ar-IQ" dirty="0">
                <a:latin typeface="Simplified Arabic"/>
                <a:ea typeface="Times New Roman"/>
                <a:cs typeface="Simplified Arabic"/>
              </a:rPr>
            </a:br>
            <a:r>
              <a:rPr lang="ar-IQ" dirty="0">
                <a:latin typeface="Simplified Arabic"/>
                <a:ea typeface="Times New Roman"/>
                <a:cs typeface="Simplified Arabic"/>
              </a:rPr>
              <a:t>3- اعتراف المجتمع الدولي بكرامة الانسان وحقوقه , يشكل ركيزة اساسية لمبادئ الحرية والسلام ( المادة الاولى من الاعلان العالمي لحقوق الانسان) " يولد جميع الناس احراراً متساويين في الكرامة وحقوق الانسان "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dirty="0">
                <a:latin typeface="Simplified Arabic"/>
                <a:ea typeface="Times New Roman"/>
                <a:cs typeface="Simplified Arabic"/>
              </a:rPr>
              <a:t>4- الممارسة الديمقراطية هي تعبير عن قيمة الانسان و تحقيق لكرامته في الاعتراف بوجوده كفرد ضمن المنظومة الاجتماعية.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sz="3600" u="sng" dirty="0">
                <a:latin typeface="Simplified Arabic"/>
                <a:ea typeface="Times New Roman"/>
                <a:cs typeface="Simplified Arabic"/>
              </a:rPr>
              <a:t>تعريف حقوق الانسان</a:t>
            </a:r>
            <a:r>
              <a:rPr lang="ar-IQ" dirty="0">
                <a:latin typeface="Simplified Arabic"/>
                <a:ea typeface="Times New Roman"/>
                <a:cs typeface="Simplified Arabic"/>
              </a:rPr>
              <a:t> : هي الحقوق والحريات المستحقة لكل شخص لمجرد كونه انسانا.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sz="3600" u="sng" dirty="0">
                <a:latin typeface="Simplified Arabic"/>
                <a:ea typeface="Times New Roman"/>
                <a:cs typeface="Simplified Arabic"/>
              </a:rPr>
              <a:t>حقوق الانسان _ محمد عبد المتوكل</a:t>
            </a:r>
            <a:r>
              <a:rPr lang="ar-IQ" dirty="0">
                <a:latin typeface="Simplified Arabic"/>
                <a:ea typeface="Times New Roman"/>
                <a:cs typeface="Simplified Arabic"/>
              </a:rPr>
              <a:t> : مجموعة الحقوق والمطالب الواجبة الوفاء لكل البشر على قدم المساواة دون تمييز بينهم .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 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 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33514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z="4000" b="1" dirty="0">
                <a:latin typeface="Simplified Arabic"/>
                <a:ea typeface="Times New Roman"/>
                <a:cs typeface="Simplified Arabic"/>
              </a:rPr>
              <a:t> </a:t>
            </a:r>
            <a:r>
              <a:rPr lang="ar-IQ" b="1" u="sng" dirty="0">
                <a:latin typeface="Simplified Arabic"/>
                <a:ea typeface="Times New Roman"/>
                <a:cs typeface="Simplified Arabic"/>
              </a:rPr>
              <a:t>خصائص حقوق الانسان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5725"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1- انها لا تشترى , لا تكتسب ولا تورث , فهي ملك للناس لانهم بشر وحقوق الانسان متأصلة في كل فرد .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marL="85725"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2- حقوق الانسان واحدة لجميع البشر بغض النظر عن العنصر, الجنس , الدين .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3-حقوق الانسان لا يمكن انتزاعها فهي ثابتة وغير قابله للتصرف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indent="-1985010"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4-حقوق الانسان غير قابلة للتجزؤ .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                      </a:t>
            </a:r>
            <a:r>
              <a:rPr lang="ar-IQ" sz="3600" b="1" u="sng" dirty="0">
                <a:latin typeface="Simplified Arabic"/>
                <a:ea typeface="Times New Roman"/>
                <a:cs typeface="Simplified Arabic"/>
              </a:rPr>
              <a:t>فئات حقوق الانسان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الجيل الاول : الحقوق المدنية والسياسية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الجيل الثاني : الحقوق الاقتصادية والاجتماعية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b="1" dirty="0">
                <a:latin typeface="Simplified Arabic"/>
                <a:ea typeface="Times New Roman"/>
                <a:cs typeface="Simplified Arabic"/>
              </a:rPr>
              <a:t>الجيل الثالث : الحقوق البيئية والثقافية والتنموية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algn="just"/>
            <a:r>
              <a:rPr lang="ar-IQ" sz="3600" b="1" u="sng" dirty="0">
                <a:latin typeface="Simplified Arabic"/>
                <a:ea typeface="Times New Roman"/>
                <a:cs typeface="Simplified Arabic"/>
              </a:rPr>
              <a:t>مظاهر التكريم الالهي </a:t>
            </a:r>
            <a:r>
              <a:rPr lang="ar-IQ" sz="3600" b="1" u="sng" dirty="0" err="1">
                <a:latin typeface="Simplified Arabic"/>
                <a:ea typeface="Times New Roman"/>
                <a:cs typeface="Simplified Arabic"/>
              </a:rPr>
              <a:t>للانسان</a:t>
            </a:r>
            <a:r>
              <a:rPr lang="ar-IQ" sz="3600" b="1" u="sng" dirty="0">
                <a:latin typeface="Simplified Arabic"/>
                <a:ea typeface="Times New Roman"/>
                <a:cs typeface="Simplified Arabic"/>
              </a:rPr>
              <a:t>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خلقه في احسن تقويم , قال تعالى   (( ولقد خلقنا الانسان في احسن تقويم ))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نفخ فيه من روحه , قال تعالى (( ثم سواه و نفخ فيه من روحه))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امر الملائكة بالسجود لادم , قال تعالى (( واذ قلنا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للملائكه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اسجدو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لادم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فسجدو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))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تعليم ادم الاسماء كلها , قال تعالى ((وعلم ادم الاسماء كلها ثم عرضهم على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الملائكه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)) 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جعل الانسان خليفه في الارض , قال تعالى (( واذ قال ربك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للملائكه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اني جاعل في الارض خليفة ))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تفضيل الانسان على كثير من المخلوقات , قال تعالى (( لقد كرمنا بني ادم وحملناهم في البر والبحر ورزقناهم من الطيبات ))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ar-IQ" b="1" dirty="0">
                <a:latin typeface="Simplified Arabic"/>
                <a:ea typeface="Times New Roman"/>
                <a:cs typeface="Simplified Arabic"/>
              </a:rPr>
              <a:t>تسخير المخلوقات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للانسان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, قال تعالى   (( وسخر لكم </a:t>
            </a:r>
            <a:r>
              <a:rPr lang="ar-IQ" b="1" dirty="0" err="1">
                <a:latin typeface="Simplified Arabic"/>
                <a:ea typeface="Times New Roman"/>
                <a:cs typeface="Simplified Arabic"/>
              </a:rPr>
              <a:t>مافي</a:t>
            </a:r>
            <a:r>
              <a:rPr lang="ar-IQ" b="1" dirty="0">
                <a:latin typeface="Simplified Arabic"/>
                <a:ea typeface="Times New Roman"/>
                <a:cs typeface="Simplified Arabic"/>
              </a:rPr>
              <a:t> الارض جميعا )) </a:t>
            </a:r>
            <a:endParaRPr lang="en-US" dirty="0">
              <a:latin typeface="Simplified Arabic"/>
              <a:ea typeface="Times New Roman"/>
              <a:cs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876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203</Words>
  <Application>Microsoft Office PowerPoint</Application>
  <PresentationFormat>عرض على الشاشة (3:4)‏</PresentationFormat>
  <Paragraphs>27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  محاضرات حقوق الانسان  الكورس الاول 2018\2019 المرحلة الثانية       مدرس المادة :قاسم العيبي موسى   </vt:lpstr>
      <vt:lpstr>عرض تقديمي في PowerPoint</vt:lpstr>
      <vt:lpstr> خصائص حقوق الانسان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gh</dc:creator>
  <cp:lastModifiedBy>user</cp:lastModifiedBy>
  <cp:revision>16</cp:revision>
  <dcterms:created xsi:type="dcterms:W3CDTF">2018-12-30T18:01:12Z</dcterms:created>
  <dcterms:modified xsi:type="dcterms:W3CDTF">2018-12-31T05:59:02Z</dcterms:modified>
</cp:coreProperties>
</file>