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9" r:id="rId2"/>
    <p:sldId id="258" r:id="rId3"/>
    <p:sldId id="262" r:id="rId4"/>
    <p:sldId id="260" r:id="rId5"/>
    <p:sldId id="267" r:id="rId6"/>
    <p:sldId id="261" r:id="rId7"/>
    <p:sldId id="263" r:id="rId8"/>
    <p:sldId id="264" r:id="rId9"/>
    <p:sldId id="265" r:id="rId10"/>
    <p:sldId id="268" r:id="rId11"/>
    <p:sldId id="269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12/29/2018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12/29/2018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master\AppData\_Doc\Digital%20Logic\www.play-hookey.com\4%20Adding%20Binary%20Numbers_files\faddr000.gif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481"/>
            <a:ext cx="44196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i="1" dirty="0" smtClean="0"/>
              <a:t>College </a:t>
            </a:r>
            <a:r>
              <a:rPr lang="en-US" b="1" i="1" dirty="0"/>
              <a:t>of Engineering</a:t>
            </a:r>
            <a:r>
              <a:rPr lang="en-US" b="1" i="1" dirty="0" smtClean="0"/>
              <a:t>,</a:t>
            </a:r>
          </a:p>
          <a:p>
            <a:pPr algn="ctr"/>
            <a:r>
              <a:rPr lang="en-US" b="1" i="1" dirty="0" smtClean="0"/>
              <a:t> </a:t>
            </a:r>
            <a:r>
              <a:rPr lang="en-US" b="1" i="1" dirty="0"/>
              <a:t>Electrical Engineering Department</a:t>
            </a:r>
          </a:p>
          <a:p>
            <a:endParaRPr lang="ar-IQ" dirty="0"/>
          </a:p>
        </p:txBody>
      </p:sp>
      <p:sp>
        <p:nvSpPr>
          <p:cNvPr id="6" name="TextBox 5"/>
          <p:cNvSpPr txBox="1"/>
          <p:nvPr/>
        </p:nvSpPr>
        <p:spPr>
          <a:xfrm>
            <a:off x="1752599" y="2279723"/>
            <a:ext cx="53340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800" b="1" i="1" dirty="0" smtClean="0"/>
              <a:t>Adder </a:t>
            </a:r>
            <a:r>
              <a:rPr lang="en-US" sz="4800" b="1" i="1" dirty="0"/>
              <a:t>Circuits</a:t>
            </a:r>
            <a:endParaRPr lang="en-US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1290145" y="3244096"/>
            <a:ext cx="6553200" cy="17851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b="1" i="1" dirty="0">
                <a:latin typeface="Bell MT" pitchFamily="18" charset="0"/>
                <a:cs typeface="Aparajita" pitchFamily="34" charset="0"/>
              </a:rPr>
              <a:t>By:</a:t>
            </a:r>
          </a:p>
          <a:p>
            <a:pPr algn="ctr"/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Asst</a:t>
            </a:r>
            <a:r>
              <a:rPr lang="en-US" sz="3200" b="1" i="1" dirty="0" smtClean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Lec</a:t>
            </a:r>
            <a:r>
              <a:rPr lang="en-US" sz="3200" b="1" i="1" dirty="0" smtClean="0">
                <a:latin typeface="Bell MT" pitchFamily="18" charset="0"/>
                <a:cs typeface="Aparajita" pitchFamily="34" charset="0"/>
              </a:rPr>
              <a:t>. </a:t>
            </a:r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Basma</a:t>
            </a:r>
            <a:r>
              <a:rPr lang="en-US" sz="3200" b="1" i="1" dirty="0" smtClean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Nazar</a:t>
            </a:r>
            <a:endParaRPr lang="en-US" sz="3200" b="1" i="1" dirty="0" smtClean="0">
              <a:latin typeface="Bell MT" pitchFamily="18" charset="0"/>
              <a:cs typeface="Aparajita" pitchFamily="34" charset="0"/>
            </a:endParaRPr>
          </a:p>
          <a:p>
            <a:pPr algn="ctr"/>
            <a:endParaRPr lang="en-US" sz="2800" b="1" dirty="0">
              <a:solidFill>
                <a:schemeClr val="bg1"/>
              </a:solidFill>
              <a:latin typeface="Bell MT" pitchFamily="18" charset="0"/>
              <a:cs typeface="Aparajita" pitchFamily="34" charset="0"/>
            </a:endParaRPr>
          </a:p>
          <a:p>
            <a:pPr algn="ctr"/>
            <a:endParaRPr lang="ar-IQ" dirty="0"/>
          </a:p>
        </p:txBody>
      </p:sp>
      <p:sp>
        <p:nvSpPr>
          <p:cNvPr id="8" name="TextBox 7"/>
          <p:cNvSpPr txBox="1"/>
          <p:nvPr/>
        </p:nvSpPr>
        <p:spPr>
          <a:xfrm>
            <a:off x="5257800" y="304800"/>
            <a:ext cx="3733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i="1" dirty="0" smtClean="0"/>
              <a:t>Class : Second Year</a:t>
            </a:r>
          </a:p>
          <a:p>
            <a:pPr algn="ctr"/>
            <a:r>
              <a:rPr lang="en-US" b="1" i="1" dirty="0" smtClean="0"/>
              <a:t>Subject : Digital Techniques</a:t>
            </a:r>
            <a:endParaRPr lang="ar-IQ" dirty="0"/>
          </a:p>
        </p:txBody>
      </p:sp>
      <p:sp>
        <p:nvSpPr>
          <p:cNvPr id="9" name="Text Box 16"/>
          <p:cNvSpPr txBox="1"/>
          <p:nvPr/>
        </p:nvSpPr>
        <p:spPr>
          <a:xfrm>
            <a:off x="1604962" y="4800600"/>
            <a:ext cx="5629275" cy="114300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en-US" sz="2000" b="1" i="1" kern="1200" dirty="0">
                <a:solidFill>
                  <a:srgbClr val="000000"/>
                </a:solidFill>
                <a:effectLst/>
                <a:latin typeface="Bell MT"/>
                <a:ea typeface="Times New Roman"/>
                <a:cs typeface="Aparajita"/>
              </a:rPr>
              <a:t>Master of Science in Electrical Engineering</a:t>
            </a:r>
            <a:endParaRPr lang="en-US" sz="2000" b="1" dirty="0">
              <a:effectLst/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i="1" kern="1200" dirty="0">
                <a:solidFill>
                  <a:srgbClr val="000000"/>
                </a:solidFill>
                <a:effectLst/>
                <a:latin typeface="Bell MT"/>
                <a:ea typeface="Times New Roman"/>
                <a:cs typeface="Aparajita"/>
              </a:rPr>
              <a:t>(Electronic and Communication)</a:t>
            </a:r>
            <a:endParaRPr lang="en-US" sz="2000" dirty="0">
              <a:effectLst/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en-US" sz="1100" dirty="0">
                <a:effectLst/>
                <a:ea typeface="Calibri"/>
                <a:cs typeface="Arial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9195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77006" y="1066800"/>
            <a:ext cx="8763000" cy="4319587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/>
            <a:r>
              <a:rPr lang="en-GB" b="1" dirty="0" smtClean="0">
                <a:solidFill>
                  <a:srgbClr val="FF0000"/>
                </a:solidFill>
              </a:rPr>
              <a:t>Example(1)</a:t>
            </a:r>
            <a:r>
              <a:rPr lang="en-GB" b="1" dirty="0" smtClean="0">
                <a:solidFill>
                  <a:srgbClr val="0000FF"/>
                </a:solidFill>
              </a:rPr>
              <a:t> </a:t>
            </a:r>
            <a:r>
              <a:rPr lang="en-GB" sz="3200" b="1" dirty="0">
                <a:solidFill>
                  <a:srgbClr val="0000FF"/>
                </a:solidFill>
              </a:rPr>
              <a:t>Implementing Half adder circuit using NAND gates only</a:t>
            </a:r>
            <a:endParaRPr lang="en-US" sz="3200" b="1" dirty="0">
              <a:solidFill>
                <a:srgbClr val="0000FF"/>
              </a:solidFill>
            </a:endParaRPr>
          </a:p>
        </p:txBody>
      </p:sp>
      <p:pic>
        <p:nvPicPr>
          <p:cNvPr id="1064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2325370"/>
            <a:ext cx="4177506" cy="2399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2072091"/>
              </p:ext>
            </p:extLst>
          </p:nvPr>
        </p:nvGraphicFramePr>
        <p:xfrm>
          <a:off x="5029200" y="2438400"/>
          <a:ext cx="3352800" cy="1915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Bitmap Image" r:id="rId4" imgW="2610214" imgH="866896" progId="Paint.Picture">
                  <p:embed/>
                </p:oleObj>
              </mc:Choice>
              <mc:Fallback>
                <p:oleObj name="Bitmap Image" r:id="rId4" imgW="2610214" imgH="866896" progId="Paint.Picture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438400"/>
                        <a:ext cx="3352800" cy="19150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62" name="Picture 3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182075"/>
            <a:ext cx="2895600" cy="80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1" name="Picture 3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5284231"/>
            <a:ext cx="2819400" cy="60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827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228600" y="762000"/>
            <a:ext cx="8763000" cy="4319587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GB" b="1" dirty="0" smtClean="0">
                <a:solidFill>
                  <a:srgbClr val="E30000"/>
                </a:solidFill>
              </a:rPr>
              <a:t>Example(2) :</a:t>
            </a:r>
            <a:r>
              <a:rPr lang="en-GB" sz="3200" b="1" dirty="0">
                <a:solidFill>
                  <a:srgbClr val="0000FF"/>
                </a:solidFill>
              </a:rPr>
              <a:t>Implementing a function from a adding two numbers each has 3bits using Full adder only</a:t>
            </a: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819"/>
          <a:stretch/>
        </p:blipFill>
        <p:spPr bwMode="auto">
          <a:xfrm>
            <a:off x="228600" y="2629853"/>
            <a:ext cx="8305800" cy="287178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3107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52400" y="1161256"/>
            <a:ext cx="8763000" cy="4319587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/>
            <a:r>
              <a:rPr lang="en-GB" b="1" dirty="0" smtClean="0">
                <a:solidFill>
                  <a:srgbClr val="E30000"/>
                </a:solidFill>
              </a:rPr>
              <a:t>HW. (1):</a:t>
            </a:r>
            <a:r>
              <a:rPr lang="en-GB" b="1" dirty="0">
                <a:solidFill>
                  <a:srgbClr val="0000FF"/>
                </a:solidFill>
              </a:rPr>
              <a:t>Implementing Full adder circuit using NAND gates only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67640" y="2667000"/>
            <a:ext cx="8763000" cy="2362200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/>
            <a:r>
              <a:rPr lang="en-GB" b="1" dirty="0" smtClean="0">
                <a:solidFill>
                  <a:srgbClr val="E30000"/>
                </a:solidFill>
              </a:rPr>
              <a:t>HW.(2) :</a:t>
            </a:r>
            <a:r>
              <a:rPr lang="en-GB" b="1" dirty="0">
                <a:solidFill>
                  <a:srgbClr val="0000FF"/>
                </a:solidFill>
              </a:rPr>
              <a:t>Implementing a function from a adding two numbers each has 8bits using Full adder only</a:t>
            </a:r>
            <a:endParaRPr 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595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28600" y="533400"/>
            <a:ext cx="8382000" cy="838200"/>
          </a:xfrm>
          <a:prstGeom prst="rect">
            <a:avLst/>
          </a:prstGeom>
        </p:spPr>
        <p:txBody>
          <a:bodyPr/>
          <a:lstStyle>
            <a:lvl1pPr algn="l" rtl="1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u="sng" dirty="0"/>
              <a:t>Adders:</a:t>
            </a:r>
            <a:endParaRPr lang="en-US" sz="6000" dirty="0" smtClean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81000" y="1773238"/>
            <a:ext cx="8331200" cy="4551362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>
              <a:lnSpc>
                <a:spcPct val="110000"/>
              </a:lnSpc>
            </a:pPr>
            <a:r>
              <a:rPr lang="en-US" sz="3200" dirty="0" smtClean="0"/>
              <a:t>The </a:t>
            </a:r>
            <a:r>
              <a:rPr lang="en-US" sz="3200" b="1" dirty="0">
                <a:solidFill>
                  <a:srgbClr val="0000FF"/>
                </a:solidFill>
              </a:rPr>
              <a:t>basin </a:t>
            </a:r>
            <a:r>
              <a:rPr lang="en-US" sz="3200" dirty="0" smtClean="0"/>
              <a:t>of using logical functions to perform arithmetic operations is </a:t>
            </a:r>
            <a:r>
              <a:rPr lang="en-US" sz="3200" b="1" dirty="0">
                <a:solidFill>
                  <a:srgbClr val="0000FF"/>
                </a:solidFill>
              </a:rPr>
              <a:t>Addition</a:t>
            </a:r>
          </a:p>
          <a:p>
            <a:pPr algn="just" rtl="0">
              <a:lnSpc>
                <a:spcPct val="110000"/>
              </a:lnSpc>
            </a:pPr>
            <a:r>
              <a:rPr lang="en-US" sz="3200" dirty="0"/>
              <a:t>A </a:t>
            </a:r>
            <a:r>
              <a:rPr lang="en-US" sz="3200" b="1" dirty="0">
                <a:solidFill>
                  <a:srgbClr val="0000FF"/>
                </a:solidFill>
              </a:rPr>
              <a:t>binary adder </a:t>
            </a:r>
            <a:r>
              <a:rPr lang="en-US" sz="3200" dirty="0"/>
              <a:t>is a combinational circuit that performs the arithmetic operations of addition with </a:t>
            </a:r>
            <a:r>
              <a:rPr lang="en-US" sz="3200" b="1" dirty="0">
                <a:solidFill>
                  <a:srgbClr val="0000FF"/>
                </a:solidFill>
              </a:rPr>
              <a:t>binary numbers</a:t>
            </a:r>
            <a:r>
              <a:rPr lang="en-US" sz="3200" b="1" dirty="0" smtClean="0"/>
              <a:t>.</a:t>
            </a:r>
          </a:p>
          <a:p>
            <a:pPr algn="just" rtl="0">
              <a:lnSpc>
                <a:spcPct val="110000"/>
              </a:lnSpc>
            </a:pPr>
            <a:r>
              <a:rPr lang="en-US" sz="3200" dirty="0" smtClean="0"/>
              <a:t>Subtract two number, </a:t>
            </a:r>
            <a:r>
              <a:rPr lang="en-US" sz="3200" dirty="0"/>
              <a:t>or get </a:t>
            </a:r>
            <a:r>
              <a:rPr lang="en-US" sz="3200" dirty="0" smtClean="0"/>
              <a:t>perform </a:t>
            </a:r>
            <a:r>
              <a:rPr lang="en-US" sz="3200" dirty="0"/>
              <a:t>multiplication and </a:t>
            </a:r>
            <a:r>
              <a:rPr lang="en-US" sz="3200" dirty="0" smtClean="0"/>
              <a:t>division by using  addition</a:t>
            </a:r>
            <a:endParaRPr lang="en-US" sz="3200" dirty="0"/>
          </a:p>
          <a:p>
            <a:pPr algn="l"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99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066800"/>
            <a:ext cx="8382000" cy="5026025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US" sz="4800" b="1" u="sng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Type of binary adder </a:t>
            </a:r>
            <a:r>
              <a:rPr lang="en-US" sz="4800" b="1" u="sng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circuits</a:t>
            </a:r>
          </a:p>
          <a:p>
            <a:pPr marL="0" indent="0" algn="just" rtl="0">
              <a:buNone/>
            </a:pPr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There are two types of binary adder circuits</a:t>
            </a:r>
          </a:p>
          <a:p>
            <a:pPr marL="914400" indent="-914400" algn="l" rtl="0">
              <a:buAutoNum type="arabicPeriod"/>
            </a:pPr>
            <a:r>
              <a:rPr lang="en-US" sz="4800" b="1" u="sng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Half Adder (HA)</a:t>
            </a:r>
          </a:p>
          <a:p>
            <a:pPr marL="914400" indent="-914400" algn="l" rtl="0">
              <a:buAutoNum type="arabicPeriod"/>
            </a:pPr>
            <a:r>
              <a:rPr lang="en-US" sz="4800" b="1" u="sng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Full Adder (FA)</a:t>
            </a:r>
            <a:endParaRPr lang="en-GB" sz="4800" b="1" u="sng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9959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999491"/>
            <a:ext cx="8382000" cy="4319587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rtl="0"/>
            <a:r>
              <a:rPr lang="en-GB" sz="4800" b="1" u="sng" dirty="0"/>
              <a:t>The Half Adder (HA)</a:t>
            </a:r>
            <a:r>
              <a:rPr lang="en-US" sz="4800" u="sng" dirty="0"/>
              <a:t>:</a:t>
            </a:r>
            <a:endParaRPr lang="en-US" sz="4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189411"/>
              </p:ext>
            </p:extLst>
          </p:nvPr>
        </p:nvGraphicFramePr>
        <p:xfrm>
          <a:off x="381000" y="2514600"/>
          <a:ext cx="3581400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r:id="rId3" imgW="3554561" imgH="606087" progId="Visio.Drawing.11">
                  <p:embed/>
                </p:oleObj>
              </mc:Choice>
              <mc:Fallback>
                <p:oleObj r:id="rId3" imgW="3554561" imgH="606087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514600"/>
                        <a:ext cx="3581400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110644"/>
              </p:ext>
            </p:extLst>
          </p:nvPr>
        </p:nvGraphicFramePr>
        <p:xfrm>
          <a:off x="4267200" y="2438400"/>
          <a:ext cx="4191000" cy="234696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047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9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939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x1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x0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y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C out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39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0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39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39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39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1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0" y="5117386"/>
            <a:ext cx="30632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dirty="0"/>
              <a:t>Block diagram</a:t>
            </a:r>
            <a:endParaRPr lang="ar-IQ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5100678"/>
            <a:ext cx="280416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dirty="0" smtClean="0"/>
              <a:t>Truth </a:t>
            </a:r>
            <a:r>
              <a:rPr lang="en-US" sz="3200" b="1" dirty="0" err="1" smtClean="0"/>
              <a:t>tablr</a:t>
            </a:r>
            <a:endParaRPr lang="ar-IQ" sz="3200" b="1" dirty="0"/>
          </a:p>
        </p:txBody>
      </p:sp>
    </p:spTree>
    <p:extLst>
      <p:ext uri="{BB962C8B-B14F-4D97-AF65-F5344CB8AC3E}">
        <p14:creationId xmlns:p14="http://schemas.microsoft.com/office/powerpoint/2010/main" val="27522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228600" y="1143000"/>
            <a:ext cx="8382000" cy="4319587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rtl="0"/>
            <a:r>
              <a:rPr lang="en-GB" sz="4800" b="1" u="sng" dirty="0"/>
              <a:t>The Half Adder (HA)</a:t>
            </a:r>
            <a:r>
              <a:rPr lang="en-US" sz="4800" b="1" u="sng" dirty="0"/>
              <a:t>: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489729"/>
              </p:ext>
            </p:extLst>
          </p:nvPr>
        </p:nvGraphicFramePr>
        <p:xfrm>
          <a:off x="533400" y="2539481"/>
          <a:ext cx="4343400" cy="22979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r:id="rId3" imgW="2857899" imgH="1905266" progId="MSPhotoEd.3">
                  <p:embed/>
                </p:oleObj>
              </mc:Choice>
              <mc:Fallback>
                <p:oleObj r:id="rId3" imgW="2857899" imgH="1905266" progId="MSPhotoEd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39481"/>
                        <a:ext cx="4343400" cy="22979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876800" y="3272937"/>
                <a:ext cx="411480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/>
                  <a:t>Y=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2400" b="1" i="1">
                                <a:latin typeface="Cambria Math"/>
                              </a:rPr>
                              <m:t>𝟎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2400" b="1" i="1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2400" b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2400" b="1" i="1">
                            <a:latin typeface="Cambria Math"/>
                          </a:rPr>
                          <m:t>𝟎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2400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b="1" dirty="0"/>
                  <a:t>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2400" b="1" i="1"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en-US" sz="2400" b="1">
                        <a:latin typeface="Cambria Math"/>
                      </a:rPr>
                      <m:t>⊕ </m:t>
                    </m:r>
                    <m:sSub>
                      <m:sSub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2400" b="1" i="1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endParaRPr lang="en-US" sz="2400" b="1" dirty="0"/>
              </a:p>
              <a:p>
                <a:r>
                  <a:rPr lang="en-US" sz="2400" b="1" dirty="0" err="1"/>
                  <a:t>Cout</a:t>
                </a:r>
                <a:r>
                  <a:rPr lang="en-US" sz="2400" b="1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2400" b="1" i="1">
                            <a:latin typeface="Cambria Math"/>
                          </a:rPr>
                          <m:t>𝟎</m:t>
                        </m:r>
                        <m:r>
                          <a:rPr lang="en-US" sz="2400" b="1">
                            <a:latin typeface="Cambria Math"/>
                          </a:rPr>
                          <m:t> </m:t>
                        </m:r>
                      </m:sub>
                    </m:sSub>
                    <m:sSub>
                      <m:sSub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2400" b="1" i="1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endParaRPr lang="ar-IQ" sz="2400" b="1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272937"/>
                <a:ext cx="4114800" cy="830997"/>
              </a:xfrm>
              <a:prstGeom prst="rect">
                <a:avLst/>
              </a:prstGeom>
              <a:blipFill rotWithShape="1">
                <a:blip r:embed="rId5"/>
                <a:stretch>
                  <a:fillRect l="-2222" t="-5882" b="-16176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19"/>
          <p:cNvSpPr txBox="1"/>
          <p:nvPr/>
        </p:nvSpPr>
        <p:spPr>
          <a:xfrm>
            <a:off x="457200" y="2600324"/>
            <a:ext cx="598170" cy="447675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effectLst/>
                <a:latin typeface="Calibri"/>
                <a:ea typeface="Calibri"/>
                <a:cs typeface="Arial"/>
              </a:rPr>
              <a:t>Xo</a:t>
            </a:r>
          </a:p>
        </p:txBody>
      </p:sp>
      <p:sp>
        <p:nvSpPr>
          <p:cNvPr id="8" name="Text Box 19"/>
          <p:cNvSpPr txBox="1"/>
          <p:nvPr/>
        </p:nvSpPr>
        <p:spPr>
          <a:xfrm>
            <a:off x="582930" y="3215638"/>
            <a:ext cx="598170" cy="447675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effectLst/>
                <a:latin typeface="Calibri"/>
                <a:ea typeface="Calibri"/>
                <a:cs typeface="Arial"/>
              </a:rPr>
              <a:t>X1</a:t>
            </a:r>
            <a:endParaRPr lang="en-US" b="1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5117386"/>
            <a:ext cx="30632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dirty="0" smtClean="0"/>
              <a:t>Circuit Symbol</a:t>
            </a:r>
            <a:endParaRPr lang="ar-IQ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754880" y="5117385"/>
            <a:ext cx="423672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dirty="0" smtClean="0"/>
              <a:t>Boolean Expressions</a:t>
            </a:r>
            <a:endParaRPr lang="ar-IQ" sz="3200" b="1" dirty="0"/>
          </a:p>
        </p:txBody>
      </p:sp>
    </p:spTree>
    <p:extLst>
      <p:ext uri="{BB962C8B-B14F-4D97-AF65-F5344CB8AC3E}">
        <p14:creationId xmlns:p14="http://schemas.microsoft.com/office/powerpoint/2010/main" val="222277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41313" y="998538"/>
            <a:ext cx="8382000" cy="4319587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rtl="0"/>
            <a:r>
              <a:rPr lang="en-GB" sz="4800" b="1" u="sng" dirty="0"/>
              <a:t>The Full Adder (FA)</a:t>
            </a:r>
            <a:r>
              <a:rPr lang="en-US" sz="4800" b="1" u="sng" dirty="0"/>
              <a:t>: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4273966"/>
              </p:ext>
            </p:extLst>
          </p:nvPr>
        </p:nvGraphicFramePr>
        <p:xfrm>
          <a:off x="371793" y="2819400"/>
          <a:ext cx="3773487" cy="2513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r:id="rId3" imgW="3554537" imgH="821903" progId="Visio.Drawing.11">
                  <p:embed/>
                </p:oleObj>
              </mc:Choice>
              <mc:Fallback>
                <p:oleObj r:id="rId3" imgW="3554537" imgH="821903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793" y="2819400"/>
                        <a:ext cx="3773487" cy="25139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936034"/>
              </p:ext>
            </p:extLst>
          </p:nvPr>
        </p:nvGraphicFramePr>
        <p:xfrm>
          <a:off x="4532313" y="2057400"/>
          <a:ext cx="4154485" cy="35956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0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08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0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08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6431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C in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x1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x0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C out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39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effectLst/>
                        </a:rPr>
                        <a:t>0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0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0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0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0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39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effectLst/>
                        </a:rPr>
                        <a:t>0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effectLst/>
                        </a:rPr>
                        <a:t>0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1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1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0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39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0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effectLst/>
                        </a:rPr>
                        <a:t>1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0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1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0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39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0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effectLst/>
                        </a:rPr>
                        <a:t>1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1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0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1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39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1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0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effectLst/>
                        </a:rPr>
                        <a:t>0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1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0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39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1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0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effectLst/>
                        </a:rPr>
                        <a:t>1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effectLst/>
                        </a:rPr>
                        <a:t>0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1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39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1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1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0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0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effectLst/>
                        </a:rPr>
                        <a:t>1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39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1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1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1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/>
                        </a:rPr>
                        <a:t>1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effectLst/>
                        </a:rPr>
                        <a:t>1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0853" y="5685452"/>
            <a:ext cx="30632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dirty="0"/>
              <a:t>Block diagram</a:t>
            </a:r>
            <a:endParaRPr lang="ar-IQ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425440" y="5977840"/>
            <a:ext cx="280416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dirty="0" smtClean="0"/>
              <a:t>Truth </a:t>
            </a:r>
            <a:r>
              <a:rPr lang="en-US" sz="3200" b="1" dirty="0" err="1" smtClean="0"/>
              <a:t>tablr</a:t>
            </a:r>
            <a:endParaRPr lang="ar-IQ" sz="3200" b="1" dirty="0"/>
          </a:p>
        </p:txBody>
      </p:sp>
    </p:spTree>
    <p:extLst>
      <p:ext uri="{BB962C8B-B14F-4D97-AF65-F5344CB8AC3E}">
        <p14:creationId xmlns:p14="http://schemas.microsoft.com/office/powerpoint/2010/main" val="677712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26073" y="1295400"/>
            <a:ext cx="8382000" cy="4319587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rtl="0"/>
            <a:r>
              <a:rPr lang="en-GB" sz="4800" b="1" u="sng" dirty="0"/>
              <a:t>The Full Adder (FA)</a:t>
            </a:r>
            <a:r>
              <a:rPr lang="en-US" sz="4800" b="1" u="sng" dirty="0"/>
              <a:t>:</a:t>
            </a:r>
          </a:p>
        </p:txBody>
      </p:sp>
      <p:pic>
        <p:nvPicPr>
          <p:cNvPr id="4" name="Picture 3" descr="Full Adder Circuit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53" y="2438400"/>
            <a:ext cx="5029200" cy="2819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762000" y="5322599"/>
            <a:ext cx="30632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dirty="0" smtClean="0"/>
              <a:t>Circuit Symbol</a:t>
            </a:r>
            <a:endParaRPr lang="ar-IQ" sz="3200" b="1" dirty="0"/>
          </a:p>
        </p:txBody>
      </p:sp>
      <p:sp>
        <p:nvSpPr>
          <p:cNvPr id="6" name="Rectangle 5"/>
          <p:cNvSpPr/>
          <p:nvPr/>
        </p:nvSpPr>
        <p:spPr>
          <a:xfrm>
            <a:off x="5181600" y="3247935"/>
            <a:ext cx="411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Y= (X0 </a:t>
            </a:r>
            <a:r>
              <a:rPr lang="en-US" sz="2400" b="1" dirty="0">
                <a:sym typeface="Symbol"/>
              </a:rPr>
              <a:t></a:t>
            </a:r>
            <a:r>
              <a:rPr lang="en-US" sz="2400" b="1" dirty="0"/>
              <a:t> X1) </a:t>
            </a:r>
            <a:r>
              <a:rPr lang="en-US" sz="2400" b="1" dirty="0">
                <a:sym typeface="Symbol"/>
              </a:rPr>
              <a:t></a:t>
            </a:r>
            <a:r>
              <a:rPr lang="en-US" sz="2400" b="1" dirty="0"/>
              <a:t> </a:t>
            </a:r>
            <a:r>
              <a:rPr lang="en-US" sz="2400" b="1" dirty="0" err="1"/>
              <a:t>Cin</a:t>
            </a:r>
            <a:endParaRPr lang="en-US" sz="2400" b="1" dirty="0"/>
          </a:p>
          <a:p>
            <a:r>
              <a:rPr lang="en-US" sz="2400" b="1" dirty="0" err="1"/>
              <a:t>Cout</a:t>
            </a:r>
            <a:r>
              <a:rPr lang="en-US" sz="2400" b="1" dirty="0"/>
              <a:t>= </a:t>
            </a:r>
            <a:r>
              <a:rPr lang="en-US" sz="2400" b="1" dirty="0" err="1"/>
              <a:t>Cin</a:t>
            </a:r>
            <a:r>
              <a:rPr lang="en-US" sz="2400" b="1" dirty="0"/>
              <a:t>(X0 </a:t>
            </a:r>
            <a:r>
              <a:rPr lang="en-US" sz="2400" b="1" dirty="0">
                <a:sym typeface="Symbol"/>
              </a:rPr>
              <a:t></a:t>
            </a:r>
            <a:r>
              <a:rPr lang="en-US" sz="2400" b="1" dirty="0"/>
              <a:t> X1) + X0X1</a:t>
            </a:r>
            <a:br>
              <a:rPr lang="en-US" sz="2400" b="1" dirty="0"/>
            </a:b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754880" y="5282625"/>
            <a:ext cx="423672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dirty="0" smtClean="0"/>
              <a:t>Boolean Expressions</a:t>
            </a:r>
            <a:endParaRPr lang="ar-IQ" sz="3200" b="1" dirty="0"/>
          </a:p>
        </p:txBody>
      </p:sp>
    </p:spTree>
    <p:extLst>
      <p:ext uri="{BB962C8B-B14F-4D97-AF65-F5344CB8AC3E}">
        <p14:creationId xmlns:p14="http://schemas.microsoft.com/office/powerpoint/2010/main" val="1156504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81457" y="977463"/>
            <a:ext cx="8981086" cy="7443787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rtl="0"/>
            <a:r>
              <a:rPr lang="en-GB" sz="4800" b="1" u="sng" dirty="0"/>
              <a:t>Parallel Adder</a:t>
            </a:r>
            <a:endParaRPr lang="en-US" sz="4800" b="1" u="sng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1457" y="977463"/>
            <a:ext cx="9062543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en-US" sz="36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/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 </a:t>
            </a:r>
            <a:r>
              <a:rPr lang="en-US" sz="3200" b="1" dirty="0">
                <a:solidFill>
                  <a:srgbClr val="0000FF"/>
                </a:solidFill>
              </a:rPr>
              <a:t>n-bit</a:t>
            </a:r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binary adder have </a:t>
            </a:r>
            <a:r>
              <a:rPr lang="en-US" sz="3200" b="1" dirty="0">
                <a:solidFill>
                  <a:srgbClr val="0000FF"/>
                </a:solidFill>
              </a:rPr>
              <a:t>n full adder </a:t>
            </a:r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units that each take three one-bit inputs: </a:t>
            </a:r>
            <a:r>
              <a:rPr lang="en-US" sz="3200" b="1" dirty="0">
                <a:solidFill>
                  <a:srgbClr val="0000FF"/>
                </a:solidFill>
              </a:rPr>
              <a:t>A</a:t>
            </a:r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3200" b="1" dirty="0">
                <a:solidFill>
                  <a:srgbClr val="0000FF"/>
                </a:solidFill>
              </a:rPr>
              <a:t>B</a:t>
            </a:r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and carry </a:t>
            </a:r>
            <a:r>
              <a:rPr lang="en-US" sz="3200" b="1" dirty="0" err="1">
                <a:solidFill>
                  <a:srgbClr val="0000FF"/>
                </a:solidFill>
              </a:rPr>
              <a:t>Ci</a:t>
            </a:r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and which generate </a:t>
            </a:r>
            <a:r>
              <a:rPr lang="en-US" sz="3200" b="1" dirty="0">
                <a:solidFill>
                  <a:srgbClr val="0000FF"/>
                </a:solidFill>
              </a:rPr>
              <a:t>sum S </a:t>
            </a:r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and </a:t>
            </a:r>
            <a:r>
              <a:rPr lang="en-US" sz="3200" b="1" dirty="0">
                <a:solidFill>
                  <a:srgbClr val="0000FF"/>
                </a:solidFill>
              </a:rPr>
              <a:t>carry out Co</a:t>
            </a:r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</a:p>
          <a:p>
            <a:pPr marL="0" marR="0" lvl="0" indent="968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193" name="Picture 27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336"/>
          <a:stretch>
            <a:fillRect/>
          </a:stretch>
        </p:blipFill>
        <p:spPr bwMode="auto">
          <a:xfrm>
            <a:off x="1679028" y="3810000"/>
            <a:ext cx="5785943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6838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19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41313" y="1066800"/>
            <a:ext cx="8382000" cy="4319587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/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Now we can add </a:t>
            </a:r>
            <a:r>
              <a:rPr lang="en-US" sz="3200" b="1" dirty="0">
                <a:solidFill>
                  <a:srgbClr val="0000FF"/>
                </a:solidFill>
              </a:rPr>
              <a:t>t</a:t>
            </a:r>
            <a:r>
              <a:rPr lang="en-US" sz="3200" b="1" dirty="0" smtClean="0">
                <a:solidFill>
                  <a:srgbClr val="0000FF"/>
                </a:solidFill>
              </a:rPr>
              <a:t>wo</a:t>
            </a:r>
            <a:r>
              <a:rPr lang="en-US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binary bits together, accounting for a possible carry from the </a:t>
            </a:r>
            <a:r>
              <a:rPr lang="en-US" sz="3200" b="1" dirty="0">
                <a:solidFill>
                  <a:srgbClr val="0000FF"/>
                </a:solidFill>
              </a:rPr>
              <a:t>next lower </a:t>
            </a:r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order of </a:t>
            </a:r>
            <a:r>
              <a:rPr lang="en-US" sz="3200" b="1" dirty="0">
                <a:solidFill>
                  <a:srgbClr val="0000FF"/>
                </a:solidFill>
              </a:rPr>
              <a:t>magnitude</a:t>
            </a:r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and sending a </a:t>
            </a:r>
            <a:r>
              <a:rPr lang="en-US" sz="3200" b="1" dirty="0">
                <a:solidFill>
                  <a:srgbClr val="0000FF"/>
                </a:solidFill>
              </a:rPr>
              <a:t>carry</a:t>
            </a:r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to the </a:t>
            </a:r>
            <a:r>
              <a:rPr lang="en-US" sz="3200" b="1" dirty="0">
                <a:solidFill>
                  <a:srgbClr val="0000FF"/>
                </a:solidFill>
              </a:rPr>
              <a:t>next higher </a:t>
            </a:r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order of </a:t>
            </a:r>
            <a:r>
              <a:rPr lang="en-US" sz="3200" b="1" dirty="0">
                <a:solidFill>
                  <a:srgbClr val="0000FF"/>
                </a:solidFill>
              </a:rPr>
              <a:t>magnitude</a:t>
            </a:r>
          </a:p>
          <a:p>
            <a:pPr algn="just" rtl="0"/>
            <a:endParaRPr lang="en-GB" sz="3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962400"/>
            <a:ext cx="8458200" cy="2514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557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112</TotalTime>
  <Words>367</Words>
  <Application>Microsoft Office PowerPoint</Application>
  <PresentationFormat>On-screen Show (4:3)</PresentationFormat>
  <Paragraphs>111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6" baseType="lpstr">
      <vt:lpstr>Aparajita</vt:lpstr>
      <vt:lpstr>Arial</vt:lpstr>
      <vt:lpstr>Bell MT</vt:lpstr>
      <vt:lpstr>Calibri</vt:lpstr>
      <vt:lpstr>Cambria Math</vt:lpstr>
      <vt:lpstr>Constantia</vt:lpstr>
      <vt:lpstr>Majalla UI</vt:lpstr>
      <vt:lpstr>Symbol</vt:lpstr>
      <vt:lpstr>Times New Roman</vt:lpstr>
      <vt:lpstr>Wingdings 2</vt:lpstr>
      <vt:lpstr>Flow</vt:lpstr>
      <vt:lpstr>Visio.Drawing.11</vt:lpstr>
      <vt:lpstr>MSPhotoEd.3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Maher</cp:lastModifiedBy>
  <cp:revision>60</cp:revision>
  <dcterms:created xsi:type="dcterms:W3CDTF">2006-08-16T00:00:00Z</dcterms:created>
  <dcterms:modified xsi:type="dcterms:W3CDTF">2018-12-29T10:43:37Z</dcterms:modified>
</cp:coreProperties>
</file>