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>
                <a:latin typeface="Bell MT" pitchFamily="18" charset="0"/>
                <a:cs typeface="Aparajita" pitchFamily="34" charset="0"/>
              </a:rPr>
              <a:t>Logic</a:t>
            </a:r>
            <a:r>
              <a:rPr lang="en-US" sz="4800" b="1" dirty="0" smtClean="0"/>
              <a:t> </a:t>
            </a:r>
            <a:r>
              <a:rPr lang="en-US" sz="4800" b="1" i="1" dirty="0">
                <a:latin typeface="Bell MT" pitchFamily="18" charset="0"/>
                <a:cs typeface="Aparajita" pitchFamily="34" charset="0"/>
              </a:rPr>
              <a:t>Gates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0520" y="7620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Combinational Logic</a:t>
            </a: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773238"/>
            <a:ext cx="83312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rtl="0">
              <a:lnSpc>
                <a:spcPct val="11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combinational logic</a:t>
            </a:r>
          </a:p>
          <a:p>
            <a:pPr lvl="2" algn="l" rtl="0">
              <a:lnSpc>
                <a:spcPct val="110000"/>
              </a:lnSpc>
            </a:pPr>
            <a:r>
              <a:rPr lang="en-US" sz="2800" dirty="0" smtClean="0"/>
              <a:t>where the outputs are determined solely by the current states of the inputs</a:t>
            </a:r>
          </a:p>
          <a:p>
            <a:pPr lvl="1" algn="l" rtl="0">
              <a:lnSpc>
                <a:spcPct val="11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sequential logic</a:t>
            </a:r>
          </a:p>
          <a:p>
            <a:pPr lvl="2" algn="l" rtl="0">
              <a:lnSpc>
                <a:spcPct val="110000"/>
              </a:lnSpc>
            </a:pPr>
            <a:r>
              <a:rPr lang="en-US" sz="2800" dirty="0" smtClean="0"/>
              <a:t>where the outputs are determined not only by the current inputs but also by the sequence of inputs that led to the current state</a:t>
            </a:r>
          </a:p>
          <a:p>
            <a:pPr algn="l" rtl="0">
              <a:lnSpc>
                <a:spcPct val="110000"/>
              </a:lnSpc>
            </a:pPr>
            <a:r>
              <a:rPr lang="en-US" sz="2800" dirty="0" smtClean="0"/>
              <a:t>In this lecture we will look at combination logic</a:t>
            </a:r>
          </a:p>
          <a:p>
            <a:pPr algn="l" rtl="0">
              <a:lnSpc>
                <a:spcPct val="90000"/>
              </a:lnSpc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53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7006" y="1066800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FF0000"/>
                </a:solidFill>
              </a:rPr>
              <a:t>Example(1)</a:t>
            </a:r>
            <a:r>
              <a:rPr lang="en-GB" b="1" dirty="0" smtClean="0">
                <a:solidFill>
                  <a:srgbClr val="0000FF"/>
                </a:solidFill>
              </a:rPr>
              <a:t> : Implementing a function from a Boolean expression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67315"/>
              </p:ext>
            </p:extLst>
          </p:nvPr>
        </p:nvGraphicFramePr>
        <p:xfrm>
          <a:off x="3936206" y="2038350"/>
          <a:ext cx="1441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435100" imgH="330200" progId="Equation.3">
                  <p:embed/>
                </p:oleObj>
              </mc:Choice>
              <mc:Fallback>
                <p:oleObj name="Equation" r:id="rId3" imgW="14351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06" y="2038350"/>
                        <a:ext cx="14414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C09Exa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9" y="2651125"/>
            <a:ext cx="774858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27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762000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E30000"/>
                </a:solidFill>
              </a:rPr>
              <a:t>Example(2) :</a:t>
            </a:r>
            <a:r>
              <a:rPr lang="en-GB" b="1" dirty="0" smtClean="0">
                <a:solidFill>
                  <a:srgbClr val="0000FF"/>
                </a:solidFill>
              </a:rPr>
              <a:t>Implementing a function from a Boolean expression</a:t>
            </a:r>
            <a:endParaRPr lang="en-GB" dirty="0" smtClean="0"/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218014"/>
              </p:ext>
            </p:extLst>
          </p:nvPr>
        </p:nvGraphicFramePr>
        <p:xfrm>
          <a:off x="3987800" y="1733550"/>
          <a:ext cx="15938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586811" imgH="355446" progId="Equation.3">
                  <p:embed/>
                </p:oleObj>
              </mc:Choice>
              <mc:Fallback>
                <p:oleObj name="Equation" r:id="rId3" imgW="1586811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1733550"/>
                        <a:ext cx="159385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9" descr="C09Exa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9"/>
          <a:stretch>
            <a:fillRect/>
          </a:stretch>
        </p:blipFill>
        <p:spPr bwMode="auto">
          <a:xfrm>
            <a:off x="387350" y="2130425"/>
            <a:ext cx="7896225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07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2400" y="1161256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>
                <a:solidFill>
                  <a:srgbClr val="E30000"/>
                </a:solidFill>
              </a:rPr>
              <a:t>Example </a:t>
            </a:r>
            <a:r>
              <a:rPr lang="en-GB" b="1" dirty="0" smtClean="0">
                <a:solidFill>
                  <a:srgbClr val="E30000"/>
                </a:solidFill>
              </a:rPr>
              <a:t>(3):</a:t>
            </a:r>
            <a:r>
              <a:rPr lang="en-GB" b="1" dirty="0" smtClean="0">
                <a:solidFill>
                  <a:srgbClr val="0000FF"/>
                </a:solidFill>
              </a:rPr>
              <a:t>Generating a Boolean expression from a logic diagram</a:t>
            </a:r>
          </a:p>
        </p:txBody>
      </p:sp>
      <p:pic>
        <p:nvPicPr>
          <p:cNvPr id="4" name="Picture 6" descr="C09Exa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" y="2832893"/>
            <a:ext cx="82454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065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09Exa07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98"/>
          <a:stretch>
            <a:fillRect/>
          </a:stretch>
        </p:blipFill>
        <p:spPr bwMode="auto">
          <a:xfrm>
            <a:off x="1371600" y="227076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1161256"/>
            <a:ext cx="8763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E30000"/>
                </a:solidFill>
              </a:rPr>
              <a:t>HW. (1):</a:t>
            </a:r>
            <a:r>
              <a:rPr lang="en-GB" b="1" dirty="0" smtClean="0">
                <a:solidFill>
                  <a:srgbClr val="0000FF"/>
                </a:solidFill>
              </a:rPr>
              <a:t>Generating a Boolean expression from a logic diagram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3733800"/>
            <a:ext cx="8763000" cy="23622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E30000"/>
                </a:solidFill>
              </a:rPr>
              <a:t>HW.(2) :</a:t>
            </a:r>
            <a:r>
              <a:rPr lang="en-GB" b="1" dirty="0" smtClean="0">
                <a:solidFill>
                  <a:srgbClr val="0000FF"/>
                </a:solidFill>
              </a:rPr>
              <a:t>Implementing a function from a Boolean expression</a:t>
            </a:r>
            <a:endParaRPr lang="en-GB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16764"/>
              </p:ext>
            </p:extLst>
          </p:nvPr>
        </p:nvGraphicFramePr>
        <p:xfrm>
          <a:off x="3352800" y="5103018"/>
          <a:ext cx="19796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2247900" imgH="381000" progId="Equation.3">
                  <p:embed/>
                </p:oleObj>
              </mc:Choice>
              <mc:Fallback>
                <p:oleObj name="Equation" r:id="rId4" imgW="22479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03018"/>
                        <a:ext cx="19796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59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/>
              <a:t>Logic Gates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773238"/>
            <a:ext cx="83312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10000"/>
              </a:lnSpc>
            </a:pPr>
            <a:r>
              <a:rPr lang="en-US" sz="3200" dirty="0" smtClean="0"/>
              <a:t>The building blocks used to create digital circuits are </a:t>
            </a:r>
            <a:r>
              <a:rPr lang="en-US" sz="3200" b="1" dirty="0" smtClean="0">
                <a:solidFill>
                  <a:srgbClr val="0000FF"/>
                </a:solidFill>
              </a:rPr>
              <a:t>logic gates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Each gate has its own </a:t>
            </a:r>
            <a:r>
              <a:rPr lang="en-US" sz="3200" b="1" dirty="0" smtClean="0">
                <a:solidFill>
                  <a:srgbClr val="0000FF"/>
                </a:solidFill>
              </a:rPr>
              <a:t>logic symbol</a:t>
            </a:r>
            <a:r>
              <a:rPr lang="en-US" sz="3200" dirty="0" smtClean="0"/>
              <a:t> which allows complex functions to be represented by a logic diagram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The function of each gate can be represented by a </a:t>
            </a:r>
            <a:r>
              <a:rPr lang="en-US" sz="3200" b="1" dirty="0" smtClean="0">
                <a:solidFill>
                  <a:srgbClr val="0000FF"/>
                </a:solidFill>
              </a:rPr>
              <a:t>truth table</a:t>
            </a:r>
            <a:r>
              <a:rPr lang="en-US" sz="3200" dirty="0" smtClean="0"/>
              <a:t> or using </a:t>
            </a:r>
            <a:r>
              <a:rPr lang="en-US" sz="3200" b="1" dirty="0" smtClean="0">
                <a:solidFill>
                  <a:srgbClr val="0000FF"/>
                </a:solidFill>
              </a:rPr>
              <a:t>Boolean notation</a:t>
            </a:r>
          </a:p>
          <a:p>
            <a:pPr algn="l">
              <a:lnSpc>
                <a:spcPct val="90000"/>
              </a:lnSpc>
            </a:pPr>
            <a:endParaRPr lang="en-US" dirty="0" smtClean="0"/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773238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NOT gate (or inverter)</a:t>
            </a:r>
          </a:p>
        </p:txBody>
      </p:sp>
      <p:pic>
        <p:nvPicPr>
          <p:cNvPr id="3" name="Picture 5" descr="C09NF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92488"/>
            <a:ext cx="7640638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999491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AND gate</a:t>
            </a:r>
          </a:p>
        </p:txBody>
      </p:sp>
      <p:pic>
        <p:nvPicPr>
          <p:cNvPr id="3" name="Picture 4" descr="C09NF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781300"/>
            <a:ext cx="817245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11430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NAND gate</a:t>
            </a:r>
          </a:p>
        </p:txBody>
      </p:sp>
      <p:pic>
        <p:nvPicPr>
          <p:cNvPr id="3" name="Picture 5" descr="C09NF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8177213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41313" y="998538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OR gate</a:t>
            </a:r>
          </a:p>
        </p:txBody>
      </p:sp>
      <p:pic>
        <p:nvPicPr>
          <p:cNvPr id="3" name="Picture 5" descr="C09NF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781300"/>
            <a:ext cx="822007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6073" y="12954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NOR gate</a:t>
            </a:r>
          </a:p>
        </p:txBody>
      </p:sp>
      <p:pic>
        <p:nvPicPr>
          <p:cNvPr id="3" name="Picture 5" descr="C09NF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81835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12192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Exclusive OR gate</a:t>
            </a:r>
          </a:p>
        </p:txBody>
      </p:sp>
      <p:pic>
        <p:nvPicPr>
          <p:cNvPr id="3" name="Picture 5" descr="C09NF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814705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41313" y="10668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b="1" dirty="0" smtClean="0">
                <a:solidFill>
                  <a:srgbClr val="0000FF"/>
                </a:solidFill>
              </a:rPr>
              <a:t>The Exclusive NOR gate</a:t>
            </a:r>
          </a:p>
        </p:txBody>
      </p:sp>
      <p:pic>
        <p:nvPicPr>
          <p:cNvPr id="3" name="Picture 5" descr="C09NF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81835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221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Aparajita</vt:lpstr>
      <vt:lpstr>Arial</vt:lpstr>
      <vt:lpstr>Bell MT</vt:lpstr>
      <vt:lpstr>Calibri</vt:lpstr>
      <vt:lpstr>Constantia</vt:lpstr>
      <vt:lpstr>Majalla UI</vt:lpstr>
      <vt:lpstr>Times New Roman</vt:lpstr>
      <vt:lpstr>Wingdings 2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26</cp:revision>
  <dcterms:created xsi:type="dcterms:W3CDTF">2006-08-16T00:00:00Z</dcterms:created>
  <dcterms:modified xsi:type="dcterms:W3CDTF">2018-12-29T10:43:48Z</dcterms:modified>
</cp:coreProperties>
</file>