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58" r:id="rId3"/>
    <p:sldId id="262" r:id="rId4"/>
    <p:sldId id="260" r:id="rId5"/>
    <p:sldId id="267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481"/>
            <a:ext cx="44196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College </a:t>
            </a:r>
            <a:r>
              <a:rPr lang="en-US" b="1" i="1" dirty="0"/>
              <a:t>of Engineering</a:t>
            </a:r>
            <a:r>
              <a:rPr lang="en-US" b="1" i="1" dirty="0" smtClean="0"/>
              <a:t>,</a:t>
            </a:r>
          </a:p>
          <a:p>
            <a:pPr algn="ctr"/>
            <a:r>
              <a:rPr lang="en-US" b="1" i="1" dirty="0" smtClean="0"/>
              <a:t> </a:t>
            </a:r>
            <a:r>
              <a:rPr lang="en-US" b="1" i="1" dirty="0"/>
              <a:t>Electrical Engineering Department</a:t>
            </a:r>
          </a:p>
          <a:p>
            <a:endParaRPr lang="ar-IQ" dirty="0"/>
          </a:p>
        </p:txBody>
      </p:sp>
      <p:sp>
        <p:nvSpPr>
          <p:cNvPr id="6" name="TextBox 5"/>
          <p:cNvSpPr txBox="1"/>
          <p:nvPr/>
        </p:nvSpPr>
        <p:spPr>
          <a:xfrm>
            <a:off x="-538655" y="2185371"/>
            <a:ext cx="1021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800" b="1" i="1" dirty="0">
                <a:latin typeface="Bell MT" pitchFamily="18" charset="0"/>
                <a:cs typeface="Aparajita" pitchFamily="34" charset="0"/>
              </a:rPr>
              <a:t>Logic</a:t>
            </a:r>
            <a:r>
              <a:rPr lang="en-US" sz="4800" b="1" dirty="0" smtClean="0"/>
              <a:t> </a:t>
            </a:r>
            <a:r>
              <a:rPr lang="en-US" sz="4800" b="1" i="1" dirty="0">
                <a:latin typeface="Bell MT" pitchFamily="18" charset="0"/>
                <a:cs typeface="Aparajita" pitchFamily="34" charset="0"/>
              </a:rPr>
              <a:t>Gates</a:t>
            </a:r>
            <a:endParaRPr lang="ar-IQ" sz="4800" b="1" i="1" dirty="0">
              <a:latin typeface="Bell MT" pitchFamily="18" charset="0"/>
              <a:cs typeface="Aparajit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0145" y="3244096"/>
            <a:ext cx="6553200" cy="1785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i="1" dirty="0">
                <a:latin typeface="Bell MT" pitchFamily="18" charset="0"/>
                <a:cs typeface="Aparajita" pitchFamily="34" charset="0"/>
              </a:rPr>
              <a:t>By:</a:t>
            </a:r>
          </a:p>
          <a:p>
            <a:pPr algn="ctr"/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Asst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Lec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.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Besma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Nazar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Nadhem</a:t>
            </a:r>
            <a:endParaRPr lang="en-US" sz="3200" b="1" i="1" dirty="0" smtClean="0">
              <a:latin typeface="Bell MT" pitchFamily="18" charset="0"/>
              <a:cs typeface="Aparajita" pitchFamily="34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Bell MT" pitchFamily="18" charset="0"/>
              <a:cs typeface="Aparajita" pitchFamily="34" charset="0"/>
            </a:endParaRPr>
          </a:p>
          <a:p>
            <a:pPr algn="ctr"/>
            <a:endParaRPr lang="ar-IQ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304800"/>
            <a:ext cx="373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Class : Second Year</a:t>
            </a:r>
          </a:p>
          <a:p>
            <a:pPr algn="ctr"/>
            <a:r>
              <a:rPr lang="en-US" b="1" i="1" dirty="0" smtClean="0"/>
              <a:t>Subject : Digital Techniques</a:t>
            </a:r>
            <a:endParaRPr lang="ar-IQ" dirty="0"/>
          </a:p>
        </p:txBody>
      </p:sp>
      <p:sp>
        <p:nvSpPr>
          <p:cNvPr id="9" name="Text Box 16"/>
          <p:cNvSpPr txBox="1"/>
          <p:nvPr/>
        </p:nvSpPr>
        <p:spPr>
          <a:xfrm>
            <a:off x="1604962" y="4800600"/>
            <a:ext cx="5629275" cy="11430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Master of Science in Electrical Engineering</a:t>
            </a:r>
            <a:endParaRPr lang="en-US" sz="2000" b="1" dirty="0">
              <a:effectLst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(Electronic and Communication)</a:t>
            </a:r>
            <a:endParaRPr lang="en-US" sz="2000" dirty="0">
              <a:effectLst/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effectLst/>
                <a:ea typeface="Calibri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9195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50520" y="762000"/>
            <a:ext cx="8382000" cy="8382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Combinational Logic</a:t>
            </a:r>
            <a:endParaRPr lang="en-US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81000" y="1773238"/>
            <a:ext cx="83312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l" rtl="0">
              <a:lnSpc>
                <a:spcPct val="110000"/>
              </a:lnSpc>
            </a:pPr>
            <a:r>
              <a:rPr lang="en-US" sz="2800" b="1" dirty="0" smtClean="0">
                <a:solidFill>
                  <a:srgbClr val="0000FF"/>
                </a:solidFill>
              </a:rPr>
              <a:t>combinational logic</a:t>
            </a:r>
          </a:p>
          <a:p>
            <a:pPr lvl="2" algn="l" rtl="0">
              <a:lnSpc>
                <a:spcPct val="110000"/>
              </a:lnSpc>
            </a:pPr>
            <a:r>
              <a:rPr lang="en-US" sz="2800" dirty="0" smtClean="0"/>
              <a:t>where the outputs are determined solely by the current states of the inputs</a:t>
            </a:r>
          </a:p>
          <a:p>
            <a:pPr lvl="1" algn="l" rtl="0">
              <a:lnSpc>
                <a:spcPct val="110000"/>
              </a:lnSpc>
            </a:pPr>
            <a:r>
              <a:rPr lang="en-US" sz="2800" b="1" dirty="0" smtClean="0">
                <a:solidFill>
                  <a:srgbClr val="0000FF"/>
                </a:solidFill>
              </a:rPr>
              <a:t>sequential logic</a:t>
            </a:r>
          </a:p>
          <a:p>
            <a:pPr lvl="2" algn="l" rtl="0">
              <a:lnSpc>
                <a:spcPct val="110000"/>
              </a:lnSpc>
            </a:pPr>
            <a:r>
              <a:rPr lang="en-US" sz="2800" dirty="0" smtClean="0"/>
              <a:t>where the outputs are determined not only by the current inputs but also by the sequence of inputs that led to the current state</a:t>
            </a:r>
          </a:p>
          <a:p>
            <a:pPr algn="l" rtl="0">
              <a:lnSpc>
                <a:spcPct val="110000"/>
              </a:lnSpc>
            </a:pPr>
            <a:r>
              <a:rPr lang="en-US" sz="2800" dirty="0" smtClean="0"/>
              <a:t>In this lecture we will look at combination logic</a:t>
            </a:r>
          </a:p>
          <a:p>
            <a:pPr algn="l" rtl="0">
              <a:lnSpc>
                <a:spcPct val="90000"/>
              </a:lnSpc>
            </a:pPr>
            <a:endParaRPr lang="en-US" dirty="0" smtClean="0"/>
          </a:p>
          <a:p>
            <a:pPr algn="l" rtl="0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531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7006" y="1066800"/>
            <a:ext cx="8763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GB" b="1" dirty="0" smtClean="0">
                <a:solidFill>
                  <a:srgbClr val="FF0000"/>
                </a:solidFill>
              </a:rPr>
              <a:t>Example(1)</a:t>
            </a:r>
            <a:r>
              <a:rPr lang="en-GB" b="1" dirty="0" smtClean="0">
                <a:solidFill>
                  <a:srgbClr val="0000FF"/>
                </a:solidFill>
              </a:rPr>
              <a:t> : Implementing a function from a Boolean expression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367315"/>
              </p:ext>
            </p:extLst>
          </p:nvPr>
        </p:nvGraphicFramePr>
        <p:xfrm>
          <a:off x="3936206" y="2038350"/>
          <a:ext cx="14414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3" imgW="1435100" imgH="330200" progId="Equation.3">
                  <p:embed/>
                </p:oleObj>
              </mc:Choice>
              <mc:Fallback>
                <p:oleObj name="Equation" r:id="rId3" imgW="14351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6206" y="2038350"/>
                        <a:ext cx="1441450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6" descr="C09Exa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19" y="2651125"/>
            <a:ext cx="7748587" cy="228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8274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28600" y="762000"/>
            <a:ext cx="8763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GB" b="1" dirty="0" smtClean="0">
                <a:solidFill>
                  <a:srgbClr val="E30000"/>
                </a:solidFill>
              </a:rPr>
              <a:t>Example(2) :</a:t>
            </a:r>
            <a:r>
              <a:rPr lang="en-GB" b="1" dirty="0" smtClean="0">
                <a:solidFill>
                  <a:srgbClr val="0000FF"/>
                </a:solidFill>
              </a:rPr>
              <a:t>Implementing a function from a Boolean expression</a:t>
            </a:r>
            <a:endParaRPr lang="en-GB" dirty="0" smtClean="0"/>
          </a:p>
        </p:txBody>
      </p:sp>
      <p:graphicFrame>
        <p:nvGraphicFramePr>
          <p:cNvPr id="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218014"/>
              </p:ext>
            </p:extLst>
          </p:nvPr>
        </p:nvGraphicFramePr>
        <p:xfrm>
          <a:off x="3987800" y="1733550"/>
          <a:ext cx="1593850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3" imgW="1586811" imgH="355446" progId="Equation.3">
                  <p:embed/>
                </p:oleObj>
              </mc:Choice>
              <mc:Fallback>
                <p:oleObj name="Equation" r:id="rId3" imgW="1586811" imgH="3554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7800" y="1733550"/>
                        <a:ext cx="1593850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9" descr="C09Exa0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89"/>
          <a:stretch>
            <a:fillRect/>
          </a:stretch>
        </p:blipFill>
        <p:spPr bwMode="auto">
          <a:xfrm>
            <a:off x="387350" y="2130425"/>
            <a:ext cx="7896225" cy="311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1077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152400" y="1161256"/>
            <a:ext cx="8763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GB" b="1" dirty="0">
                <a:solidFill>
                  <a:srgbClr val="E30000"/>
                </a:solidFill>
              </a:rPr>
              <a:t>Example </a:t>
            </a:r>
            <a:r>
              <a:rPr lang="en-GB" b="1" dirty="0" smtClean="0">
                <a:solidFill>
                  <a:srgbClr val="E30000"/>
                </a:solidFill>
              </a:rPr>
              <a:t>(3):</a:t>
            </a:r>
            <a:r>
              <a:rPr lang="en-GB" b="1" dirty="0" smtClean="0">
                <a:solidFill>
                  <a:srgbClr val="0000FF"/>
                </a:solidFill>
              </a:rPr>
              <a:t>Generating a Boolean expression from a logic diagram</a:t>
            </a:r>
          </a:p>
        </p:txBody>
      </p:sp>
      <p:pic>
        <p:nvPicPr>
          <p:cNvPr id="4" name="Picture 6" descr="C09Exa03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7" y="2832893"/>
            <a:ext cx="824547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4065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09Exa07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898"/>
          <a:stretch>
            <a:fillRect/>
          </a:stretch>
        </p:blipFill>
        <p:spPr bwMode="auto">
          <a:xfrm>
            <a:off x="1371600" y="2270760"/>
            <a:ext cx="525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52400" y="1161256"/>
            <a:ext cx="8763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GB" b="1" dirty="0" smtClean="0">
                <a:solidFill>
                  <a:srgbClr val="E30000"/>
                </a:solidFill>
              </a:rPr>
              <a:t>HW. (1):</a:t>
            </a:r>
            <a:r>
              <a:rPr lang="en-GB" b="1" dirty="0" smtClean="0">
                <a:solidFill>
                  <a:srgbClr val="0000FF"/>
                </a:solidFill>
              </a:rPr>
              <a:t>Generating a Boolean expression from a logic diagram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" y="3733800"/>
            <a:ext cx="8763000" cy="2362200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GB" b="1" dirty="0" smtClean="0">
                <a:solidFill>
                  <a:srgbClr val="E30000"/>
                </a:solidFill>
              </a:rPr>
              <a:t>HW.(2) :</a:t>
            </a:r>
            <a:r>
              <a:rPr lang="en-GB" b="1" dirty="0" smtClean="0">
                <a:solidFill>
                  <a:srgbClr val="0000FF"/>
                </a:solidFill>
              </a:rPr>
              <a:t>Implementing a function from a Boolean expression</a:t>
            </a:r>
            <a:endParaRPr lang="en-GB" dirty="0" smtClean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916764"/>
              </p:ext>
            </p:extLst>
          </p:nvPr>
        </p:nvGraphicFramePr>
        <p:xfrm>
          <a:off x="3352800" y="5103018"/>
          <a:ext cx="197961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4" imgW="2247900" imgH="381000" progId="Equation.3">
                  <p:embed/>
                </p:oleObj>
              </mc:Choice>
              <mc:Fallback>
                <p:oleObj name="Equation" r:id="rId4" imgW="2247900" imgH="381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103018"/>
                        <a:ext cx="1979613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0595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28600" y="533400"/>
            <a:ext cx="8382000" cy="8382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smtClean="0"/>
              <a:t>Logic Gates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381000" y="1773238"/>
            <a:ext cx="83312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10000"/>
              </a:lnSpc>
            </a:pPr>
            <a:r>
              <a:rPr lang="en-US" sz="3200" dirty="0" smtClean="0"/>
              <a:t>The building blocks used to create digital circuits are </a:t>
            </a:r>
            <a:r>
              <a:rPr lang="en-US" sz="3200" b="1" dirty="0" smtClean="0">
                <a:solidFill>
                  <a:srgbClr val="0000FF"/>
                </a:solidFill>
              </a:rPr>
              <a:t>logic gates</a:t>
            </a:r>
          </a:p>
          <a:p>
            <a:pPr algn="l" rtl="0">
              <a:lnSpc>
                <a:spcPct val="110000"/>
              </a:lnSpc>
            </a:pPr>
            <a:r>
              <a:rPr lang="en-US" sz="3200" dirty="0" smtClean="0"/>
              <a:t>Each gate has its own </a:t>
            </a:r>
            <a:r>
              <a:rPr lang="en-US" sz="3200" b="1" dirty="0" smtClean="0">
                <a:solidFill>
                  <a:srgbClr val="0000FF"/>
                </a:solidFill>
              </a:rPr>
              <a:t>logic symbol</a:t>
            </a:r>
            <a:r>
              <a:rPr lang="en-US" sz="3200" dirty="0" smtClean="0"/>
              <a:t> which allows complex functions to be represented by a logic diagram</a:t>
            </a:r>
          </a:p>
          <a:p>
            <a:pPr algn="l" rtl="0">
              <a:lnSpc>
                <a:spcPct val="110000"/>
              </a:lnSpc>
            </a:pPr>
            <a:r>
              <a:rPr lang="en-US" sz="3200" dirty="0" smtClean="0"/>
              <a:t>The function of each gate can be represented by a </a:t>
            </a:r>
            <a:r>
              <a:rPr lang="en-US" sz="3200" b="1" dirty="0" smtClean="0">
                <a:solidFill>
                  <a:srgbClr val="0000FF"/>
                </a:solidFill>
              </a:rPr>
              <a:t>truth table</a:t>
            </a:r>
            <a:r>
              <a:rPr lang="en-US" sz="3200" dirty="0" smtClean="0"/>
              <a:t> or using </a:t>
            </a:r>
            <a:r>
              <a:rPr lang="en-US" sz="3200" b="1" dirty="0" smtClean="0">
                <a:solidFill>
                  <a:srgbClr val="0000FF"/>
                </a:solidFill>
              </a:rPr>
              <a:t>Boolean notation</a:t>
            </a:r>
          </a:p>
          <a:p>
            <a:pPr algn="l">
              <a:lnSpc>
                <a:spcPct val="90000"/>
              </a:lnSpc>
            </a:pPr>
            <a:endParaRPr lang="en-US" dirty="0" smtClean="0"/>
          </a:p>
          <a:p>
            <a:pPr algn="l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9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1773238"/>
            <a:ext cx="8382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GB" b="1" dirty="0" smtClean="0">
                <a:solidFill>
                  <a:srgbClr val="0000FF"/>
                </a:solidFill>
              </a:rPr>
              <a:t>The NOT gate (or inverter)</a:t>
            </a:r>
          </a:p>
        </p:txBody>
      </p:sp>
      <p:pic>
        <p:nvPicPr>
          <p:cNvPr id="3" name="Picture 5" descr="C09NF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392488"/>
            <a:ext cx="7640638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959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81000" y="999491"/>
            <a:ext cx="8382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GB" b="1" dirty="0" smtClean="0">
                <a:solidFill>
                  <a:srgbClr val="0000FF"/>
                </a:solidFill>
              </a:rPr>
              <a:t>The AND gate</a:t>
            </a:r>
          </a:p>
        </p:txBody>
      </p:sp>
      <p:pic>
        <p:nvPicPr>
          <p:cNvPr id="3" name="Picture 4" descr="C09NF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2781300"/>
            <a:ext cx="8172450" cy="250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227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228600" y="1143000"/>
            <a:ext cx="8382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GB" b="1" dirty="0" smtClean="0">
                <a:solidFill>
                  <a:srgbClr val="0000FF"/>
                </a:solidFill>
              </a:rPr>
              <a:t>The NAND gate</a:t>
            </a:r>
          </a:p>
        </p:txBody>
      </p:sp>
      <p:pic>
        <p:nvPicPr>
          <p:cNvPr id="3" name="Picture 5" descr="C09NF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708275"/>
            <a:ext cx="8177213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774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41313" y="998538"/>
            <a:ext cx="8382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GB" b="1" dirty="0" smtClean="0">
                <a:solidFill>
                  <a:srgbClr val="0000FF"/>
                </a:solidFill>
              </a:rPr>
              <a:t>The OR gate</a:t>
            </a:r>
          </a:p>
        </p:txBody>
      </p:sp>
      <p:pic>
        <p:nvPicPr>
          <p:cNvPr id="3" name="Picture 5" descr="C09NF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2781300"/>
            <a:ext cx="8220075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7712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26073" y="1295400"/>
            <a:ext cx="8382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GB" b="1" dirty="0" smtClean="0">
                <a:solidFill>
                  <a:srgbClr val="0000FF"/>
                </a:solidFill>
              </a:rPr>
              <a:t>The NOR gate</a:t>
            </a:r>
          </a:p>
        </p:txBody>
      </p:sp>
      <p:pic>
        <p:nvPicPr>
          <p:cNvPr id="3" name="Picture 5" descr="C09NF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708275"/>
            <a:ext cx="8183563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6504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04800" y="1219200"/>
            <a:ext cx="8382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GB" b="1" dirty="0" smtClean="0">
                <a:solidFill>
                  <a:srgbClr val="0000FF"/>
                </a:solidFill>
              </a:rPr>
              <a:t>The Exclusive OR gate</a:t>
            </a:r>
          </a:p>
        </p:txBody>
      </p:sp>
      <p:pic>
        <p:nvPicPr>
          <p:cNvPr id="3" name="Picture 5" descr="C09NF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708275"/>
            <a:ext cx="8147050" cy="250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192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41313" y="1066800"/>
            <a:ext cx="8382000" cy="4319587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GB" b="1" dirty="0" smtClean="0">
                <a:solidFill>
                  <a:srgbClr val="0000FF"/>
                </a:solidFill>
              </a:rPr>
              <a:t>The Exclusive NOR gate</a:t>
            </a:r>
          </a:p>
        </p:txBody>
      </p:sp>
      <p:pic>
        <p:nvPicPr>
          <p:cNvPr id="3" name="Picture 5" descr="C09NF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708275"/>
            <a:ext cx="8183563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5574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71</TotalTime>
  <Words>221</Words>
  <Application>Microsoft Office PowerPoint</Application>
  <PresentationFormat>On-screen Show (4:3)</PresentationFormat>
  <Paragraphs>33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Aparajita</vt:lpstr>
      <vt:lpstr>Arial</vt:lpstr>
      <vt:lpstr>Bell MT</vt:lpstr>
      <vt:lpstr>Calibri</vt:lpstr>
      <vt:lpstr>Constantia</vt:lpstr>
      <vt:lpstr>Majalla UI</vt:lpstr>
      <vt:lpstr>Times New Roman</vt:lpstr>
      <vt:lpstr>Wingdings 2</vt:lpstr>
      <vt:lpstr>Flow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Maher</cp:lastModifiedBy>
  <cp:revision>26</cp:revision>
  <dcterms:created xsi:type="dcterms:W3CDTF">2006-08-16T00:00:00Z</dcterms:created>
  <dcterms:modified xsi:type="dcterms:W3CDTF">2018-12-29T10:43:48Z</dcterms:modified>
</cp:coreProperties>
</file>