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Default Extension="emf" ContentType="image/x-emf"/>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72" r:id="rId1"/>
  </p:sldMasterIdLst>
  <p:notesMasterIdLst>
    <p:notesMasterId r:id="rId41"/>
  </p:notesMasterIdLst>
  <p:handoutMasterIdLst>
    <p:handoutMasterId r:id="rId42"/>
  </p:handoutMasterIdLst>
  <p:sldIdLst>
    <p:sldId id="256" r:id="rId2"/>
    <p:sldId id="359" r:id="rId3"/>
    <p:sldId id="360" r:id="rId4"/>
    <p:sldId id="361" r:id="rId5"/>
    <p:sldId id="363" r:id="rId6"/>
    <p:sldId id="364" r:id="rId7"/>
    <p:sldId id="365" r:id="rId8"/>
    <p:sldId id="362" r:id="rId9"/>
    <p:sldId id="366" r:id="rId10"/>
    <p:sldId id="367" r:id="rId11"/>
    <p:sldId id="369" r:id="rId12"/>
    <p:sldId id="370" r:id="rId13"/>
    <p:sldId id="371" r:id="rId14"/>
    <p:sldId id="372" r:id="rId15"/>
    <p:sldId id="373" r:id="rId16"/>
    <p:sldId id="386" r:id="rId17"/>
    <p:sldId id="348" r:id="rId18"/>
    <p:sldId id="349" r:id="rId19"/>
    <p:sldId id="387" r:id="rId20"/>
    <p:sldId id="350" r:id="rId21"/>
    <p:sldId id="374" r:id="rId22"/>
    <p:sldId id="375" r:id="rId23"/>
    <p:sldId id="376" r:id="rId24"/>
    <p:sldId id="377" r:id="rId25"/>
    <p:sldId id="378" r:id="rId26"/>
    <p:sldId id="320" r:id="rId27"/>
    <p:sldId id="330" r:id="rId28"/>
    <p:sldId id="379" r:id="rId29"/>
    <p:sldId id="380" r:id="rId30"/>
    <p:sldId id="381" r:id="rId31"/>
    <p:sldId id="382" r:id="rId32"/>
    <p:sldId id="383" r:id="rId33"/>
    <p:sldId id="384" r:id="rId34"/>
    <p:sldId id="324" r:id="rId35"/>
    <p:sldId id="325" r:id="rId36"/>
    <p:sldId id="355" r:id="rId37"/>
    <p:sldId id="327" r:id="rId38"/>
    <p:sldId id="328" r:id="rId39"/>
    <p:sldId id="309" r:id="rId40"/>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000066"/>
    <a:srgbClr val="B40000"/>
    <a:srgbClr val="FA2E5A"/>
    <a:srgbClr val="BB052C"/>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FD0F851-EC5A-4D38-B0AD-8093EC10F338}" styleName="نمط فاتح 1 - تمييز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2D5ABB26-0587-4C30-8999-92F81FD0307C}" styleName="بلا نمط، بلا شبكة">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vertBarState="minimized">
    <p:restoredLeft sz="65385" autoAdjust="0"/>
    <p:restoredTop sz="86333" autoAdjust="0"/>
  </p:normalViewPr>
  <p:slideViewPr>
    <p:cSldViewPr>
      <p:cViewPr>
        <p:scale>
          <a:sx n="86" d="100"/>
          <a:sy n="86" d="100"/>
        </p:scale>
        <p:origin x="-588" y="174"/>
      </p:cViewPr>
      <p:guideLst>
        <p:guide orient="horz" pos="2160"/>
        <p:guide pos="2880"/>
      </p:guideLst>
    </p:cSldViewPr>
  </p:slideViewPr>
  <p:outlineViewPr>
    <p:cViewPr>
      <p:scale>
        <a:sx n="33" d="100"/>
        <a:sy n="33" d="100"/>
      </p:scale>
      <p:origin x="132" y="3552"/>
    </p:cViewPr>
  </p:outlineViewPr>
  <p:notesTextViewPr>
    <p:cViewPr>
      <p:scale>
        <a:sx n="100" d="100"/>
        <a:sy n="100" d="100"/>
      </p:scale>
      <p:origin x="0" y="0"/>
    </p:cViewPr>
  </p:notesTextViewPr>
  <p:notesViewPr>
    <p:cSldViewPr>
      <p:cViewPr varScale="1">
        <p:scale>
          <a:sx n="33" d="100"/>
          <a:sy n="33" d="100"/>
        </p:scale>
        <p:origin x="-2256" y="-78"/>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IQ"/>
          </a:p>
        </p:txBody>
      </p:sp>
      <p:sp>
        <p:nvSpPr>
          <p:cNvPr id="3" name="Date Placeholder 2"/>
          <p:cNvSpPr>
            <a:spLocks noGrp="1"/>
          </p:cNvSpPr>
          <p:nvPr>
            <p:ph type="dt" sz="quarter" idx="1"/>
          </p:nvPr>
        </p:nvSpPr>
        <p:spPr>
          <a:xfrm>
            <a:off x="1588" y="0"/>
            <a:ext cx="2971800" cy="457200"/>
          </a:xfrm>
          <a:prstGeom prst="rect">
            <a:avLst/>
          </a:prstGeom>
        </p:spPr>
        <p:txBody>
          <a:bodyPr vert="horz" lIns="91440" tIns="45720" rIns="91440" bIns="45720" rtlCol="1"/>
          <a:lstStyle>
            <a:lvl1pPr algn="l">
              <a:defRPr sz="1200"/>
            </a:lvl1pPr>
          </a:lstStyle>
          <a:p>
            <a:fld id="{743590C7-FB33-402F-8995-B8AD5E302157}" type="datetimeFigureOut">
              <a:rPr lang="ar-IQ" smtClean="0"/>
              <a:pPr/>
              <a:t>15/04/1440</a:t>
            </a:fld>
            <a:endParaRPr lang="ar-IQ"/>
          </a:p>
        </p:txBody>
      </p:sp>
      <p:sp>
        <p:nvSpPr>
          <p:cNvPr id="4" name="Footer Placeholder 3"/>
          <p:cNvSpPr>
            <a:spLocks noGrp="1"/>
          </p:cNvSpPr>
          <p:nvPr>
            <p:ph type="ftr" sz="quarter" idx="2"/>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IQ"/>
          </a:p>
        </p:txBody>
      </p:sp>
      <p:sp>
        <p:nvSpPr>
          <p:cNvPr id="5" name="Slide Number Placeholder 4"/>
          <p:cNvSpPr>
            <a:spLocks noGrp="1"/>
          </p:cNvSpPr>
          <p:nvPr>
            <p:ph type="sldNum" sz="quarter" idx="3"/>
          </p:nvPr>
        </p:nvSpPr>
        <p:spPr>
          <a:xfrm>
            <a:off x="1588" y="8685213"/>
            <a:ext cx="2971800" cy="457200"/>
          </a:xfrm>
          <a:prstGeom prst="rect">
            <a:avLst/>
          </a:prstGeom>
        </p:spPr>
        <p:txBody>
          <a:bodyPr vert="horz" lIns="91440" tIns="45720" rIns="91440" bIns="45720" rtlCol="1" anchor="b"/>
          <a:lstStyle>
            <a:lvl1pPr algn="l">
              <a:defRPr sz="1200"/>
            </a:lvl1pPr>
          </a:lstStyle>
          <a:p>
            <a:fld id="{AC1D892E-BCC0-4DDC-84FE-A16CC1D206E2}" type="slidenum">
              <a:rPr lang="ar-IQ" smtClean="0"/>
              <a:pPr/>
              <a:t>‹#›</a:t>
            </a:fld>
            <a:endParaRPr lang="ar-IQ"/>
          </a:p>
        </p:txBody>
      </p:sp>
    </p:spTree>
    <p:extLst>
      <p:ext uri="{BB962C8B-B14F-4D97-AF65-F5344CB8AC3E}">
        <p14:creationId xmlns="" xmlns:p14="http://schemas.microsoft.com/office/powerpoint/2010/main" val="216796030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IQ"/>
          </a:p>
        </p:txBody>
      </p:sp>
      <p:sp>
        <p:nvSpPr>
          <p:cNvPr id="3" name="عنصر نائب للتاريخ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6CBC63C4-C88E-45A4-BF03-65131DD60C32}" type="datetimeFigureOut">
              <a:rPr lang="ar-IQ" smtClean="0"/>
              <a:pPr/>
              <a:t>15/04/1440</a:t>
            </a:fld>
            <a:endParaRPr lang="ar-IQ"/>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IQ"/>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6" name="عنصر نائب للتذييل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IQ"/>
          </a:p>
        </p:txBody>
      </p:sp>
      <p:sp>
        <p:nvSpPr>
          <p:cNvPr id="7" name="عنصر نائب لرقم الشريحة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1A52C59C-3FBB-4096-BAEA-C6ADA8761D6F}" type="slidenum">
              <a:rPr lang="ar-IQ" smtClean="0"/>
              <a:pPr/>
              <a:t>‹#›</a:t>
            </a:fld>
            <a:endParaRPr lang="ar-IQ"/>
          </a:p>
        </p:txBody>
      </p:sp>
    </p:spTree>
    <p:extLst>
      <p:ext uri="{BB962C8B-B14F-4D97-AF65-F5344CB8AC3E}">
        <p14:creationId xmlns="" xmlns:p14="http://schemas.microsoft.com/office/powerpoint/2010/main" val="1737297928"/>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ar-IQ"/>
          </a:p>
        </p:txBody>
      </p:sp>
      <p:sp>
        <p:nvSpPr>
          <p:cNvPr id="4" name="Slide Number Placeholder 3"/>
          <p:cNvSpPr>
            <a:spLocks noGrp="1"/>
          </p:cNvSpPr>
          <p:nvPr>
            <p:ph type="sldNum" sz="quarter" idx="10"/>
          </p:nvPr>
        </p:nvSpPr>
        <p:spPr/>
        <p:txBody>
          <a:bodyPr/>
          <a:lstStyle/>
          <a:p>
            <a:fld id="{1A52C59C-3FBB-4096-BAEA-C6ADA8761D6F}" type="slidenum">
              <a:rPr lang="ar-IQ" smtClean="0"/>
              <a:pPr/>
              <a:t>26</a:t>
            </a:fld>
            <a:endParaRPr lang="ar-IQ"/>
          </a:p>
        </p:txBody>
      </p:sp>
    </p:spTree>
    <p:extLst>
      <p:ext uri="{BB962C8B-B14F-4D97-AF65-F5344CB8AC3E}">
        <p14:creationId xmlns="" xmlns:p14="http://schemas.microsoft.com/office/powerpoint/2010/main" val="35457140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ar-IQ"/>
          </a:p>
        </p:txBody>
      </p:sp>
      <p:sp>
        <p:nvSpPr>
          <p:cNvPr id="4" name="Slide Number Placeholder 3"/>
          <p:cNvSpPr>
            <a:spLocks noGrp="1"/>
          </p:cNvSpPr>
          <p:nvPr>
            <p:ph type="sldNum" sz="quarter" idx="10"/>
          </p:nvPr>
        </p:nvSpPr>
        <p:spPr/>
        <p:txBody>
          <a:bodyPr/>
          <a:lstStyle/>
          <a:p>
            <a:fld id="{1A52C59C-3FBB-4096-BAEA-C6ADA8761D6F}" type="slidenum">
              <a:rPr lang="ar-IQ" smtClean="0"/>
              <a:pPr/>
              <a:t>36</a:t>
            </a:fld>
            <a:endParaRPr lang="ar-IQ"/>
          </a:p>
        </p:txBody>
      </p:sp>
    </p:spTree>
    <p:extLst>
      <p:ext uri="{BB962C8B-B14F-4D97-AF65-F5344CB8AC3E}">
        <p14:creationId xmlns="" xmlns:p14="http://schemas.microsoft.com/office/powerpoint/2010/main" val="7517437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B1E927D6-5FFD-4AAD-B0DB-E41C09E6E6E0}" type="datetimeFigureOut">
              <a:rPr lang="ar-IQ" smtClean="0"/>
              <a:pPr/>
              <a:t>15/04/1440</a:t>
            </a:fld>
            <a:endParaRPr lang="ar-IQ"/>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ar-IQ"/>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F806BF7A-8F70-470F-BDE0-B8550F3CC649}" type="slidenum">
              <a:rPr lang="ar-IQ" smtClean="0"/>
              <a:pPr/>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B1E927D6-5FFD-4AAD-B0DB-E41C09E6E6E0}" type="datetimeFigureOut">
              <a:rPr lang="ar-IQ" smtClean="0"/>
              <a:pPr/>
              <a:t>15/04/1440</a:t>
            </a:fld>
            <a:endParaRPr lang="ar-IQ"/>
          </a:p>
        </p:txBody>
      </p:sp>
      <p:sp>
        <p:nvSpPr>
          <p:cNvPr id="5" name="Footer Placeholder 4"/>
          <p:cNvSpPr>
            <a:spLocks noGrp="1"/>
          </p:cNvSpPr>
          <p:nvPr>
            <p:ph type="ftr" sz="quarter" idx="11"/>
          </p:nvPr>
        </p:nvSpPr>
        <p:spPr/>
        <p:txBody>
          <a:bodyPr/>
          <a:lstStyle>
            <a:extLst/>
          </a:lstStyle>
          <a:p>
            <a:endParaRPr lang="ar-IQ"/>
          </a:p>
        </p:txBody>
      </p:sp>
      <p:sp>
        <p:nvSpPr>
          <p:cNvPr id="6" name="Slide Number Placeholder 5"/>
          <p:cNvSpPr>
            <a:spLocks noGrp="1"/>
          </p:cNvSpPr>
          <p:nvPr>
            <p:ph type="sldNum" sz="quarter" idx="12"/>
          </p:nvPr>
        </p:nvSpPr>
        <p:spPr/>
        <p:txBody>
          <a:bodyPr/>
          <a:lstStyle>
            <a:extLst/>
          </a:lstStyle>
          <a:p>
            <a:fld id="{F806BF7A-8F70-470F-BDE0-B8550F3CC649}" type="slidenum">
              <a:rPr lang="ar-IQ" smtClean="0"/>
              <a:pPr/>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B1E927D6-5FFD-4AAD-B0DB-E41C09E6E6E0}" type="datetimeFigureOut">
              <a:rPr lang="ar-IQ" smtClean="0"/>
              <a:pPr/>
              <a:t>15/04/1440</a:t>
            </a:fld>
            <a:endParaRPr lang="ar-IQ"/>
          </a:p>
        </p:txBody>
      </p:sp>
      <p:sp>
        <p:nvSpPr>
          <p:cNvPr id="5" name="Footer Placeholder 4"/>
          <p:cNvSpPr>
            <a:spLocks noGrp="1"/>
          </p:cNvSpPr>
          <p:nvPr>
            <p:ph type="ftr" sz="quarter" idx="11"/>
          </p:nvPr>
        </p:nvSpPr>
        <p:spPr/>
        <p:txBody>
          <a:bodyPr/>
          <a:lstStyle>
            <a:extLst/>
          </a:lstStyle>
          <a:p>
            <a:endParaRPr lang="ar-IQ"/>
          </a:p>
        </p:txBody>
      </p:sp>
      <p:sp>
        <p:nvSpPr>
          <p:cNvPr id="6" name="Slide Number Placeholder 5"/>
          <p:cNvSpPr>
            <a:spLocks noGrp="1"/>
          </p:cNvSpPr>
          <p:nvPr>
            <p:ph type="sldNum" sz="quarter" idx="12"/>
          </p:nvPr>
        </p:nvSpPr>
        <p:spPr/>
        <p:txBody>
          <a:bodyPr/>
          <a:lstStyle>
            <a:extLst/>
          </a:lstStyle>
          <a:p>
            <a:fld id="{F806BF7A-8F70-470F-BDE0-B8550F3CC649}" type="slidenum">
              <a:rPr lang="ar-IQ" smtClean="0"/>
              <a:pPr/>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B1E927D6-5FFD-4AAD-B0DB-E41C09E6E6E0}" type="datetimeFigureOut">
              <a:rPr lang="ar-IQ" smtClean="0"/>
              <a:pPr/>
              <a:t>15/04/1440</a:t>
            </a:fld>
            <a:endParaRPr lang="ar-IQ"/>
          </a:p>
        </p:txBody>
      </p:sp>
      <p:sp>
        <p:nvSpPr>
          <p:cNvPr id="5" name="Footer Placeholder 4"/>
          <p:cNvSpPr>
            <a:spLocks noGrp="1"/>
          </p:cNvSpPr>
          <p:nvPr>
            <p:ph type="ftr" sz="quarter" idx="11"/>
          </p:nvPr>
        </p:nvSpPr>
        <p:spPr/>
        <p:txBody>
          <a:bodyPr/>
          <a:lstStyle>
            <a:extLst/>
          </a:lstStyle>
          <a:p>
            <a:endParaRPr lang="ar-IQ"/>
          </a:p>
        </p:txBody>
      </p:sp>
      <p:sp>
        <p:nvSpPr>
          <p:cNvPr id="6" name="Slide Number Placeholder 5"/>
          <p:cNvSpPr>
            <a:spLocks noGrp="1"/>
          </p:cNvSpPr>
          <p:nvPr>
            <p:ph type="sldNum" sz="quarter" idx="12"/>
          </p:nvPr>
        </p:nvSpPr>
        <p:spPr/>
        <p:txBody>
          <a:bodyPr/>
          <a:lstStyle>
            <a:extLst/>
          </a:lstStyle>
          <a:p>
            <a:fld id="{F806BF7A-8F70-470F-BDE0-B8550F3CC649}" type="slidenum">
              <a:rPr lang="ar-IQ" smtClean="0"/>
              <a:pPr/>
              <a:t>‹#›</a:t>
            </a:fld>
            <a:endParaRPr lang="ar-IQ"/>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B1E927D6-5FFD-4AAD-B0DB-E41C09E6E6E0}" type="datetimeFigureOut">
              <a:rPr lang="ar-IQ" smtClean="0"/>
              <a:pPr/>
              <a:t>15/04/1440</a:t>
            </a:fld>
            <a:endParaRPr lang="ar-IQ"/>
          </a:p>
        </p:txBody>
      </p:sp>
      <p:sp>
        <p:nvSpPr>
          <p:cNvPr id="5" name="Footer Placeholder 4"/>
          <p:cNvSpPr>
            <a:spLocks noGrp="1"/>
          </p:cNvSpPr>
          <p:nvPr>
            <p:ph type="ftr" sz="quarter" idx="11"/>
          </p:nvPr>
        </p:nvSpPr>
        <p:spPr/>
        <p:txBody>
          <a:bodyPr/>
          <a:lstStyle>
            <a:extLst/>
          </a:lstStyle>
          <a:p>
            <a:endParaRPr lang="ar-IQ"/>
          </a:p>
        </p:txBody>
      </p:sp>
      <p:sp>
        <p:nvSpPr>
          <p:cNvPr id="6" name="Slide Number Placeholder 5"/>
          <p:cNvSpPr>
            <a:spLocks noGrp="1"/>
          </p:cNvSpPr>
          <p:nvPr>
            <p:ph type="sldNum" sz="quarter" idx="12"/>
          </p:nvPr>
        </p:nvSpPr>
        <p:spPr/>
        <p:txBody>
          <a:bodyPr/>
          <a:lstStyle>
            <a:extLst/>
          </a:lstStyle>
          <a:p>
            <a:fld id="{F806BF7A-8F70-470F-BDE0-B8550F3CC649}" type="slidenum">
              <a:rPr lang="ar-IQ" smtClean="0"/>
              <a:pPr/>
              <a:t>‹#›</a:t>
            </a:fld>
            <a:endParaRPr lang="ar-IQ"/>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B1E927D6-5FFD-4AAD-B0DB-E41C09E6E6E0}" type="datetimeFigureOut">
              <a:rPr lang="ar-IQ" smtClean="0"/>
              <a:pPr/>
              <a:t>15/04/1440</a:t>
            </a:fld>
            <a:endParaRPr lang="ar-IQ"/>
          </a:p>
        </p:txBody>
      </p:sp>
      <p:sp>
        <p:nvSpPr>
          <p:cNvPr id="6" name="Footer Placeholder 5"/>
          <p:cNvSpPr>
            <a:spLocks noGrp="1"/>
          </p:cNvSpPr>
          <p:nvPr>
            <p:ph type="ftr" sz="quarter" idx="11"/>
          </p:nvPr>
        </p:nvSpPr>
        <p:spPr/>
        <p:txBody>
          <a:bodyPr/>
          <a:lstStyle>
            <a:extLst/>
          </a:lstStyle>
          <a:p>
            <a:endParaRPr lang="ar-IQ"/>
          </a:p>
        </p:txBody>
      </p:sp>
      <p:sp>
        <p:nvSpPr>
          <p:cNvPr id="7" name="Slide Number Placeholder 6"/>
          <p:cNvSpPr>
            <a:spLocks noGrp="1"/>
          </p:cNvSpPr>
          <p:nvPr>
            <p:ph type="sldNum" sz="quarter" idx="12"/>
          </p:nvPr>
        </p:nvSpPr>
        <p:spPr/>
        <p:txBody>
          <a:bodyPr/>
          <a:lstStyle>
            <a:extLst/>
          </a:lstStyle>
          <a:p>
            <a:fld id="{F806BF7A-8F70-470F-BDE0-B8550F3CC649}" type="slidenum">
              <a:rPr lang="ar-IQ" smtClean="0"/>
              <a:pPr/>
              <a:t>‹#›</a:t>
            </a:fld>
            <a:endParaRPr lang="ar-IQ"/>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B1E927D6-5FFD-4AAD-B0DB-E41C09E6E6E0}" type="datetimeFigureOut">
              <a:rPr lang="ar-IQ" smtClean="0"/>
              <a:pPr/>
              <a:t>15/04/1440</a:t>
            </a:fld>
            <a:endParaRPr lang="ar-IQ"/>
          </a:p>
        </p:txBody>
      </p:sp>
      <p:sp>
        <p:nvSpPr>
          <p:cNvPr id="8" name="Footer Placeholder 7"/>
          <p:cNvSpPr>
            <a:spLocks noGrp="1"/>
          </p:cNvSpPr>
          <p:nvPr>
            <p:ph type="ftr" sz="quarter" idx="11"/>
          </p:nvPr>
        </p:nvSpPr>
        <p:spPr/>
        <p:txBody>
          <a:bodyPr/>
          <a:lstStyle>
            <a:extLst/>
          </a:lstStyle>
          <a:p>
            <a:endParaRPr lang="ar-IQ"/>
          </a:p>
        </p:txBody>
      </p:sp>
      <p:sp>
        <p:nvSpPr>
          <p:cNvPr id="9" name="Slide Number Placeholder 8"/>
          <p:cNvSpPr>
            <a:spLocks noGrp="1"/>
          </p:cNvSpPr>
          <p:nvPr>
            <p:ph type="sldNum" sz="quarter" idx="12"/>
          </p:nvPr>
        </p:nvSpPr>
        <p:spPr/>
        <p:txBody>
          <a:bodyPr/>
          <a:lstStyle>
            <a:extLst/>
          </a:lstStyle>
          <a:p>
            <a:fld id="{F806BF7A-8F70-470F-BDE0-B8550F3CC649}" type="slidenum">
              <a:rPr lang="ar-IQ" smtClean="0"/>
              <a:pPr/>
              <a:t>‹#›</a:t>
            </a:fld>
            <a:endParaRPr lang="ar-IQ"/>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B1E927D6-5FFD-4AAD-B0DB-E41C09E6E6E0}" type="datetimeFigureOut">
              <a:rPr lang="ar-IQ" smtClean="0"/>
              <a:pPr/>
              <a:t>15/04/1440</a:t>
            </a:fld>
            <a:endParaRPr lang="ar-IQ"/>
          </a:p>
        </p:txBody>
      </p:sp>
      <p:sp>
        <p:nvSpPr>
          <p:cNvPr id="4" name="Footer Placeholder 3"/>
          <p:cNvSpPr>
            <a:spLocks noGrp="1"/>
          </p:cNvSpPr>
          <p:nvPr>
            <p:ph type="ftr" sz="quarter" idx="11"/>
          </p:nvPr>
        </p:nvSpPr>
        <p:spPr/>
        <p:txBody>
          <a:bodyPr/>
          <a:lstStyle>
            <a:extLst/>
          </a:lstStyle>
          <a:p>
            <a:endParaRPr lang="ar-IQ"/>
          </a:p>
        </p:txBody>
      </p:sp>
      <p:sp>
        <p:nvSpPr>
          <p:cNvPr id="5" name="Slide Number Placeholder 4"/>
          <p:cNvSpPr>
            <a:spLocks noGrp="1"/>
          </p:cNvSpPr>
          <p:nvPr>
            <p:ph type="sldNum" sz="quarter" idx="12"/>
          </p:nvPr>
        </p:nvSpPr>
        <p:spPr/>
        <p:txBody>
          <a:bodyPr/>
          <a:lstStyle>
            <a:extLst/>
          </a:lstStyle>
          <a:p>
            <a:fld id="{F806BF7A-8F70-470F-BDE0-B8550F3CC649}" type="slidenum">
              <a:rPr lang="ar-IQ" smtClean="0"/>
              <a:pPr/>
              <a:t>‹#›</a:t>
            </a:fld>
            <a:endParaRPr lang="ar-IQ"/>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B1E927D6-5FFD-4AAD-B0DB-E41C09E6E6E0}" type="datetimeFigureOut">
              <a:rPr lang="ar-IQ" smtClean="0"/>
              <a:pPr/>
              <a:t>15/04/1440</a:t>
            </a:fld>
            <a:endParaRPr lang="ar-IQ"/>
          </a:p>
        </p:txBody>
      </p:sp>
      <p:sp>
        <p:nvSpPr>
          <p:cNvPr id="3" name="Footer Placeholder 2"/>
          <p:cNvSpPr>
            <a:spLocks noGrp="1"/>
          </p:cNvSpPr>
          <p:nvPr>
            <p:ph type="ftr" sz="quarter" idx="11"/>
          </p:nvPr>
        </p:nvSpPr>
        <p:spPr/>
        <p:txBody>
          <a:bodyPr/>
          <a:lstStyle>
            <a:extLst/>
          </a:lstStyle>
          <a:p>
            <a:endParaRPr lang="ar-IQ"/>
          </a:p>
        </p:txBody>
      </p:sp>
      <p:sp>
        <p:nvSpPr>
          <p:cNvPr id="4" name="Slide Number Placeholder 3"/>
          <p:cNvSpPr>
            <a:spLocks noGrp="1"/>
          </p:cNvSpPr>
          <p:nvPr>
            <p:ph type="sldNum" sz="quarter" idx="12"/>
          </p:nvPr>
        </p:nvSpPr>
        <p:spPr/>
        <p:txBody>
          <a:bodyPr/>
          <a:lstStyle>
            <a:extLst/>
          </a:lstStyle>
          <a:p>
            <a:fld id="{F806BF7A-8F70-470F-BDE0-B8550F3CC649}" type="slidenum">
              <a:rPr lang="ar-IQ" smtClean="0"/>
              <a:pPr/>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B1E927D6-5FFD-4AAD-B0DB-E41C09E6E6E0}" type="datetimeFigureOut">
              <a:rPr lang="ar-IQ" smtClean="0"/>
              <a:pPr/>
              <a:t>15/04/1440</a:t>
            </a:fld>
            <a:endParaRPr lang="ar-IQ"/>
          </a:p>
        </p:txBody>
      </p:sp>
      <p:sp>
        <p:nvSpPr>
          <p:cNvPr id="6" name="Footer Placeholder 5"/>
          <p:cNvSpPr>
            <a:spLocks noGrp="1"/>
          </p:cNvSpPr>
          <p:nvPr>
            <p:ph type="ftr" sz="quarter" idx="11"/>
          </p:nvPr>
        </p:nvSpPr>
        <p:spPr/>
        <p:txBody>
          <a:bodyPr/>
          <a:lstStyle>
            <a:extLst/>
          </a:lstStyle>
          <a:p>
            <a:endParaRPr lang="ar-IQ"/>
          </a:p>
        </p:txBody>
      </p:sp>
      <p:sp>
        <p:nvSpPr>
          <p:cNvPr id="7" name="Slide Number Placeholder 6"/>
          <p:cNvSpPr>
            <a:spLocks noGrp="1"/>
          </p:cNvSpPr>
          <p:nvPr>
            <p:ph type="sldNum" sz="quarter" idx="12"/>
          </p:nvPr>
        </p:nvSpPr>
        <p:spPr/>
        <p:txBody>
          <a:bodyPr/>
          <a:lstStyle>
            <a:extLst/>
          </a:lstStyle>
          <a:p>
            <a:fld id="{F806BF7A-8F70-470F-BDE0-B8550F3CC649}" type="slidenum">
              <a:rPr lang="ar-IQ" smtClean="0"/>
              <a:pPr/>
              <a:t>‹#›</a:t>
            </a:fld>
            <a:endParaRPr lang="ar-IQ"/>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B1E927D6-5FFD-4AAD-B0DB-E41C09E6E6E0}" type="datetimeFigureOut">
              <a:rPr lang="ar-IQ" smtClean="0"/>
              <a:pPr/>
              <a:t>15/04/1440</a:t>
            </a:fld>
            <a:endParaRPr lang="ar-IQ"/>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ar-IQ"/>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F806BF7A-8F70-470F-BDE0-B8550F3CC649}" type="slidenum">
              <a:rPr lang="ar-IQ" smtClean="0"/>
              <a:pPr/>
              <a:t>‹#›</a:t>
            </a:fld>
            <a:endParaRPr lang="ar-IQ"/>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B1E927D6-5FFD-4AAD-B0DB-E41C09E6E6E0}" type="datetimeFigureOut">
              <a:rPr lang="ar-IQ" smtClean="0"/>
              <a:pPr/>
              <a:t>15/04/1440</a:t>
            </a:fld>
            <a:endParaRPr lang="ar-IQ"/>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ar-IQ"/>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F806BF7A-8F70-470F-BDE0-B8550F3CC649}" type="slidenum">
              <a:rPr lang="ar-IQ" smtClean="0"/>
              <a:pPr/>
              <a:t>‹#›</a:t>
            </a:fld>
            <a:endParaRPr lang="ar-IQ"/>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1"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r" rtl="1"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r" rtl="1"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r" rtl="1"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r" rtl="1"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r" rtl="1"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r" rtl="1"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r" rtl="1"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www.youtube.com/"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3" Type="http://schemas.openxmlformats.org/officeDocument/2006/relationships/image" Target="../media/image17.emf"/><Relationship Id="rId2" Type="http://schemas.openxmlformats.org/officeDocument/2006/relationships/image" Target="../media/image16.emf"/><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image" Target="../media/image19.emf"/><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image" Target="../media/image20.emf"/><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s://scholar.google.com/"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ar-IQ" smtClean="0"/>
              <a:t>بسم الله الرحمن الرحيم</a:t>
            </a:r>
            <a:endParaRPr lang="ar-IQ" dirty="0"/>
          </a:p>
        </p:txBody>
      </p:sp>
    </p:spTree>
  </p:cSld>
  <p:clrMapOvr>
    <a:masterClrMapping/>
  </p:clrMapOvr>
  <p:transition>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p:cNvPicPr>
            <a:picLocks noGrp="1" noChangeAspect="1" noChangeArrowheads="1"/>
          </p:cNvPicPr>
          <p:nvPr>
            <p:ph idx="1"/>
          </p:nvPr>
        </p:nvPicPr>
        <p:blipFill>
          <a:blip r:embed="rId2"/>
          <a:srcRect/>
          <a:stretch>
            <a:fillRect/>
          </a:stretch>
        </p:blipFill>
        <p:spPr bwMode="auto">
          <a:xfrm>
            <a:off x="1913196" y="1428736"/>
            <a:ext cx="5519062" cy="4697427"/>
          </a:xfrm>
          <a:prstGeom prst="rect">
            <a:avLst/>
          </a:prstGeom>
          <a:noFill/>
          <a:ln w="9525">
            <a:noFill/>
            <a:miter lim="800000"/>
            <a:headEnd/>
            <a:tailEnd/>
          </a:ln>
          <a:effectLst/>
        </p:spPr>
      </p:pic>
      <p:sp>
        <p:nvSpPr>
          <p:cNvPr id="2" name="Title 1"/>
          <p:cNvSpPr>
            <a:spLocks noGrp="1"/>
          </p:cNvSpPr>
          <p:nvPr>
            <p:ph type="title"/>
          </p:nvPr>
        </p:nvSpPr>
        <p:spPr>
          <a:xfrm>
            <a:off x="500034" y="571480"/>
            <a:ext cx="8229600" cy="1143000"/>
          </a:xfrm>
        </p:spPr>
        <p:txBody>
          <a:bodyPr>
            <a:normAutofit fontScale="90000"/>
          </a:bodyPr>
          <a:lstStyle/>
          <a:p>
            <a:r>
              <a:rPr lang="ar-IQ" dirty="0" smtClean="0"/>
              <a:t>معلومات عامة تخص مفردات البحث</a:t>
            </a:r>
            <a:br>
              <a:rPr lang="ar-IQ" dirty="0" smtClean="0"/>
            </a:br>
            <a:r>
              <a:rPr lang="en-US" dirty="0" smtClean="0"/>
              <a:t>Wikipedia</a:t>
            </a:r>
            <a:r>
              <a:rPr lang="ar-IQ" dirty="0" smtClean="0"/>
              <a:t/>
            </a:r>
            <a:br>
              <a:rPr lang="ar-IQ" dirty="0" smtClean="0"/>
            </a:br>
            <a:endParaRPr lang="ar-IQ"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p:cNvPicPr>
            <a:picLocks noGrp="1" noChangeAspect="1" noChangeArrowheads="1"/>
          </p:cNvPicPr>
          <p:nvPr>
            <p:ph idx="1"/>
          </p:nvPr>
        </p:nvPicPr>
        <p:blipFill>
          <a:blip r:embed="rId2"/>
          <a:srcRect/>
          <a:stretch>
            <a:fillRect/>
          </a:stretch>
        </p:blipFill>
        <p:spPr bwMode="auto">
          <a:xfrm>
            <a:off x="457200" y="1285860"/>
            <a:ext cx="8229600" cy="4714908"/>
          </a:xfrm>
          <a:prstGeom prst="rect">
            <a:avLst/>
          </a:prstGeom>
          <a:noFill/>
          <a:ln w="9525">
            <a:noFill/>
            <a:miter lim="800000"/>
            <a:headEnd/>
            <a:tailEnd/>
          </a:ln>
          <a:effectLst/>
        </p:spPr>
      </p:pic>
      <p:sp>
        <p:nvSpPr>
          <p:cNvPr id="2" name="Title 1"/>
          <p:cNvSpPr>
            <a:spLocks noGrp="1"/>
          </p:cNvSpPr>
          <p:nvPr>
            <p:ph type="title"/>
          </p:nvPr>
        </p:nvSpPr>
        <p:spPr/>
        <p:txBody>
          <a:bodyPr/>
          <a:lstStyle/>
          <a:p>
            <a:r>
              <a:rPr lang="ar-IQ" dirty="0" smtClean="0"/>
              <a:t>ويكيبيديا (الموسوعة الحرة)</a:t>
            </a:r>
            <a:endParaRPr lang="ar-IQ"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785926"/>
            <a:ext cx="8229600" cy="4340237"/>
          </a:xfrm>
        </p:spPr>
        <p:txBody>
          <a:bodyPr/>
          <a:lstStyle/>
          <a:p>
            <a:pPr algn="ctr">
              <a:buNone/>
            </a:pPr>
            <a:r>
              <a:rPr lang="en-US" sz="4400" dirty="0" smtClean="0"/>
              <a:t>YouTube</a:t>
            </a:r>
            <a:endParaRPr lang="ar-IQ" sz="4400" dirty="0" smtClean="0">
              <a:hlinkClick r:id="rId2"/>
            </a:endParaRPr>
          </a:p>
          <a:p>
            <a:pPr algn="ctr">
              <a:buNone/>
            </a:pPr>
            <a:r>
              <a:rPr lang="en-US" dirty="0" smtClean="0">
                <a:solidFill>
                  <a:srgbClr val="0000FF"/>
                </a:solidFill>
                <a:hlinkClick r:id="rId2"/>
              </a:rPr>
              <a:t>https://www.youtube.com/</a:t>
            </a:r>
            <a:endParaRPr lang="en-US" dirty="0" smtClean="0">
              <a:solidFill>
                <a:srgbClr val="0000FF"/>
              </a:solidFill>
            </a:endParaRPr>
          </a:p>
          <a:p>
            <a:pPr>
              <a:buNone/>
            </a:pPr>
            <a:endParaRPr lang="ar-IQ" dirty="0"/>
          </a:p>
        </p:txBody>
      </p:sp>
      <p:sp>
        <p:nvSpPr>
          <p:cNvPr id="2" name="Title 1"/>
          <p:cNvSpPr>
            <a:spLocks noGrp="1"/>
          </p:cNvSpPr>
          <p:nvPr>
            <p:ph type="title"/>
          </p:nvPr>
        </p:nvSpPr>
        <p:spPr>
          <a:xfrm>
            <a:off x="457200" y="642918"/>
            <a:ext cx="8229600" cy="1143008"/>
          </a:xfrm>
        </p:spPr>
        <p:txBody>
          <a:bodyPr>
            <a:noAutofit/>
          </a:bodyPr>
          <a:lstStyle/>
          <a:p>
            <a:pPr algn="ctr"/>
            <a:r>
              <a:rPr lang="ar-IQ" dirty="0" smtClean="0"/>
              <a:t>الاطلاع على الطرق العملية والمختبرية</a:t>
            </a:r>
            <a:br>
              <a:rPr lang="ar-IQ" dirty="0" smtClean="0"/>
            </a:br>
            <a:endParaRPr lang="ar-IQ"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500306"/>
            <a:ext cx="8229600" cy="3625857"/>
          </a:xfrm>
        </p:spPr>
        <p:txBody>
          <a:bodyPr>
            <a:normAutofit/>
          </a:bodyPr>
          <a:lstStyle/>
          <a:p>
            <a:pPr algn="ctr">
              <a:buNone/>
            </a:pPr>
            <a:r>
              <a:rPr lang="ar-IQ" sz="6600" b="1" dirty="0" smtClean="0"/>
              <a:t>كتابة البحث</a:t>
            </a:r>
            <a:endParaRPr lang="ar-IQ" sz="6600" b="1" dirty="0"/>
          </a:p>
        </p:txBody>
      </p:sp>
      <p:sp>
        <p:nvSpPr>
          <p:cNvPr id="2" name="Title 1"/>
          <p:cNvSpPr>
            <a:spLocks noGrp="1"/>
          </p:cNvSpPr>
          <p:nvPr>
            <p:ph type="title"/>
          </p:nvPr>
        </p:nvSpPr>
        <p:spPr/>
        <p:txBody>
          <a:bodyPr/>
          <a:lstStyle/>
          <a:p>
            <a:endParaRPr lang="ar-IQ"/>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514350" indent="-514350" algn="just">
              <a:buFont typeface="+mj-lt"/>
              <a:buAutoNum type="arabicPeriod"/>
            </a:pPr>
            <a:r>
              <a:rPr lang="ar-IQ" dirty="0" smtClean="0">
                <a:cs typeface="+mj-cs"/>
              </a:rPr>
              <a:t>يجب ان يقدم التقرير  بما يحتويه من نص ومعادلات وجداول باستخدام معالج النصوص والكلمات </a:t>
            </a:r>
            <a:r>
              <a:rPr lang="en-US" dirty="0" smtClean="0">
                <a:cs typeface="+mj-cs"/>
              </a:rPr>
              <a:t>MS Word)</a:t>
            </a:r>
            <a:r>
              <a:rPr lang="ar-IQ" dirty="0" smtClean="0">
                <a:cs typeface="+mj-cs"/>
              </a:rPr>
              <a:t>)</a:t>
            </a:r>
          </a:p>
          <a:p>
            <a:pPr marL="514350" indent="-514350" algn="just">
              <a:buFont typeface="+mj-lt"/>
              <a:buAutoNum type="arabicPeriod"/>
            </a:pPr>
            <a:r>
              <a:rPr lang="ar-IQ" dirty="0" smtClean="0">
                <a:cs typeface="+mj-cs"/>
              </a:rPr>
              <a:t>يستعمل في المشروع ورق أبيض قياس </a:t>
            </a:r>
            <a:r>
              <a:rPr lang="en-US" dirty="0" smtClean="0">
                <a:cs typeface="+mj-cs"/>
              </a:rPr>
              <a:t>A4</a:t>
            </a:r>
            <a:endParaRPr lang="ar-IQ" dirty="0" smtClean="0">
              <a:cs typeface="+mj-cs"/>
            </a:endParaRPr>
          </a:p>
          <a:p>
            <a:pPr marL="514350" indent="-514350" algn="just">
              <a:buFont typeface="+mj-lt"/>
              <a:buAutoNum type="arabicPeriod"/>
            </a:pPr>
            <a:r>
              <a:rPr lang="ar-IQ" dirty="0" smtClean="0">
                <a:cs typeface="+mj-cs"/>
              </a:rPr>
              <a:t>يفضل استخدام اللغة الإنجليزية لكتابة بحث التخرج، ويمكن كتابة البحث باللغة العربية اذا ارتئى الاستاذ المشرف ذلك</a:t>
            </a:r>
          </a:p>
          <a:p>
            <a:pPr marL="514350" indent="-514350" algn="just">
              <a:buFont typeface="+mj-lt"/>
              <a:buAutoNum type="arabicPeriod"/>
            </a:pPr>
            <a:r>
              <a:rPr lang="ar-IQ" dirty="0" smtClean="0">
                <a:cs typeface="+mj-cs"/>
              </a:rPr>
              <a:t>الخط المستخدم في متن البحث هو </a:t>
            </a:r>
            <a:r>
              <a:rPr lang="en-US" dirty="0" smtClean="0">
                <a:cs typeface="+mj-cs"/>
              </a:rPr>
              <a:t>Times New Roman</a:t>
            </a:r>
          </a:p>
          <a:p>
            <a:pPr marL="514350" indent="-514350" algn="just">
              <a:buFont typeface="+mj-lt"/>
              <a:buAutoNum type="arabicPeriod"/>
            </a:pPr>
            <a:r>
              <a:rPr lang="ar-IQ" dirty="0" smtClean="0">
                <a:cs typeface="+mj-cs"/>
              </a:rPr>
              <a:t>ان يترك مسافة 4 سم من الجانب الايسر و2 سم من الجانب الايمن للكتابة على الورقة اذا كانت لغة الكتابة الانكليزية وبالعكس اذا كانت لغة الكتابة للبحث هي العربية</a:t>
            </a:r>
          </a:p>
          <a:p>
            <a:pPr marL="514350" indent="-514350" algn="just">
              <a:buFont typeface="+mj-lt"/>
              <a:buAutoNum type="arabicPeriod"/>
            </a:pPr>
            <a:endParaRPr lang="ar-IQ" dirty="0" smtClean="0">
              <a:cs typeface="+mj-cs"/>
            </a:endParaRPr>
          </a:p>
          <a:p>
            <a:pPr marL="514350" indent="-514350" algn="just">
              <a:buFont typeface="+mj-lt"/>
              <a:buAutoNum type="arabicPeriod"/>
            </a:pPr>
            <a:endParaRPr lang="ar-IQ" dirty="0">
              <a:cs typeface="+mj-cs"/>
            </a:endParaRPr>
          </a:p>
        </p:txBody>
      </p:sp>
      <p:sp>
        <p:nvSpPr>
          <p:cNvPr id="2" name="Title 1"/>
          <p:cNvSpPr>
            <a:spLocks noGrp="1"/>
          </p:cNvSpPr>
          <p:nvPr>
            <p:ph type="title"/>
          </p:nvPr>
        </p:nvSpPr>
        <p:spPr/>
        <p:txBody>
          <a:bodyPr/>
          <a:lstStyle/>
          <a:p>
            <a:r>
              <a:rPr lang="ar-IQ" b="1" dirty="0" smtClean="0"/>
              <a:t>تعليمات الكتابة</a:t>
            </a:r>
            <a:endParaRPr lang="ar-IQ" b="1"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0000" lnSpcReduction="20000"/>
          </a:bodyPr>
          <a:lstStyle/>
          <a:p>
            <a:pPr marL="514350" indent="-514350">
              <a:tabLst>
                <a:tab pos="715963" algn="l"/>
              </a:tabLst>
            </a:pPr>
            <a:r>
              <a:rPr lang="ar-IQ" dirty="0" smtClean="0"/>
              <a:t>  صفحة العنوان باللغة الانكليزية</a:t>
            </a:r>
          </a:p>
          <a:p>
            <a:pPr marL="514350" indent="-514350">
              <a:tabLst>
                <a:tab pos="715963" algn="l"/>
              </a:tabLst>
            </a:pPr>
            <a:r>
              <a:rPr lang="ar-IQ" dirty="0" smtClean="0"/>
              <a:t>  صفحة الإهداء</a:t>
            </a:r>
          </a:p>
          <a:p>
            <a:pPr marL="514350" indent="-514350">
              <a:tabLst>
                <a:tab pos="715963" algn="l"/>
              </a:tabLst>
            </a:pPr>
            <a:r>
              <a:rPr lang="ar-IQ" dirty="0" smtClean="0"/>
              <a:t>  صفحة شكر وتقدير</a:t>
            </a:r>
          </a:p>
          <a:p>
            <a:pPr marL="514350" indent="-514350">
              <a:tabLst>
                <a:tab pos="715963" algn="l"/>
              </a:tabLst>
            </a:pPr>
            <a:r>
              <a:rPr lang="ar-IQ" dirty="0" smtClean="0"/>
              <a:t>  صفحة اقرار المشرف</a:t>
            </a:r>
          </a:p>
          <a:p>
            <a:pPr marL="514350" indent="-514350">
              <a:tabLst>
                <a:tab pos="715963" algn="l"/>
              </a:tabLst>
            </a:pPr>
            <a:r>
              <a:rPr lang="ar-IQ" dirty="0" smtClean="0"/>
              <a:t>  الخلاصة باللغة الانكليزية</a:t>
            </a:r>
          </a:p>
          <a:p>
            <a:pPr marL="514350" indent="-514350">
              <a:tabLst>
                <a:tab pos="715963" algn="l"/>
              </a:tabLst>
            </a:pPr>
            <a:r>
              <a:rPr lang="ar-IQ" dirty="0" smtClean="0"/>
              <a:t>  قائمة المحتويات</a:t>
            </a:r>
          </a:p>
          <a:p>
            <a:pPr marL="514350" indent="-514350">
              <a:tabLst>
                <a:tab pos="715963" algn="l"/>
              </a:tabLst>
            </a:pPr>
            <a:r>
              <a:rPr lang="ar-IQ" dirty="0" smtClean="0"/>
              <a:t>  قائمة الرسومات والأشكال (إن وجدت)</a:t>
            </a:r>
          </a:p>
          <a:p>
            <a:pPr marL="514350" indent="-514350">
              <a:tabLst>
                <a:tab pos="715963" algn="l"/>
              </a:tabLst>
            </a:pPr>
            <a:r>
              <a:rPr lang="ar-IQ" dirty="0" smtClean="0"/>
              <a:t>  قائمة الجداول (إن وجدت)</a:t>
            </a:r>
          </a:p>
          <a:p>
            <a:pPr marL="514350" indent="-514350">
              <a:tabLst>
                <a:tab pos="715963" algn="l"/>
              </a:tabLst>
            </a:pPr>
            <a:r>
              <a:rPr lang="ar-IQ" dirty="0" smtClean="0"/>
              <a:t>  قائمة الرموز  </a:t>
            </a:r>
          </a:p>
          <a:p>
            <a:pPr marL="514350" indent="-514350">
              <a:tabLst>
                <a:tab pos="715963" algn="l"/>
              </a:tabLst>
            </a:pPr>
            <a:r>
              <a:rPr lang="ar-IQ" dirty="0" smtClean="0"/>
              <a:t>  قائمة المختصرات المستعملة</a:t>
            </a:r>
          </a:p>
          <a:p>
            <a:pPr marL="514350" indent="-514350">
              <a:tabLst>
                <a:tab pos="715963" algn="l"/>
              </a:tabLst>
            </a:pPr>
            <a:r>
              <a:rPr lang="ar-IQ" dirty="0" smtClean="0"/>
              <a:t>  فصول المشروع ويجب أن يبدأ بفصل المقدمة وينتهي بالخاتمة والاستنتاجات والتوصيات </a:t>
            </a:r>
          </a:p>
          <a:p>
            <a:pPr marL="514350" indent="-514350">
              <a:tabLst>
                <a:tab pos="715963" algn="l"/>
              </a:tabLst>
            </a:pPr>
            <a:r>
              <a:rPr lang="ar-IQ" dirty="0" smtClean="0"/>
              <a:t>  المصادر</a:t>
            </a:r>
          </a:p>
          <a:p>
            <a:pPr marL="514350" indent="-514350">
              <a:tabLst>
                <a:tab pos="715963" algn="l"/>
              </a:tabLst>
            </a:pPr>
            <a:r>
              <a:rPr lang="ar-IQ" dirty="0" smtClean="0"/>
              <a:t>  الملاحق(إن وجدت)</a:t>
            </a:r>
          </a:p>
          <a:p>
            <a:pPr marL="514350" indent="-514350">
              <a:tabLst>
                <a:tab pos="715963" algn="l"/>
              </a:tabLst>
            </a:pPr>
            <a:r>
              <a:rPr lang="ar-IQ" dirty="0" smtClean="0"/>
              <a:t>  الخلاصة باللغة العربية</a:t>
            </a:r>
          </a:p>
          <a:p>
            <a:pPr marL="514350" indent="-514350">
              <a:tabLst>
                <a:tab pos="715963" algn="l"/>
              </a:tabLst>
            </a:pPr>
            <a:r>
              <a:rPr lang="ar-IQ" dirty="0" smtClean="0"/>
              <a:t>  صفحة العنوان باللغة العربية</a:t>
            </a:r>
          </a:p>
          <a:p>
            <a:pPr marL="514350" indent="-514350"/>
            <a:endParaRPr lang="ar-IQ" dirty="0"/>
          </a:p>
        </p:txBody>
      </p:sp>
      <p:sp>
        <p:nvSpPr>
          <p:cNvPr id="2" name="Title 1"/>
          <p:cNvSpPr>
            <a:spLocks noGrp="1"/>
          </p:cNvSpPr>
          <p:nvPr>
            <p:ph type="title"/>
          </p:nvPr>
        </p:nvSpPr>
        <p:spPr/>
        <p:txBody>
          <a:bodyPr/>
          <a:lstStyle/>
          <a:p>
            <a:r>
              <a:rPr lang="ar-IQ" b="1" dirty="0" smtClean="0"/>
              <a:t>تنظيم المشروع</a:t>
            </a:r>
            <a:endParaRPr lang="ar-IQ" b="1"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2"/>
          <p:cNvPicPr>
            <a:picLocks noChangeAspect="1" noChangeArrowheads="1"/>
          </p:cNvPicPr>
          <p:nvPr/>
        </p:nvPicPr>
        <p:blipFill>
          <a:blip r:embed="rId2"/>
          <a:srcRect/>
          <a:stretch>
            <a:fillRect/>
          </a:stretch>
        </p:blipFill>
        <p:spPr bwMode="auto">
          <a:xfrm>
            <a:off x="71406" y="487218"/>
            <a:ext cx="8278170" cy="565642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31640" y="1340768"/>
            <a:ext cx="7200800" cy="1015663"/>
          </a:xfrm>
          <a:prstGeom prst="rect">
            <a:avLst/>
          </a:prstGeom>
        </p:spPr>
        <p:txBody>
          <a:bodyPr wrap="square">
            <a:spAutoFit/>
          </a:bodyPr>
          <a:lstStyle/>
          <a:p>
            <a:pPr algn="l"/>
            <a:r>
              <a:rPr lang="en-US" sz="2400" b="1" dirty="0" smtClean="0">
                <a:latin typeface="Times New Roman"/>
              </a:rPr>
              <a:t>DEDICATION</a:t>
            </a:r>
            <a:endParaRPr lang="en-US" sz="2400" b="1" dirty="0">
              <a:latin typeface="Times New Roman"/>
            </a:endParaRPr>
          </a:p>
          <a:p>
            <a:pPr algn="l"/>
            <a:endParaRPr lang="en-US" dirty="0" smtClean="0">
              <a:latin typeface="Times New Roman"/>
            </a:endParaRPr>
          </a:p>
          <a:p>
            <a:pPr algn="l"/>
            <a:r>
              <a:rPr lang="en-US" dirty="0" smtClean="0">
                <a:latin typeface="Times New Roman"/>
              </a:rPr>
              <a:t>To </a:t>
            </a:r>
            <a:r>
              <a:rPr lang="en-US" dirty="0">
                <a:latin typeface="Times New Roman"/>
              </a:rPr>
              <a:t>my parents and to </a:t>
            </a:r>
            <a:r>
              <a:rPr lang="en-US" dirty="0" smtClean="0">
                <a:latin typeface="Times New Roman"/>
              </a:rPr>
              <a:t>my family </a:t>
            </a:r>
            <a:r>
              <a:rPr lang="en-US" dirty="0">
                <a:latin typeface="Times New Roman"/>
              </a:rPr>
              <a:t>who made this </a:t>
            </a:r>
            <a:r>
              <a:rPr lang="en-US" dirty="0" smtClean="0">
                <a:latin typeface="Times New Roman"/>
              </a:rPr>
              <a:t>accomplishment possible</a:t>
            </a:r>
            <a:endParaRPr lang="ar-IQ" dirty="0"/>
          </a:p>
        </p:txBody>
      </p:sp>
      <p:sp>
        <p:nvSpPr>
          <p:cNvPr id="3" name="Rectangle 2"/>
          <p:cNvSpPr/>
          <p:nvPr/>
        </p:nvSpPr>
        <p:spPr>
          <a:xfrm>
            <a:off x="5652120" y="620688"/>
            <a:ext cx="2052165" cy="369332"/>
          </a:xfrm>
          <a:prstGeom prst="rect">
            <a:avLst/>
          </a:prstGeom>
        </p:spPr>
        <p:txBody>
          <a:bodyPr wrap="none">
            <a:spAutoFit/>
          </a:bodyPr>
          <a:lstStyle/>
          <a:p>
            <a:r>
              <a:rPr lang="ar-IQ" b="1" dirty="0" smtClean="0">
                <a:solidFill>
                  <a:srgbClr val="FF0000"/>
                </a:solidFill>
                <a:latin typeface="Arabic Transparent,Bold"/>
              </a:rPr>
              <a:t>صفحة </a:t>
            </a:r>
            <a:r>
              <a:rPr lang="ar-IQ" b="1" dirty="0">
                <a:solidFill>
                  <a:srgbClr val="FF0000"/>
                </a:solidFill>
                <a:latin typeface="Arabic Transparent,Bold"/>
              </a:rPr>
              <a:t>الإهداء </a:t>
            </a:r>
            <a:r>
              <a:rPr lang="ar-IQ" b="1" dirty="0" smtClean="0">
                <a:solidFill>
                  <a:srgbClr val="FF0000"/>
                </a:solidFill>
                <a:latin typeface="Arabic Transparent,Bold"/>
              </a:rPr>
              <a:t>(</a:t>
            </a:r>
            <a:r>
              <a:rPr lang="ar-IQ" b="1" dirty="0" err="1" smtClean="0">
                <a:solidFill>
                  <a:srgbClr val="FF0000"/>
                </a:solidFill>
                <a:latin typeface="Arabic Transparent,Bold"/>
              </a:rPr>
              <a:t>إختيارية</a:t>
            </a:r>
            <a:r>
              <a:rPr lang="ar-IQ" b="1" dirty="0" smtClean="0">
                <a:solidFill>
                  <a:srgbClr val="FF0000"/>
                </a:solidFill>
                <a:latin typeface="Arabic Transparent,Bold"/>
              </a:rPr>
              <a:t>)</a:t>
            </a:r>
            <a:endParaRPr lang="ar-IQ" dirty="0">
              <a:solidFill>
                <a:srgbClr val="FF0000"/>
              </a:solidFill>
            </a:endParaRPr>
          </a:p>
        </p:txBody>
      </p:sp>
    </p:spTree>
    <p:extLst>
      <p:ext uri="{BB962C8B-B14F-4D97-AF65-F5344CB8AC3E}">
        <p14:creationId xmlns="" xmlns:p14="http://schemas.microsoft.com/office/powerpoint/2010/main" val="91276011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1331640" y="1465262"/>
            <a:ext cx="6696744" cy="484405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
        <p:nvSpPr>
          <p:cNvPr id="2" name="Rectangle 1"/>
          <p:cNvSpPr/>
          <p:nvPr/>
        </p:nvSpPr>
        <p:spPr>
          <a:xfrm>
            <a:off x="2987824" y="548680"/>
            <a:ext cx="5580112" cy="646331"/>
          </a:xfrm>
          <a:prstGeom prst="rect">
            <a:avLst/>
          </a:prstGeom>
        </p:spPr>
        <p:txBody>
          <a:bodyPr wrap="square">
            <a:spAutoFit/>
          </a:bodyPr>
          <a:lstStyle/>
          <a:p>
            <a:r>
              <a:rPr lang="ar-IQ" b="1" dirty="0" smtClean="0">
                <a:solidFill>
                  <a:srgbClr val="FF0000"/>
                </a:solidFill>
                <a:latin typeface="Arabic Transparent,Bold"/>
              </a:rPr>
              <a:t>صفحة </a:t>
            </a:r>
            <a:r>
              <a:rPr lang="ar-IQ" b="1" dirty="0">
                <a:solidFill>
                  <a:srgbClr val="FF0000"/>
                </a:solidFill>
                <a:latin typeface="Arabic Transparent,Bold"/>
              </a:rPr>
              <a:t>الشكر </a:t>
            </a:r>
            <a:r>
              <a:rPr lang="ar-IQ" b="1" dirty="0" smtClean="0">
                <a:solidFill>
                  <a:srgbClr val="FF0000"/>
                </a:solidFill>
                <a:latin typeface="Arabic Transparent,Bold"/>
              </a:rPr>
              <a:t>(</a:t>
            </a:r>
            <a:r>
              <a:rPr lang="ar-IQ" b="1" dirty="0" err="1" smtClean="0">
                <a:solidFill>
                  <a:srgbClr val="FF0000"/>
                </a:solidFill>
                <a:latin typeface="Arabic Transparent,Bold"/>
              </a:rPr>
              <a:t>إختيارية</a:t>
            </a:r>
            <a:r>
              <a:rPr lang="ar-IQ" b="1" dirty="0" smtClean="0">
                <a:solidFill>
                  <a:srgbClr val="FF0000"/>
                </a:solidFill>
                <a:latin typeface="Arabic Transparent,Bold"/>
              </a:rPr>
              <a:t>)</a:t>
            </a:r>
          </a:p>
          <a:p>
            <a:r>
              <a:rPr lang="ar-IQ" b="1" dirty="0" smtClean="0">
                <a:solidFill>
                  <a:srgbClr val="000000"/>
                </a:solidFill>
                <a:latin typeface="Arabic Transparent,Bold"/>
              </a:rPr>
              <a:t>فيما يلي نموذج يمكنك تغيره</a:t>
            </a:r>
            <a:endParaRPr lang="ar-IQ" dirty="0"/>
          </a:p>
        </p:txBody>
      </p:sp>
    </p:spTree>
    <p:extLst>
      <p:ext uri="{BB962C8B-B14F-4D97-AF65-F5344CB8AC3E}">
        <p14:creationId xmlns="" xmlns:p14="http://schemas.microsoft.com/office/powerpoint/2010/main" val="381493011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2"/>
          <p:cNvPicPr>
            <a:picLocks noChangeAspect="1" noChangeArrowheads="1"/>
          </p:cNvPicPr>
          <p:nvPr/>
        </p:nvPicPr>
        <p:blipFill>
          <a:blip r:embed="rId2"/>
          <a:srcRect/>
          <a:stretch>
            <a:fillRect/>
          </a:stretch>
        </p:blipFill>
        <p:spPr bwMode="auto">
          <a:xfrm>
            <a:off x="785786" y="1214422"/>
            <a:ext cx="6260489" cy="4614881"/>
          </a:xfrm>
          <a:prstGeom prst="rect">
            <a:avLst/>
          </a:prstGeom>
          <a:noFill/>
          <a:ln w="9525">
            <a:noFill/>
            <a:miter lim="800000"/>
            <a:headEnd/>
            <a:tailEnd/>
          </a:ln>
          <a:effectLst/>
        </p:spPr>
      </p:pic>
      <p:cxnSp>
        <p:nvCxnSpPr>
          <p:cNvPr id="5" name="Straight Arrow Connector 4"/>
          <p:cNvCxnSpPr/>
          <p:nvPr/>
        </p:nvCxnSpPr>
        <p:spPr>
          <a:xfrm rot="10800000">
            <a:off x="4714876" y="1785926"/>
            <a:ext cx="642942" cy="142876"/>
          </a:xfrm>
          <a:prstGeom prst="straightConnector1">
            <a:avLst/>
          </a:prstGeom>
          <a:ln w="19050">
            <a:solidFill>
              <a:srgbClr val="FF0000"/>
            </a:solidFill>
            <a:headEnd w="sm" len="med"/>
            <a:tailEnd type="arrow"/>
          </a:ln>
        </p:spPr>
        <p:style>
          <a:lnRef idx="1">
            <a:schemeClr val="accent1"/>
          </a:lnRef>
          <a:fillRef idx="0">
            <a:schemeClr val="accent1"/>
          </a:fillRef>
          <a:effectRef idx="0">
            <a:schemeClr val="accent1"/>
          </a:effectRef>
          <a:fontRef idx="minor">
            <a:schemeClr val="tx1"/>
          </a:fontRef>
        </p:style>
      </p:cxnSp>
      <p:cxnSp>
        <p:nvCxnSpPr>
          <p:cNvPr id="6" name="Straight Arrow Connector 5"/>
          <p:cNvCxnSpPr/>
          <p:nvPr/>
        </p:nvCxnSpPr>
        <p:spPr>
          <a:xfrm rot="10800000">
            <a:off x="2786050" y="4000504"/>
            <a:ext cx="642942" cy="428628"/>
          </a:xfrm>
          <a:prstGeom prst="straightConnector1">
            <a:avLst/>
          </a:prstGeom>
          <a:ln w="19050">
            <a:solidFill>
              <a:srgbClr val="FF0000"/>
            </a:solidFill>
            <a:headEnd w="sm" len="med"/>
            <a:tailEnd type="arrow"/>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rot="10800000" flipV="1">
            <a:off x="2357422" y="4786322"/>
            <a:ext cx="1000132" cy="357190"/>
          </a:xfrm>
          <a:prstGeom prst="straightConnector1">
            <a:avLst/>
          </a:prstGeom>
          <a:ln w="19050">
            <a:solidFill>
              <a:srgbClr val="FF0000"/>
            </a:solidFill>
            <a:headEnd w="sm" len="med"/>
            <a:tailEnd type="arrow"/>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5429256" y="1714488"/>
            <a:ext cx="3357586" cy="369332"/>
          </a:xfrm>
          <a:prstGeom prst="rect">
            <a:avLst/>
          </a:prstGeom>
          <a:noFill/>
        </p:spPr>
        <p:txBody>
          <a:bodyPr wrap="square" rtlCol="1">
            <a:spAutoFit/>
          </a:bodyPr>
          <a:lstStyle/>
          <a:p>
            <a:r>
              <a:rPr lang="en-US" dirty="0" smtClean="0">
                <a:solidFill>
                  <a:srgbClr val="FF0000"/>
                </a:solidFill>
                <a:cs typeface="+mj-cs"/>
              </a:rPr>
              <a:t>Bold, Italic, 26, Times New Roman</a:t>
            </a:r>
            <a:endParaRPr lang="ar-IQ" dirty="0">
              <a:solidFill>
                <a:srgbClr val="FF0000"/>
              </a:solidFill>
              <a:cs typeface="+mj-cs"/>
            </a:endParaRPr>
          </a:p>
        </p:txBody>
      </p:sp>
      <p:sp>
        <p:nvSpPr>
          <p:cNvPr id="14" name="TextBox 13"/>
          <p:cNvSpPr txBox="1"/>
          <p:nvPr/>
        </p:nvSpPr>
        <p:spPr>
          <a:xfrm>
            <a:off x="3500430" y="4429132"/>
            <a:ext cx="3357586" cy="369332"/>
          </a:xfrm>
          <a:prstGeom prst="rect">
            <a:avLst/>
          </a:prstGeom>
          <a:noFill/>
        </p:spPr>
        <p:txBody>
          <a:bodyPr wrap="square" rtlCol="1">
            <a:spAutoFit/>
          </a:bodyPr>
          <a:lstStyle/>
          <a:p>
            <a:r>
              <a:rPr lang="en-US" dirty="0" smtClean="0">
                <a:solidFill>
                  <a:srgbClr val="FF0000"/>
                </a:solidFill>
                <a:cs typeface="+mj-cs"/>
              </a:rPr>
              <a:t>Bold, Italic, 16, Times New Roman</a:t>
            </a:r>
            <a:endParaRPr lang="ar-IQ" dirty="0">
              <a:solidFill>
                <a:srgbClr val="FF0000"/>
              </a:solidFill>
              <a:cs typeface="+mj-cs"/>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14554"/>
            <a:ext cx="8229600" cy="3911609"/>
          </a:xfrm>
        </p:spPr>
        <p:txBody>
          <a:bodyPr/>
          <a:lstStyle/>
          <a:p>
            <a:pPr algn="ctr">
              <a:buNone/>
            </a:pPr>
            <a:r>
              <a:rPr lang="ar-IQ" dirty="0" smtClean="0"/>
              <a:t>اعداد</a:t>
            </a:r>
          </a:p>
          <a:p>
            <a:pPr algn="ctr">
              <a:buNone/>
            </a:pPr>
            <a:r>
              <a:rPr lang="ar-IQ" dirty="0" smtClean="0"/>
              <a:t>م.د.صفاء ناصر حسن</a:t>
            </a:r>
          </a:p>
          <a:p>
            <a:pPr algn="ctr">
              <a:buNone/>
            </a:pPr>
            <a:r>
              <a:rPr lang="ar-IQ" dirty="0" smtClean="0"/>
              <a:t>م.د.ايمان عبد محمد</a:t>
            </a:r>
          </a:p>
          <a:p>
            <a:pPr algn="ctr">
              <a:buNone/>
            </a:pPr>
            <a:r>
              <a:rPr lang="ar-IQ" dirty="0" smtClean="0"/>
              <a:t>م.م.منار بنوان حسن</a:t>
            </a:r>
            <a:endParaRPr lang="ar-IQ" dirty="0"/>
          </a:p>
        </p:txBody>
      </p:sp>
      <p:sp>
        <p:nvSpPr>
          <p:cNvPr id="2" name="Title 1"/>
          <p:cNvSpPr>
            <a:spLocks noGrp="1"/>
          </p:cNvSpPr>
          <p:nvPr>
            <p:ph type="title"/>
          </p:nvPr>
        </p:nvSpPr>
        <p:spPr>
          <a:xfrm>
            <a:off x="457200" y="274638"/>
            <a:ext cx="8229600" cy="1582726"/>
          </a:xfrm>
        </p:spPr>
        <p:txBody>
          <a:bodyPr>
            <a:normAutofit/>
          </a:bodyPr>
          <a:lstStyle/>
          <a:p>
            <a:r>
              <a:rPr lang="ar-IQ" sz="5400" b="1" dirty="0" smtClean="0"/>
              <a:t>طريقة كتابة بحث التخرج</a:t>
            </a:r>
            <a:endParaRPr lang="ar-IQ" sz="5400" b="1"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591071"/>
            <a:ext cx="6154669" cy="646331"/>
          </a:xfrm>
          <a:prstGeom prst="rect">
            <a:avLst/>
          </a:prstGeom>
        </p:spPr>
        <p:txBody>
          <a:bodyPr wrap="square">
            <a:spAutoFit/>
          </a:bodyPr>
          <a:lstStyle/>
          <a:p>
            <a:r>
              <a:rPr lang="ar-IQ" b="1" dirty="0" smtClean="0">
                <a:solidFill>
                  <a:srgbClr val="FF0000"/>
                </a:solidFill>
                <a:latin typeface="Arabic Transparent,Bold"/>
              </a:rPr>
              <a:t>صفحة الملخص</a:t>
            </a:r>
            <a:endParaRPr lang="ar-IQ" b="1" dirty="0">
              <a:solidFill>
                <a:srgbClr val="FF0000"/>
              </a:solidFill>
              <a:latin typeface="Arabic Transparent,Bold"/>
            </a:endParaRPr>
          </a:p>
          <a:p>
            <a:r>
              <a:rPr lang="ar-IQ" b="1" dirty="0" smtClean="0">
                <a:latin typeface="Arabic Transparent,Bold"/>
              </a:rPr>
              <a:t>يجب أن يلخص </a:t>
            </a:r>
            <a:r>
              <a:rPr lang="ar-IQ" b="1" dirty="0">
                <a:latin typeface="Arabic Transparent,Bold"/>
              </a:rPr>
              <a:t>كل ما </a:t>
            </a:r>
            <a:r>
              <a:rPr lang="ar-IQ" b="1" dirty="0" smtClean="0">
                <a:latin typeface="Arabic Transparent,Bold"/>
              </a:rPr>
              <a:t>تم عمله </a:t>
            </a:r>
            <a:r>
              <a:rPr lang="ar-IQ" b="1" dirty="0">
                <a:latin typeface="Arabic Transparent,Bold"/>
              </a:rPr>
              <a:t>في المشروع </a:t>
            </a:r>
            <a:r>
              <a:rPr lang="ar-IQ" b="1" dirty="0" smtClean="0">
                <a:latin typeface="Arabic Transparent,Bold"/>
              </a:rPr>
              <a:t>على ان </a:t>
            </a:r>
            <a:r>
              <a:rPr lang="ar-IQ" b="1" dirty="0">
                <a:latin typeface="Arabic Transparent,Bold"/>
              </a:rPr>
              <a:t>لا يزيد </a:t>
            </a:r>
            <a:r>
              <a:rPr lang="ar-IQ" b="1" dirty="0" smtClean="0">
                <a:latin typeface="Arabic Transparent,Bold"/>
              </a:rPr>
              <a:t>على </a:t>
            </a:r>
            <a:r>
              <a:rPr lang="ar-IQ" b="1" dirty="0">
                <a:latin typeface="Times New Roman,Bold"/>
              </a:rPr>
              <a:t>250 </a:t>
            </a:r>
            <a:r>
              <a:rPr lang="ar-IQ" b="1" dirty="0">
                <a:latin typeface="Arabic Transparent,Bold"/>
              </a:rPr>
              <a:t>كلمة</a:t>
            </a:r>
            <a:endParaRPr lang="ar-IQ" dirty="0"/>
          </a:p>
        </p:txBody>
      </p:sp>
      <p:sp>
        <p:nvSpPr>
          <p:cNvPr id="3" name="Rectangle 2"/>
          <p:cNvSpPr/>
          <p:nvPr/>
        </p:nvSpPr>
        <p:spPr>
          <a:xfrm>
            <a:off x="4139952" y="1628800"/>
            <a:ext cx="1441420" cy="369332"/>
          </a:xfrm>
          <a:prstGeom prst="rect">
            <a:avLst/>
          </a:prstGeom>
        </p:spPr>
        <p:txBody>
          <a:bodyPr wrap="none">
            <a:spAutoFit/>
          </a:bodyPr>
          <a:lstStyle/>
          <a:p>
            <a:r>
              <a:rPr lang="en-US" b="1" dirty="0">
                <a:latin typeface="Times New Roman"/>
              </a:rPr>
              <a:t>ABSTRACT</a:t>
            </a:r>
            <a:endParaRPr lang="ar-IQ" dirty="0"/>
          </a:p>
        </p:txBody>
      </p:sp>
      <p:sp>
        <p:nvSpPr>
          <p:cNvPr id="4" name="Rectangle 3"/>
          <p:cNvSpPr/>
          <p:nvPr/>
        </p:nvSpPr>
        <p:spPr>
          <a:xfrm>
            <a:off x="1763688" y="2348880"/>
            <a:ext cx="6264696" cy="2535246"/>
          </a:xfrm>
          <a:prstGeom prst="rect">
            <a:avLst/>
          </a:prstGeom>
        </p:spPr>
        <p:txBody>
          <a:bodyPr wrap="square">
            <a:spAutoFit/>
          </a:bodyPr>
          <a:lstStyle/>
          <a:p>
            <a:pPr algn="just" rtl="0">
              <a:lnSpc>
                <a:spcPct val="150000"/>
              </a:lnSpc>
            </a:pPr>
            <a:r>
              <a:rPr lang="en-US" dirty="0" smtClean="0">
                <a:latin typeface="Times New Roman"/>
              </a:rPr>
              <a:t>	The </a:t>
            </a:r>
            <a:r>
              <a:rPr lang="en-US" dirty="0">
                <a:latin typeface="Times New Roman"/>
              </a:rPr>
              <a:t>design of controllers for nonlinear systems in industry is a complex and difficult task. The development of nonlinear control techniques has been approached in many different ways with varied results. One approach which has been shown promise for solving nonlinear control problems is the use of XXXXXXXX XXXXXXXXXX</a:t>
            </a:r>
            <a:endParaRPr lang="ar-IQ" dirty="0"/>
          </a:p>
        </p:txBody>
      </p:sp>
    </p:spTree>
    <p:extLst>
      <p:ext uri="{BB962C8B-B14F-4D97-AF65-F5344CB8AC3E}">
        <p14:creationId xmlns="" xmlns:p14="http://schemas.microsoft.com/office/powerpoint/2010/main" val="161294305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srcRect/>
          <a:stretch>
            <a:fillRect/>
          </a:stretch>
        </p:blipFill>
        <p:spPr bwMode="auto">
          <a:xfrm>
            <a:off x="1781175" y="414338"/>
            <a:ext cx="5581650" cy="602932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srcRect/>
          <a:stretch>
            <a:fillRect/>
          </a:stretch>
        </p:blipFill>
        <p:spPr bwMode="auto">
          <a:xfrm>
            <a:off x="1857375" y="1185863"/>
            <a:ext cx="5429250" cy="448627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a:srcRect/>
          <a:stretch>
            <a:fillRect/>
          </a:stretch>
        </p:blipFill>
        <p:spPr bwMode="auto">
          <a:xfrm>
            <a:off x="1943100" y="976313"/>
            <a:ext cx="5257800" cy="490537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a:srcRect/>
          <a:stretch>
            <a:fillRect/>
          </a:stretch>
        </p:blipFill>
        <p:spPr bwMode="auto">
          <a:xfrm>
            <a:off x="1938338" y="1095375"/>
            <a:ext cx="5267325" cy="466725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ChangeAspect="1" noChangeArrowheads="1"/>
          </p:cNvPicPr>
          <p:nvPr/>
        </p:nvPicPr>
        <p:blipFill>
          <a:blip r:embed="rId2"/>
          <a:srcRect/>
          <a:stretch>
            <a:fillRect/>
          </a:stretch>
        </p:blipFill>
        <p:spPr bwMode="auto">
          <a:xfrm>
            <a:off x="2133600" y="942975"/>
            <a:ext cx="4876800" cy="497205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571472" y="928670"/>
            <a:ext cx="8072494" cy="3354765"/>
          </a:xfrm>
          <a:prstGeom prst="rect">
            <a:avLst/>
          </a:prstGeom>
        </p:spPr>
        <p:txBody>
          <a:bodyPr wrap="square">
            <a:spAutoFit/>
          </a:bodyPr>
          <a:lstStyle/>
          <a:p>
            <a:pPr algn="ctr"/>
            <a:r>
              <a:rPr lang="ar-IQ" sz="4000" b="1" dirty="0" smtClean="0"/>
              <a:t>فصول المشروع</a:t>
            </a:r>
          </a:p>
          <a:p>
            <a:pPr algn="ctr"/>
            <a:endParaRPr lang="ar-IQ" sz="4000" b="1" dirty="0" smtClean="0"/>
          </a:p>
          <a:p>
            <a:pPr>
              <a:lnSpc>
                <a:spcPct val="200000"/>
              </a:lnSpc>
            </a:pPr>
            <a:r>
              <a:rPr lang="ar-IQ" sz="2400" dirty="0" smtClean="0"/>
              <a:t>يتكون المشروع من خمسة الى ستة فصول اعتمادا على وجود او عدم وجود جانب عملي او جزء نظري. فصول المشروع هي:</a:t>
            </a:r>
          </a:p>
          <a:p>
            <a:pPr>
              <a:lnSpc>
                <a:spcPct val="200000"/>
              </a:lnSpc>
            </a:pPr>
            <a:endParaRPr lang="ar-IQ" dirty="0"/>
          </a:p>
        </p:txBody>
      </p:sp>
    </p:spTree>
    <p:extLst>
      <p:ext uri="{BB962C8B-B14F-4D97-AF65-F5344CB8AC3E}">
        <p14:creationId xmlns="" xmlns:p14="http://schemas.microsoft.com/office/powerpoint/2010/main" val="5937169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Text Box 3"/>
          <p:cNvSpPr txBox="1">
            <a:spLocks noChangeArrowheads="1"/>
          </p:cNvSpPr>
          <p:nvPr/>
        </p:nvSpPr>
        <p:spPr bwMode="auto">
          <a:xfrm>
            <a:off x="2571736" y="3571876"/>
            <a:ext cx="3667125" cy="830997"/>
          </a:xfrm>
          <a:prstGeom prst="rect">
            <a:avLst/>
          </a:prstGeom>
          <a:gradFill rotWithShape="0">
            <a:gsLst>
              <a:gs pos="0">
                <a:srgbClr val="95B3D7"/>
              </a:gs>
              <a:gs pos="50000">
                <a:srgbClr val="DBE5F1"/>
              </a:gs>
              <a:gs pos="100000">
                <a:srgbClr val="95B3D7"/>
              </a:gs>
            </a:gsLst>
            <a:lin ang="18900000" scaled="1"/>
          </a:gradFill>
          <a:ln w="12700">
            <a:solidFill>
              <a:srgbClr val="95B3D7"/>
            </a:solidFill>
            <a:miter lim="800000"/>
            <a:headEnd/>
            <a:tailEnd/>
          </a:ln>
          <a:effectLst>
            <a:outerShdw dist="28398" dir="3806097" algn="ctr" rotWithShape="0">
              <a:srgbClr val="243F60">
                <a:alpha val="50000"/>
              </a:srgbClr>
            </a:outerShdw>
          </a:effectLst>
        </p:spPr>
        <p:txBody>
          <a:bodyPr vert="horz" wrap="square" lIns="91440" tIns="45720" rIns="91440" bIns="45720" numCol="1" anchor="t"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n-US" sz="4800" b="1" i="0" u="none" strike="noStrike" cap="none" normalizeH="0" baseline="0" dirty="0" smtClean="0">
                <a:ln>
                  <a:noFill/>
                </a:ln>
                <a:solidFill>
                  <a:schemeClr val="tx1"/>
                </a:solidFill>
                <a:effectLst/>
                <a:latin typeface="Monotype Corsiva" pitchFamily="66" charset="0"/>
                <a:ea typeface="Arial" pitchFamily="34" charset="0"/>
                <a:cs typeface="Arial" pitchFamily="34" charset="0"/>
              </a:rPr>
              <a:t>Introduction</a:t>
            </a:r>
            <a:endParaRPr kumimoji="0" lang="ar-IQ" sz="1600" b="1" i="0" u="none" strike="noStrike" cap="none" normalizeH="0" baseline="0" dirty="0" smtClean="0">
              <a:ln>
                <a:noFill/>
              </a:ln>
              <a:solidFill>
                <a:schemeClr val="tx1"/>
              </a:solidFill>
              <a:effectLst/>
              <a:latin typeface="Arial" pitchFamily="34" charset="0"/>
              <a:cs typeface="Arial" pitchFamily="34" charset="0"/>
            </a:endParaRPr>
          </a:p>
        </p:txBody>
      </p:sp>
      <p:sp>
        <p:nvSpPr>
          <p:cNvPr id="7172" name="Text Box 4"/>
          <p:cNvSpPr txBox="1">
            <a:spLocks noChangeArrowheads="1"/>
          </p:cNvSpPr>
          <p:nvPr/>
        </p:nvSpPr>
        <p:spPr bwMode="auto">
          <a:xfrm>
            <a:off x="2428860" y="2000240"/>
            <a:ext cx="4008437" cy="1209675"/>
          </a:xfrm>
          <a:prstGeom prst="rect">
            <a:avLst/>
          </a:prstGeom>
          <a:gradFill rotWithShape="0">
            <a:gsLst>
              <a:gs pos="0">
                <a:srgbClr val="FFFFFF"/>
              </a:gs>
              <a:gs pos="100000">
                <a:srgbClr val="B8CCE4"/>
              </a:gs>
            </a:gsLst>
            <a:lin ang="5400000" scaled="1"/>
          </a:gradFill>
          <a:ln w="12700">
            <a:solidFill>
              <a:srgbClr val="95B3D7"/>
            </a:solidFill>
            <a:miter lim="800000"/>
            <a:headEnd/>
            <a:tailEnd/>
          </a:ln>
          <a:effectLst>
            <a:outerShdw dist="28398" dir="3806097" algn="ctr" rotWithShape="0">
              <a:srgbClr val="243F60">
                <a:alpha val="50000"/>
              </a:srgbClr>
            </a:outerShdw>
          </a:effectLst>
        </p:spPr>
        <p:txBody>
          <a:bodyPr vert="horz" wrap="square" lIns="91440" tIns="45720" rIns="91440" bIns="45720" numCol="1" anchor="t"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n-US" sz="6000" b="0" i="0" u="none" strike="noStrike" cap="none" normalizeH="0" baseline="0" dirty="0" smtClean="0">
                <a:ln>
                  <a:noFill/>
                </a:ln>
                <a:solidFill>
                  <a:schemeClr val="tx1"/>
                </a:solidFill>
                <a:effectLst/>
                <a:latin typeface="Monotype Corsiva" pitchFamily="66" charset="0"/>
                <a:ea typeface="Arial" pitchFamily="34" charset="0"/>
                <a:cs typeface="Arial" pitchFamily="34" charset="0"/>
              </a:rPr>
              <a:t>Chapter One</a:t>
            </a:r>
            <a:endParaRPr kumimoji="0" lang="ar-IQ"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 xmlns:p14="http://schemas.microsoft.com/office/powerpoint/2010/main" val="357749704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2143108" y="1071546"/>
            <a:ext cx="4540250" cy="1265238"/>
          </a:xfrm>
          <a:prstGeom prst="rect">
            <a:avLst/>
          </a:prstGeom>
          <a:gradFill rotWithShape="0">
            <a:gsLst>
              <a:gs pos="0">
                <a:srgbClr val="FFFFFF"/>
              </a:gs>
              <a:gs pos="100000">
                <a:srgbClr val="B8CCE4"/>
              </a:gs>
            </a:gsLst>
            <a:lin ang="5400000" scaled="1"/>
          </a:gradFill>
          <a:ln w="12700">
            <a:solidFill>
              <a:srgbClr val="95B3D7"/>
            </a:solidFill>
            <a:miter lim="800000"/>
            <a:headEnd/>
            <a:tailEnd/>
          </a:ln>
          <a:effectLst>
            <a:outerShdw dist="28398" dir="3806097" algn="ctr" rotWithShape="0">
              <a:srgbClr val="243F60">
                <a:alpha val="50000"/>
              </a:srgbClr>
            </a:outerShdw>
          </a:effectLst>
        </p:spPr>
        <p:txBody>
          <a:bodyPr vert="horz" wrap="square" lIns="91440" tIns="45720" rIns="91440" bIns="45720" numCol="1" anchor="t"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ts val="1000"/>
              </a:spcAft>
              <a:buClrTx/>
              <a:buSzTx/>
              <a:buFontTx/>
              <a:buNone/>
              <a:tabLst/>
            </a:pPr>
            <a:r>
              <a:rPr kumimoji="0" lang="en-US" sz="6000" b="0" i="0" u="none" strike="noStrike" cap="none" normalizeH="0" baseline="0" smtClean="0">
                <a:ln>
                  <a:noFill/>
                </a:ln>
                <a:solidFill>
                  <a:schemeClr val="tx1"/>
                </a:solidFill>
                <a:effectLst/>
                <a:latin typeface="Monotype Corsiva" pitchFamily="66" charset="0"/>
                <a:ea typeface="Arial" pitchFamily="34" charset="0"/>
                <a:cs typeface="Arial" pitchFamily="34" charset="0"/>
              </a:rPr>
              <a:t>Chapter Two</a:t>
            </a:r>
            <a:endParaRPr kumimoji="0" lang="ar-IQ" sz="1800" b="0" i="0" u="none" strike="noStrike" cap="none" normalizeH="0" baseline="0" smtClean="0">
              <a:ln>
                <a:noFill/>
              </a:ln>
              <a:solidFill>
                <a:schemeClr val="tx1"/>
              </a:solidFill>
              <a:effectLst/>
              <a:latin typeface="Arial" pitchFamily="34" charset="0"/>
              <a:cs typeface="Arial" pitchFamily="34" charset="0"/>
            </a:endParaRPr>
          </a:p>
        </p:txBody>
      </p:sp>
      <p:sp>
        <p:nvSpPr>
          <p:cNvPr id="8195" name="Text Box 3"/>
          <p:cNvSpPr txBox="1">
            <a:spLocks noChangeArrowheads="1"/>
          </p:cNvSpPr>
          <p:nvPr/>
        </p:nvSpPr>
        <p:spPr bwMode="auto">
          <a:xfrm>
            <a:off x="1857356" y="2876978"/>
            <a:ext cx="5133975" cy="2123658"/>
          </a:xfrm>
          <a:prstGeom prst="rect">
            <a:avLst/>
          </a:prstGeom>
          <a:gradFill rotWithShape="0">
            <a:gsLst>
              <a:gs pos="0">
                <a:srgbClr val="95B3D7"/>
              </a:gs>
              <a:gs pos="50000">
                <a:srgbClr val="DBE5F1"/>
              </a:gs>
              <a:gs pos="100000">
                <a:srgbClr val="95B3D7"/>
              </a:gs>
            </a:gsLst>
            <a:lin ang="18900000" scaled="1"/>
          </a:gradFill>
          <a:ln w="12700">
            <a:solidFill>
              <a:srgbClr val="95B3D7"/>
            </a:solidFill>
            <a:miter lim="800000"/>
            <a:headEnd/>
            <a:tailEnd/>
          </a:ln>
          <a:effectLst>
            <a:outerShdw dist="28398" dir="3806097" algn="ctr" rotWithShape="0">
              <a:srgbClr val="243F60">
                <a:alpha val="50000"/>
              </a:srgbClr>
            </a:outerShdw>
          </a:effectLst>
        </p:spPr>
        <p:txBody>
          <a:bodyPr vert="horz" wrap="square" lIns="91440" tIns="45720" rIns="91440" bIns="45720" numCol="1" anchor="t"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ts val="1000"/>
              </a:spcAft>
              <a:buClrTx/>
              <a:buSzTx/>
              <a:buFontTx/>
              <a:buNone/>
              <a:tabLst/>
            </a:pPr>
            <a:r>
              <a:rPr kumimoji="0" lang="en-US" sz="4400" b="1" i="1" u="none" strike="noStrike" cap="none" normalizeH="0" baseline="0" dirty="0" smtClean="0">
                <a:ln>
                  <a:noFill/>
                </a:ln>
                <a:solidFill>
                  <a:schemeClr val="tx1"/>
                </a:solidFill>
                <a:effectLst/>
                <a:latin typeface="Times New Roman" pitchFamily="18" charset="0"/>
                <a:ea typeface="Arial" pitchFamily="34" charset="0"/>
                <a:cs typeface="Arial" pitchFamily="34" charset="0"/>
              </a:rPr>
              <a:t>Theoretical Concepts and Literature Review</a:t>
            </a:r>
            <a:endParaRPr kumimoji="0" lang="ar-IQ" sz="1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 Box 2"/>
          <p:cNvSpPr txBox="1">
            <a:spLocks noChangeArrowheads="1"/>
          </p:cNvSpPr>
          <p:nvPr/>
        </p:nvSpPr>
        <p:spPr bwMode="auto">
          <a:xfrm>
            <a:off x="2357422" y="1571612"/>
            <a:ext cx="4164013" cy="1211263"/>
          </a:xfrm>
          <a:prstGeom prst="rect">
            <a:avLst/>
          </a:prstGeom>
          <a:gradFill rotWithShape="0">
            <a:gsLst>
              <a:gs pos="0">
                <a:srgbClr val="FFFFFF"/>
              </a:gs>
              <a:gs pos="100000">
                <a:srgbClr val="B8CCE4"/>
              </a:gs>
            </a:gsLst>
            <a:lin ang="5400000" scaled="1"/>
          </a:gradFill>
          <a:ln w="12700">
            <a:solidFill>
              <a:srgbClr val="95B3D7"/>
            </a:solidFill>
            <a:miter lim="800000"/>
            <a:headEnd/>
            <a:tailEnd/>
          </a:ln>
          <a:effectLst>
            <a:outerShdw dist="28398" dir="3806097" algn="ctr" rotWithShape="0">
              <a:srgbClr val="243F60">
                <a:alpha val="50000"/>
              </a:srgbClr>
            </a:outerShdw>
          </a:effectLst>
        </p:spPr>
        <p:txBody>
          <a:bodyPr vert="horz" wrap="square" lIns="91440" tIns="45720" rIns="91440" bIns="45720" numCol="1" anchor="t"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ts val="1000"/>
              </a:spcAft>
              <a:buClrTx/>
              <a:buSzTx/>
              <a:buFontTx/>
              <a:buNone/>
              <a:tabLst/>
            </a:pPr>
            <a:r>
              <a:rPr kumimoji="0" lang="en-US" sz="6000" b="0" i="0" u="none" strike="noStrike" cap="none" normalizeH="0" baseline="0" smtClean="0">
                <a:ln>
                  <a:noFill/>
                </a:ln>
                <a:solidFill>
                  <a:schemeClr val="tx1"/>
                </a:solidFill>
                <a:effectLst/>
                <a:latin typeface="Monotype Corsiva" pitchFamily="66" charset="0"/>
                <a:ea typeface="Arial" pitchFamily="34" charset="0"/>
                <a:cs typeface="Arial" pitchFamily="34" charset="0"/>
              </a:rPr>
              <a:t>Chapter Three</a:t>
            </a:r>
            <a:endParaRPr kumimoji="0" lang="ar-IQ" sz="1800" b="0" i="0" u="none" strike="noStrike" cap="none" normalizeH="0" baseline="0" smtClean="0">
              <a:ln>
                <a:noFill/>
              </a:ln>
              <a:solidFill>
                <a:schemeClr val="tx1"/>
              </a:solidFill>
              <a:effectLst/>
              <a:latin typeface="Arial" pitchFamily="34" charset="0"/>
              <a:cs typeface="Arial" pitchFamily="34" charset="0"/>
            </a:endParaRPr>
          </a:p>
        </p:txBody>
      </p:sp>
      <p:sp>
        <p:nvSpPr>
          <p:cNvPr id="9219" name="Text Box 3"/>
          <p:cNvSpPr txBox="1">
            <a:spLocks noChangeArrowheads="1"/>
          </p:cNvSpPr>
          <p:nvPr/>
        </p:nvSpPr>
        <p:spPr bwMode="auto">
          <a:xfrm>
            <a:off x="2000232" y="3286124"/>
            <a:ext cx="5119688" cy="1446550"/>
          </a:xfrm>
          <a:prstGeom prst="rect">
            <a:avLst/>
          </a:prstGeom>
          <a:gradFill rotWithShape="0">
            <a:gsLst>
              <a:gs pos="0">
                <a:srgbClr val="95B3D7"/>
              </a:gs>
              <a:gs pos="50000">
                <a:srgbClr val="DBE5F1"/>
              </a:gs>
              <a:gs pos="100000">
                <a:srgbClr val="95B3D7"/>
              </a:gs>
            </a:gsLst>
            <a:lin ang="18900000" scaled="1"/>
          </a:gradFill>
          <a:ln w="12700">
            <a:solidFill>
              <a:srgbClr val="95B3D7"/>
            </a:solidFill>
            <a:miter lim="800000"/>
            <a:headEnd/>
            <a:tailEnd/>
          </a:ln>
          <a:effectLst>
            <a:outerShdw dist="28398" dir="3806097" algn="ctr" rotWithShape="0">
              <a:srgbClr val="243F60">
                <a:alpha val="50000"/>
              </a:srgbClr>
            </a:outerShdw>
          </a:effectLst>
        </p:spPr>
        <p:txBody>
          <a:bodyPr vert="horz" wrap="square" lIns="91440" tIns="45720" rIns="91440" bIns="45720" numCol="1" anchor="t"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ts val="1000"/>
              </a:spcAft>
              <a:buClrTx/>
              <a:buSzTx/>
              <a:buFontTx/>
              <a:buNone/>
              <a:tabLst/>
            </a:pPr>
            <a:r>
              <a:rPr kumimoji="0" lang="en-US" sz="4400" b="1" i="1" u="none" strike="noStrike" cap="none" normalizeH="0" baseline="0" dirty="0" smtClean="0">
                <a:ln>
                  <a:noFill/>
                </a:ln>
                <a:solidFill>
                  <a:schemeClr val="tx1"/>
                </a:solidFill>
                <a:effectLst/>
                <a:latin typeface="Times New Roman" pitchFamily="18" charset="0"/>
                <a:ea typeface="Arial" pitchFamily="34" charset="0"/>
                <a:cs typeface="Arial" pitchFamily="34" charset="0"/>
              </a:rPr>
              <a:t>The Experimental Work</a:t>
            </a:r>
            <a:endParaRPr kumimoji="0" lang="ar-IQ" sz="1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r>
              <a:rPr lang="ar-IQ" dirty="0" smtClean="0"/>
              <a:t>يتضمن الجانب النظري :</a:t>
            </a:r>
          </a:p>
          <a:p>
            <a:pPr marL="514350" indent="-514350">
              <a:buFont typeface="+mj-lt"/>
              <a:buAutoNum type="arabicPeriod"/>
            </a:pPr>
            <a:r>
              <a:rPr lang="ar-IQ" dirty="0" smtClean="0"/>
              <a:t>الاطلاع على الدراسات السابقة القريبة من نطاق عمل البحث واستخدامها كمصادر فيما بعد</a:t>
            </a:r>
          </a:p>
          <a:p>
            <a:pPr marL="514350" indent="-514350">
              <a:buFont typeface="+mj-lt"/>
              <a:buAutoNum type="arabicPeriod"/>
            </a:pPr>
            <a:r>
              <a:rPr lang="ar-IQ" dirty="0" smtClean="0"/>
              <a:t>معرفة معلومات عامة تخص مفردات البحث </a:t>
            </a:r>
          </a:p>
          <a:p>
            <a:pPr marL="514350" indent="-514350">
              <a:buFont typeface="+mj-lt"/>
              <a:buAutoNum type="arabicPeriod"/>
            </a:pPr>
            <a:r>
              <a:rPr lang="ar-IQ" dirty="0" smtClean="0"/>
              <a:t>الاطلاع على الطرق العملية والمختبرية التي سوف يتم الاحتياج اليها خلال البحث</a:t>
            </a:r>
          </a:p>
          <a:p>
            <a:pPr marL="514350" indent="-514350">
              <a:buFont typeface="+mj-lt"/>
              <a:buAutoNum type="arabicPeriod"/>
            </a:pPr>
            <a:endParaRPr lang="ar-IQ" dirty="0" smtClean="0"/>
          </a:p>
          <a:p>
            <a:pPr marL="514350" indent="-514350">
              <a:buFont typeface="+mj-lt"/>
              <a:buAutoNum type="arabicPeriod"/>
            </a:pPr>
            <a:endParaRPr lang="ar-IQ" dirty="0" smtClean="0"/>
          </a:p>
        </p:txBody>
      </p:sp>
      <p:sp>
        <p:nvSpPr>
          <p:cNvPr id="2" name="Title 1"/>
          <p:cNvSpPr>
            <a:spLocks noGrp="1"/>
          </p:cNvSpPr>
          <p:nvPr>
            <p:ph type="title"/>
          </p:nvPr>
        </p:nvSpPr>
        <p:spPr/>
        <p:txBody>
          <a:bodyPr/>
          <a:lstStyle/>
          <a:p>
            <a:r>
              <a:rPr lang="ar-IQ" dirty="0" smtClean="0"/>
              <a:t>الجانب النظري </a:t>
            </a:r>
            <a:endParaRPr lang="ar-IQ"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 Box 2"/>
          <p:cNvSpPr txBox="1">
            <a:spLocks noChangeArrowheads="1"/>
          </p:cNvSpPr>
          <p:nvPr/>
        </p:nvSpPr>
        <p:spPr bwMode="auto">
          <a:xfrm>
            <a:off x="2000232" y="1571612"/>
            <a:ext cx="4687888" cy="1265238"/>
          </a:xfrm>
          <a:prstGeom prst="rect">
            <a:avLst/>
          </a:prstGeom>
          <a:gradFill rotWithShape="0">
            <a:gsLst>
              <a:gs pos="0">
                <a:srgbClr val="FFFFFF"/>
              </a:gs>
              <a:gs pos="100000">
                <a:srgbClr val="B8CCE4"/>
              </a:gs>
            </a:gsLst>
            <a:lin ang="5400000" scaled="1"/>
          </a:gradFill>
          <a:ln w="12700">
            <a:solidFill>
              <a:srgbClr val="95B3D7"/>
            </a:solidFill>
            <a:miter lim="800000"/>
            <a:headEnd/>
            <a:tailEnd/>
          </a:ln>
          <a:effectLst>
            <a:outerShdw dist="28398" dir="3806097" algn="ctr" rotWithShape="0">
              <a:srgbClr val="243F60">
                <a:alpha val="50000"/>
              </a:srgbClr>
            </a:outerShdw>
          </a:effectLst>
        </p:spPr>
        <p:txBody>
          <a:bodyPr vert="horz" wrap="square" lIns="91440" tIns="45720" rIns="91440" bIns="45720" numCol="1" anchor="t"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ts val="1000"/>
              </a:spcAft>
              <a:buClrTx/>
              <a:buSzTx/>
              <a:buFontTx/>
              <a:buNone/>
              <a:tabLst/>
            </a:pPr>
            <a:r>
              <a:rPr kumimoji="0" lang="en-US" sz="6000" b="0" i="0" u="none" strike="noStrike" cap="none" normalizeH="0" baseline="0" dirty="0" smtClean="0">
                <a:ln>
                  <a:noFill/>
                </a:ln>
                <a:solidFill>
                  <a:schemeClr val="tx1"/>
                </a:solidFill>
                <a:effectLst/>
                <a:latin typeface="Monotype Corsiva" pitchFamily="66" charset="0"/>
                <a:ea typeface="Arial" pitchFamily="34" charset="0"/>
                <a:cs typeface="Arial" pitchFamily="34" charset="0"/>
              </a:rPr>
              <a:t>Chapter Four</a:t>
            </a:r>
            <a:endParaRPr kumimoji="0" lang="ar-IQ"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243" name="Text Box 3"/>
          <p:cNvSpPr txBox="1">
            <a:spLocks noChangeArrowheads="1"/>
          </p:cNvSpPr>
          <p:nvPr/>
        </p:nvSpPr>
        <p:spPr bwMode="auto">
          <a:xfrm>
            <a:off x="1714480" y="3429000"/>
            <a:ext cx="5786478" cy="707886"/>
          </a:xfrm>
          <a:prstGeom prst="rect">
            <a:avLst/>
          </a:prstGeom>
          <a:gradFill rotWithShape="0">
            <a:gsLst>
              <a:gs pos="0">
                <a:srgbClr val="95B3D7"/>
              </a:gs>
              <a:gs pos="50000">
                <a:srgbClr val="DBE5F1"/>
              </a:gs>
              <a:gs pos="100000">
                <a:srgbClr val="95B3D7"/>
              </a:gs>
            </a:gsLst>
            <a:lin ang="18900000" scaled="1"/>
          </a:gradFill>
          <a:ln w="12700">
            <a:solidFill>
              <a:srgbClr val="95B3D7"/>
            </a:solidFill>
            <a:miter lim="800000"/>
            <a:headEnd/>
            <a:tailEnd/>
          </a:ln>
          <a:effectLst>
            <a:outerShdw dist="28398" dir="3806097" algn="ctr" rotWithShape="0">
              <a:srgbClr val="243F60">
                <a:alpha val="50000"/>
              </a:srgbClr>
            </a:outerShdw>
          </a:effectLst>
        </p:spPr>
        <p:txBody>
          <a:bodyPr vert="horz" wrap="square" lIns="91440" tIns="45720" rIns="91440" bIns="45720" numCol="1" anchor="t" anchorCtr="0" compatLnSpc="1">
            <a:prstTxWarp prst="textNoShape">
              <a:avLst/>
            </a:prstTxWarp>
            <a:spAutoFit/>
          </a:bodyPr>
          <a:lstStyle/>
          <a:p>
            <a:pPr marL="457200" marR="0" lvl="1" indent="0" algn="ctr" defTabSz="914400" rtl="1" eaLnBrk="1" fontAlgn="base" latinLnBrk="0" hangingPunct="1">
              <a:lnSpc>
                <a:spcPct val="100000"/>
              </a:lnSpc>
              <a:spcBef>
                <a:spcPct val="0"/>
              </a:spcBef>
              <a:spcAft>
                <a:spcPts val="1000"/>
              </a:spcAft>
              <a:buClrTx/>
              <a:buSzTx/>
              <a:buFontTx/>
              <a:buNone/>
              <a:tabLst/>
            </a:pPr>
            <a:r>
              <a:rPr kumimoji="0" lang="en-US" sz="4000" b="1" i="1" u="none" strike="noStrike" cap="none" normalizeH="0" baseline="0" dirty="0" smtClean="0">
                <a:ln>
                  <a:noFill/>
                </a:ln>
                <a:solidFill>
                  <a:schemeClr val="tx1"/>
                </a:solidFill>
                <a:effectLst/>
                <a:latin typeface="Times New Roman" pitchFamily="18" charset="0"/>
                <a:ea typeface="Arial" pitchFamily="34" charset="0"/>
                <a:cs typeface="Arial" pitchFamily="34" charset="0"/>
              </a:rPr>
              <a:t>Results and Discussion</a:t>
            </a:r>
            <a:endParaRPr kumimoji="0" lang="ar-IQ"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2"/>
          <p:cNvSpPr txBox="1">
            <a:spLocks noChangeArrowheads="1"/>
          </p:cNvSpPr>
          <p:nvPr/>
        </p:nvSpPr>
        <p:spPr bwMode="auto">
          <a:xfrm>
            <a:off x="1857356" y="1500174"/>
            <a:ext cx="4311650" cy="1265237"/>
          </a:xfrm>
          <a:prstGeom prst="rect">
            <a:avLst/>
          </a:prstGeom>
          <a:gradFill rotWithShape="0">
            <a:gsLst>
              <a:gs pos="0">
                <a:srgbClr val="FFFFFF"/>
              </a:gs>
              <a:gs pos="100000">
                <a:srgbClr val="B8CCE4"/>
              </a:gs>
            </a:gsLst>
            <a:lin ang="5400000" scaled="1"/>
          </a:gradFill>
          <a:ln w="12700">
            <a:solidFill>
              <a:srgbClr val="95B3D7"/>
            </a:solidFill>
            <a:miter lim="800000"/>
            <a:headEnd/>
            <a:tailEnd/>
          </a:ln>
          <a:effectLst>
            <a:outerShdw dist="28398" dir="3806097" algn="ctr" rotWithShape="0">
              <a:srgbClr val="243F60">
                <a:alpha val="50000"/>
              </a:srgbClr>
            </a:outerShdw>
          </a:effectLst>
        </p:spPr>
        <p:txBody>
          <a:bodyPr vert="horz" wrap="square" lIns="91440" tIns="45720" rIns="91440" bIns="45720" numCol="1" anchor="t"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ts val="1000"/>
              </a:spcAft>
              <a:buClrTx/>
              <a:buSzTx/>
              <a:buFontTx/>
              <a:buNone/>
              <a:tabLst/>
            </a:pPr>
            <a:r>
              <a:rPr kumimoji="0" lang="en-US" sz="6000" b="0" i="0" u="none" strike="noStrike" cap="none" normalizeH="0" baseline="0" smtClean="0">
                <a:ln>
                  <a:noFill/>
                </a:ln>
                <a:solidFill>
                  <a:schemeClr val="tx1"/>
                </a:solidFill>
                <a:effectLst/>
                <a:latin typeface="Monotype Corsiva" pitchFamily="66" charset="0"/>
                <a:ea typeface="Arial" pitchFamily="34" charset="0"/>
                <a:cs typeface="Arial" pitchFamily="34" charset="0"/>
              </a:rPr>
              <a:t>Chapter Five</a:t>
            </a:r>
            <a:endParaRPr kumimoji="0" lang="ar-IQ" sz="1800" b="0" i="0" u="none" strike="noStrike" cap="none" normalizeH="0" baseline="0" smtClean="0">
              <a:ln>
                <a:noFill/>
              </a:ln>
              <a:solidFill>
                <a:schemeClr val="tx1"/>
              </a:solidFill>
              <a:effectLst/>
              <a:latin typeface="Arial" pitchFamily="34" charset="0"/>
              <a:cs typeface="Arial" pitchFamily="34" charset="0"/>
            </a:endParaRPr>
          </a:p>
        </p:txBody>
      </p:sp>
      <p:sp>
        <p:nvSpPr>
          <p:cNvPr id="11267" name="Text Box 3"/>
          <p:cNvSpPr txBox="1">
            <a:spLocks noChangeArrowheads="1"/>
          </p:cNvSpPr>
          <p:nvPr/>
        </p:nvSpPr>
        <p:spPr bwMode="auto">
          <a:xfrm>
            <a:off x="1428728" y="3286124"/>
            <a:ext cx="5375291" cy="1446550"/>
          </a:xfrm>
          <a:prstGeom prst="rect">
            <a:avLst/>
          </a:prstGeom>
          <a:gradFill rotWithShape="0">
            <a:gsLst>
              <a:gs pos="0">
                <a:srgbClr val="95B3D7"/>
              </a:gs>
              <a:gs pos="50000">
                <a:srgbClr val="DBE5F1"/>
              </a:gs>
              <a:gs pos="100000">
                <a:srgbClr val="95B3D7"/>
              </a:gs>
            </a:gsLst>
            <a:lin ang="18900000" scaled="1"/>
          </a:gradFill>
          <a:ln w="12700">
            <a:solidFill>
              <a:srgbClr val="95B3D7"/>
            </a:solidFill>
            <a:miter lim="800000"/>
            <a:headEnd/>
            <a:tailEnd/>
          </a:ln>
          <a:effectLst>
            <a:outerShdw dist="28398" dir="3806097" algn="ctr" rotWithShape="0">
              <a:srgbClr val="243F60">
                <a:alpha val="50000"/>
              </a:srgbClr>
            </a:outerShdw>
          </a:effectLst>
        </p:spPr>
        <p:txBody>
          <a:bodyPr vert="horz" wrap="square" lIns="91440" tIns="45720" rIns="91440" bIns="45720" numCol="1" anchor="t"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ts val="1000"/>
              </a:spcAft>
              <a:buClrTx/>
              <a:buSzTx/>
              <a:buFontTx/>
              <a:buNone/>
              <a:tabLst/>
            </a:pPr>
            <a:r>
              <a:rPr kumimoji="0" lang="en-US" sz="4400" b="1" i="1" u="none" strike="noStrike" cap="none" normalizeH="0" baseline="0" dirty="0" smtClean="0">
                <a:ln>
                  <a:noFill/>
                </a:ln>
                <a:solidFill>
                  <a:schemeClr val="tx1"/>
                </a:solidFill>
                <a:effectLst/>
                <a:latin typeface="Times New Roman" pitchFamily="18" charset="0"/>
                <a:ea typeface="Arial" pitchFamily="34" charset="0"/>
                <a:cs typeface="Arial" pitchFamily="34" charset="0"/>
              </a:rPr>
              <a:t>Conclusions and Recommendations</a:t>
            </a:r>
            <a:endParaRPr kumimoji="0" lang="ar-IQ" sz="1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 Box 2"/>
          <p:cNvSpPr txBox="1">
            <a:spLocks noChangeArrowheads="1"/>
          </p:cNvSpPr>
          <p:nvPr/>
        </p:nvSpPr>
        <p:spPr bwMode="auto">
          <a:xfrm>
            <a:off x="2285984" y="1500175"/>
            <a:ext cx="3929090" cy="3500462"/>
          </a:xfrm>
          <a:prstGeom prst="rect">
            <a:avLst/>
          </a:prstGeom>
          <a:gradFill rotWithShape="0">
            <a:gsLst>
              <a:gs pos="0">
                <a:srgbClr val="95B3D7"/>
              </a:gs>
              <a:gs pos="50000">
                <a:srgbClr val="DBE5F1"/>
              </a:gs>
              <a:gs pos="100000">
                <a:srgbClr val="95B3D7"/>
              </a:gs>
            </a:gsLst>
            <a:lin ang="18900000" scaled="1"/>
          </a:gradFill>
          <a:ln w="12700">
            <a:solidFill>
              <a:srgbClr val="95B3D7"/>
            </a:solidFill>
            <a:miter lim="800000"/>
            <a:headEnd/>
            <a:tailEnd/>
          </a:ln>
          <a:effectLst>
            <a:outerShdw dist="28398" dir="3806097" algn="ctr" rotWithShape="0">
              <a:srgbClr val="243F60">
                <a:alpha val="50000"/>
              </a:srgbClr>
            </a:outerShdw>
          </a:effectLst>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ts val="1000"/>
              </a:spcAft>
              <a:buClrTx/>
              <a:buSzTx/>
              <a:buFontTx/>
              <a:buNone/>
              <a:tabLst/>
            </a:pPr>
            <a:endParaRPr kumimoji="0" lang="en-US" sz="6000" b="0" i="0" u="none" strike="noStrike" cap="none" normalizeH="0" baseline="0" smtClean="0">
              <a:ln>
                <a:noFill/>
              </a:ln>
              <a:solidFill>
                <a:schemeClr val="tx1"/>
              </a:solidFill>
              <a:effectLst/>
              <a:latin typeface="Monotype Corsiva" pitchFamily="66" charset="0"/>
              <a:ea typeface="Arial" pitchFamily="34" charset="0"/>
              <a:cs typeface="Arial" pitchFamily="34" charset="0"/>
            </a:endParaRPr>
          </a:p>
          <a:p>
            <a:pPr marL="0" marR="0" lvl="0" indent="0" algn="ctr" defTabSz="914400" rtl="1" eaLnBrk="1" fontAlgn="base" latinLnBrk="0" hangingPunct="1">
              <a:lnSpc>
                <a:spcPct val="100000"/>
              </a:lnSpc>
              <a:spcBef>
                <a:spcPct val="0"/>
              </a:spcBef>
              <a:spcAft>
                <a:spcPts val="1000"/>
              </a:spcAft>
              <a:buClrTx/>
              <a:buSzTx/>
              <a:buFontTx/>
              <a:buNone/>
              <a:tabLst/>
            </a:pPr>
            <a:r>
              <a:rPr kumimoji="0" lang="en-US" sz="7000" b="0" i="0" u="none" strike="noStrike" cap="none" normalizeH="0" baseline="0" smtClean="0">
                <a:ln>
                  <a:noFill/>
                </a:ln>
                <a:solidFill>
                  <a:schemeClr val="tx1"/>
                </a:solidFill>
                <a:effectLst/>
                <a:latin typeface="Monotype Corsiva" pitchFamily="66" charset="0"/>
                <a:ea typeface="Arial" pitchFamily="34" charset="0"/>
                <a:cs typeface="Arial" pitchFamily="34" charset="0"/>
              </a:rPr>
              <a:t>References</a:t>
            </a:r>
            <a:endParaRPr kumimoji="0" lang="ar-IQ"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ext Box 2"/>
          <p:cNvSpPr txBox="1">
            <a:spLocks noChangeArrowheads="1"/>
          </p:cNvSpPr>
          <p:nvPr/>
        </p:nvSpPr>
        <p:spPr bwMode="auto">
          <a:xfrm>
            <a:off x="2285984" y="1428736"/>
            <a:ext cx="4135437" cy="3879850"/>
          </a:xfrm>
          <a:prstGeom prst="rect">
            <a:avLst/>
          </a:prstGeom>
          <a:gradFill rotWithShape="0">
            <a:gsLst>
              <a:gs pos="0">
                <a:srgbClr val="95B3D7"/>
              </a:gs>
              <a:gs pos="50000">
                <a:srgbClr val="DBE5F1"/>
              </a:gs>
              <a:gs pos="100000">
                <a:srgbClr val="95B3D7"/>
              </a:gs>
            </a:gsLst>
            <a:lin ang="18900000" scaled="1"/>
          </a:gradFill>
          <a:ln w="12700">
            <a:solidFill>
              <a:srgbClr val="95B3D7"/>
            </a:solidFill>
            <a:miter lim="800000"/>
            <a:headEnd/>
            <a:tailEnd/>
          </a:ln>
          <a:effectLst>
            <a:outerShdw dist="28398" dir="3806097" algn="ctr" rotWithShape="0">
              <a:srgbClr val="243F60">
                <a:alpha val="50000"/>
              </a:srgbClr>
            </a:outerShdw>
          </a:effectLst>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ts val="1000"/>
              </a:spcAft>
              <a:buClrTx/>
              <a:buSzTx/>
              <a:buFontTx/>
              <a:buNone/>
              <a:tabLst/>
            </a:pPr>
            <a:endParaRPr kumimoji="0" lang="en-US" sz="7000" b="0" i="0" u="none" strike="noStrike" cap="none" normalizeH="0" baseline="0" smtClean="0">
              <a:ln>
                <a:noFill/>
              </a:ln>
              <a:solidFill>
                <a:schemeClr val="tx1"/>
              </a:solidFill>
              <a:effectLst/>
              <a:latin typeface="Monotype Corsiva" pitchFamily="66" charset="0"/>
              <a:ea typeface="Arial" pitchFamily="34" charset="0"/>
              <a:cs typeface="Arial" pitchFamily="34" charset="0"/>
            </a:endParaRPr>
          </a:p>
          <a:p>
            <a:pPr marL="0" marR="0" lvl="0" indent="0" algn="ctr" defTabSz="914400" rtl="1" eaLnBrk="1" fontAlgn="base" latinLnBrk="0" hangingPunct="1">
              <a:lnSpc>
                <a:spcPct val="100000"/>
              </a:lnSpc>
              <a:spcBef>
                <a:spcPct val="0"/>
              </a:spcBef>
              <a:spcAft>
                <a:spcPts val="1000"/>
              </a:spcAft>
              <a:buClrTx/>
              <a:buSzTx/>
              <a:buFontTx/>
              <a:buNone/>
              <a:tabLst/>
            </a:pPr>
            <a:r>
              <a:rPr kumimoji="0" lang="en-US" sz="7000" b="0" i="0" u="none" strike="noStrike" cap="none" normalizeH="0" baseline="0" smtClean="0">
                <a:ln>
                  <a:noFill/>
                </a:ln>
                <a:solidFill>
                  <a:schemeClr val="tx1"/>
                </a:solidFill>
                <a:effectLst/>
                <a:latin typeface="Monotype Corsiva" pitchFamily="66" charset="0"/>
                <a:ea typeface="Arial" pitchFamily="34" charset="0"/>
                <a:cs typeface="Arial" pitchFamily="34" charset="0"/>
              </a:rPr>
              <a:t>Appendices</a:t>
            </a:r>
            <a:endParaRPr kumimoji="0" lang="en-US" sz="7000" b="0" i="0" u="none" strike="noStrike" cap="none" normalizeH="0" baseline="0" smtClean="0">
              <a:ln>
                <a:noFill/>
              </a:ln>
              <a:solidFill>
                <a:schemeClr val="tx1"/>
              </a:solidFill>
              <a:effectLst/>
              <a:latin typeface="Arial" pitchFamily="34" charset="0"/>
              <a:ea typeface="Arial" pitchFamily="34" charset="0"/>
              <a:cs typeface="Arial" pitchFamily="34" charset="0"/>
            </a:endParaRPr>
          </a:p>
          <a:p>
            <a:pPr marL="0" marR="0" lvl="0" indent="0" algn="ctr" defTabSz="914400" rtl="1" eaLnBrk="1" fontAlgn="base" latinLnBrk="0" hangingPunct="1">
              <a:lnSpc>
                <a:spcPct val="100000"/>
              </a:lnSpc>
              <a:spcBef>
                <a:spcPct val="0"/>
              </a:spcBef>
              <a:spcAft>
                <a:spcPts val="1000"/>
              </a:spcAft>
              <a:buClrTx/>
              <a:buSzTx/>
              <a:buFontTx/>
              <a:buNone/>
              <a:tabLst/>
            </a:pPr>
            <a:endParaRPr kumimoji="0" lang="en-US" sz="7000" b="0" i="0" u="none" strike="noStrike" cap="none" normalizeH="0" baseline="0" smtClean="0">
              <a:ln>
                <a:noFill/>
              </a:ln>
              <a:solidFill>
                <a:schemeClr val="tx1"/>
              </a:solidFill>
              <a:effectLst/>
              <a:latin typeface="Arial" pitchFamily="34" charset="0"/>
              <a:ea typeface="Arial" pitchFamily="34" charset="0"/>
              <a:cs typeface="Arial" pitchFamily="34" charset="0"/>
            </a:endParaRPr>
          </a:p>
          <a:p>
            <a:pPr marL="0" marR="0" lvl="0" indent="0" algn="r" defTabSz="914400" rtl="1" eaLnBrk="1" fontAlgn="base" latinLnBrk="0" hangingPunct="1">
              <a:lnSpc>
                <a:spcPct val="100000"/>
              </a:lnSpc>
              <a:spcBef>
                <a:spcPct val="0"/>
              </a:spcBef>
              <a:spcAft>
                <a:spcPct val="0"/>
              </a:spcAft>
              <a:buClrTx/>
              <a:buSzTx/>
              <a:buFontTx/>
              <a:buNone/>
              <a:tabLst/>
            </a:pPr>
            <a:endParaRPr kumimoji="0" lang="ar-IQ"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827584" y="815547"/>
            <a:ext cx="7128791" cy="31798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pic>
        <p:nvPicPr>
          <p:cNvPr id="1029" name="Picture 5"/>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1192288" y="1346200"/>
            <a:ext cx="6476056" cy="453107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
        <p:nvSpPr>
          <p:cNvPr id="4" name="TextBox 3"/>
          <p:cNvSpPr txBox="1"/>
          <p:nvPr/>
        </p:nvSpPr>
        <p:spPr>
          <a:xfrm>
            <a:off x="-198057" y="2699754"/>
            <a:ext cx="1361328" cy="307777"/>
          </a:xfrm>
          <a:prstGeom prst="rect">
            <a:avLst/>
          </a:prstGeom>
          <a:noFill/>
        </p:spPr>
        <p:txBody>
          <a:bodyPr wrap="square" rtlCol="1">
            <a:spAutoFit/>
          </a:bodyPr>
          <a:lstStyle/>
          <a:p>
            <a:r>
              <a:rPr lang="ar-IQ" sz="1400" dirty="0" smtClean="0">
                <a:solidFill>
                  <a:srgbClr val="FF0000"/>
                </a:solidFill>
              </a:rPr>
              <a:t>ترك مسافة 1سم</a:t>
            </a:r>
            <a:endParaRPr lang="ar-IQ" sz="1400" dirty="0">
              <a:solidFill>
                <a:srgbClr val="FF0000"/>
              </a:solidFill>
            </a:endParaRPr>
          </a:p>
        </p:txBody>
      </p:sp>
      <p:sp>
        <p:nvSpPr>
          <p:cNvPr id="5" name="TextBox 4"/>
          <p:cNvSpPr txBox="1"/>
          <p:nvPr/>
        </p:nvSpPr>
        <p:spPr>
          <a:xfrm>
            <a:off x="282661" y="96301"/>
            <a:ext cx="3290808" cy="584775"/>
          </a:xfrm>
          <a:prstGeom prst="rect">
            <a:avLst/>
          </a:prstGeom>
          <a:noFill/>
        </p:spPr>
        <p:txBody>
          <a:bodyPr wrap="square" rtlCol="1">
            <a:spAutoFit/>
          </a:bodyPr>
          <a:lstStyle/>
          <a:p>
            <a:r>
              <a:rPr lang="ar-IQ" sz="1600" dirty="0" smtClean="0">
                <a:solidFill>
                  <a:srgbClr val="FF0000"/>
                </a:solidFill>
              </a:rPr>
              <a:t>عنوان الفصل يكتب  ب </a:t>
            </a:r>
          </a:p>
          <a:p>
            <a:r>
              <a:rPr lang="en-US" sz="1600" dirty="0" smtClean="0">
                <a:solidFill>
                  <a:srgbClr val="FF0000"/>
                </a:solidFill>
              </a:rPr>
              <a:t>Times New Roman , 12, Bold , Italic</a:t>
            </a:r>
            <a:endParaRPr lang="ar-IQ" sz="1600" dirty="0">
              <a:solidFill>
                <a:srgbClr val="FF0000"/>
              </a:solidFill>
            </a:endParaRPr>
          </a:p>
        </p:txBody>
      </p:sp>
      <p:sp>
        <p:nvSpPr>
          <p:cNvPr id="6" name="TextBox 5"/>
          <p:cNvSpPr txBox="1"/>
          <p:nvPr/>
        </p:nvSpPr>
        <p:spPr>
          <a:xfrm>
            <a:off x="6444208" y="219411"/>
            <a:ext cx="2448272" cy="338554"/>
          </a:xfrm>
          <a:prstGeom prst="rect">
            <a:avLst/>
          </a:prstGeom>
          <a:noFill/>
        </p:spPr>
        <p:txBody>
          <a:bodyPr wrap="square" rtlCol="1">
            <a:spAutoFit/>
          </a:bodyPr>
          <a:lstStyle/>
          <a:p>
            <a:r>
              <a:rPr lang="ar-IQ" sz="1600" dirty="0" smtClean="0">
                <a:solidFill>
                  <a:srgbClr val="FF0000"/>
                </a:solidFill>
              </a:rPr>
              <a:t>الترقيم  </a:t>
            </a:r>
            <a:r>
              <a:rPr lang="ar-IQ" sz="1600" dirty="0" err="1" smtClean="0">
                <a:solidFill>
                  <a:srgbClr val="FF0000"/>
                </a:solidFill>
              </a:rPr>
              <a:t>للاعلى</a:t>
            </a:r>
            <a:r>
              <a:rPr lang="ar-IQ" sz="1600" dirty="0" smtClean="0">
                <a:solidFill>
                  <a:srgbClr val="FF0000"/>
                </a:solidFill>
              </a:rPr>
              <a:t> بحجم  خط 12</a:t>
            </a:r>
            <a:endParaRPr lang="ar-IQ" sz="1600" dirty="0">
              <a:solidFill>
                <a:srgbClr val="FF0000"/>
              </a:solidFill>
            </a:endParaRPr>
          </a:p>
        </p:txBody>
      </p:sp>
      <p:cxnSp>
        <p:nvCxnSpPr>
          <p:cNvPr id="8" name="Straight Arrow Connector 7"/>
          <p:cNvCxnSpPr/>
          <p:nvPr/>
        </p:nvCxnSpPr>
        <p:spPr>
          <a:xfrm flipH="1">
            <a:off x="7668344" y="557965"/>
            <a:ext cx="648072" cy="257582"/>
          </a:xfrm>
          <a:prstGeom prst="straightConnector1">
            <a:avLst/>
          </a:prstGeom>
          <a:ln>
            <a:solidFill>
              <a:srgbClr val="000066"/>
            </a:solidFill>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a:off x="611560" y="557965"/>
            <a:ext cx="504056" cy="257582"/>
          </a:xfrm>
          <a:prstGeom prst="straightConnector1">
            <a:avLst/>
          </a:prstGeom>
          <a:ln>
            <a:solidFill>
              <a:srgbClr val="000066"/>
            </a:solidFill>
            <a:tailEnd type="arrow"/>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5940152" y="1460255"/>
            <a:ext cx="2664296" cy="338554"/>
          </a:xfrm>
          <a:prstGeom prst="rect">
            <a:avLst/>
          </a:prstGeom>
          <a:noFill/>
        </p:spPr>
        <p:txBody>
          <a:bodyPr wrap="square" rtlCol="1">
            <a:spAutoFit/>
          </a:bodyPr>
          <a:lstStyle/>
          <a:p>
            <a:r>
              <a:rPr lang="en-US" sz="1600" dirty="0" smtClean="0">
                <a:solidFill>
                  <a:srgbClr val="FF0000"/>
                </a:solidFill>
              </a:rPr>
              <a:t>Times New Roman,18 , Bold</a:t>
            </a:r>
            <a:endParaRPr lang="ar-IQ" sz="1600" dirty="0">
              <a:solidFill>
                <a:srgbClr val="FF0000"/>
              </a:solidFill>
            </a:endParaRPr>
          </a:p>
        </p:txBody>
      </p:sp>
      <p:cxnSp>
        <p:nvCxnSpPr>
          <p:cNvPr id="14" name="Straight Arrow Connector 13"/>
          <p:cNvCxnSpPr>
            <a:stCxn id="12" idx="1"/>
          </p:cNvCxnSpPr>
          <p:nvPr/>
        </p:nvCxnSpPr>
        <p:spPr>
          <a:xfrm flipH="1" flipV="1">
            <a:off x="5220072" y="1460255"/>
            <a:ext cx="720080" cy="169277"/>
          </a:xfrm>
          <a:prstGeom prst="straightConnector1">
            <a:avLst/>
          </a:prstGeom>
          <a:ln>
            <a:solidFill>
              <a:srgbClr val="000066"/>
            </a:solidFill>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flipH="1">
            <a:off x="5580112" y="1629532"/>
            <a:ext cx="360040" cy="169277"/>
          </a:xfrm>
          <a:prstGeom prst="straightConnector1">
            <a:avLst/>
          </a:prstGeom>
          <a:ln>
            <a:solidFill>
              <a:srgbClr val="000066"/>
            </a:solidFill>
            <a:tailEnd type="arrow"/>
          </a:ln>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9437" y="1714170"/>
            <a:ext cx="3060848" cy="338554"/>
          </a:xfrm>
          <a:prstGeom prst="rect">
            <a:avLst/>
          </a:prstGeom>
          <a:noFill/>
        </p:spPr>
        <p:txBody>
          <a:bodyPr wrap="square" rtlCol="1">
            <a:spAutoFit/>
          </a:bodyPr>
          <a:lstStyle/>
          <a:p>
            <a:r>
              <a:rPr lang="en-US" sz="1600" dirty="0" smtClean="0">
                <a:solidFill>
                  <a:srgbClr val="FF0000"/>
                </a:solidFill>
              </a:rPr>
              <a:t>Times New Roman,16, Bold, Italic</a:t>
            </a:r>
            <a:endParaRPr lang="ar-IQ" sz="1600" dirty="0">
              <a:solidFill>
                <a:srgbClr val="FF0000"/>
              </a:solidFill>
            </a:endParaRPr>
          </a:p>
        </p:txBody>
      </p:sp>
      <p:cxnSp>
        <p:nvCxnSpPr>
          <p:cNvPr id="19" name="Straight Arrow Connector 18"/>
          <p:cNvCxnSpPr/>
          <p:nvPr/>
        </p:nvCxnSpPr>
        <p:spPr>
          <a:xfrm>
            <a:off x="611560" y="2052724"/>
            <a:ext cx="504056" cy="368164"/>
          </a:xfrm>
          <a:prstGeom prst="straightConnector1">
            <a:avLst/>
          </a:prstGeom>
          <a:ln>
            <a:solidFill>
              <a:srgbClr val="000066"/>
            </a:solidFill>
            <a:tailEnd type="arrow"/>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flipH="1">
            <a:off x="1085492" y="2878232"/>
            <a:ext cx="637329" cy="0"/>
          </a:xfrm>
          <a:prstGeom prst="straightConnector1">
            <a:avLst/>
          </a:prstGeom>
          <a:ln>
            <a:solidFill>
              <a:srgbClr val="000066"/>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31" name="TextBox 30"/>
          <p:cNvSpPr txBox="1"/>
          <p:nvPr/>
        </p:nvSpPr>
        <p:spPr>
          <a:xfrm>
            <a:off x="6591345" y="2146464"/>
            <a:ext cx="2268252" cy="338554"/>
          </a:xfrm>
          <a:prstGeom prst="rect">
            <a:avLst/>
          </a:prstGeom>
          <a:noFill/>
        </p:spPr>
        <p:txBody>
          <a:bodyPr wrap="square" rtlCol="1">
            <a:spAutoFit/>
          </a:bodyPr>
          <a:lstStyle/>
          <a:p>
            <a:r>
              <a:rPr lang="en-US" sz="1600" dirty="0" smtClean="0">
                <a:solidFill>
                  <a:srgbClr val="FF0000"/>
                </a:solidFill>
              </a:rPr>
              <a:t>Times New Roman,14</a:t>
            </a:r>
            <a:endParaRPr lang="ar-IQ" sz="1600" dirty="0">
              <a:solidFill>
                <a:srgbClr val="FF0000"/>
              </a:solidFill>
            </a:endParaRPr>
          </a:p>
        </p:txBody>
      </p:sp>
      <p:cxnSp>
        <p:nvCxnSpPr>
          <p:cNvPr id="26" name="Straight Arrow Connector 25"/>
          <p:cNvCxnSpPr/>
          <p:nvPr/>
        </p:nvCxnSpPr>
        <p:spPr>
          <a:xfrm flipH="1">
            <a:off x="7725471" y="2552524"/>
            <a:ext cx="590945" cy="505837"/>
          </a:xfrm>
          <a:prstGeom prst="straightConnector1">
            <a:avLst/>
          </a:prstGeom>
          <a:ln>
            <a:solidFill>
              <a:srgbClr val="000066"/>
            </a:solidFill>
            <a:tailEnd type="arrow"/>
          </a:ln>
        </p:spPr>
        <p:style>
          <a:lnRef idx="1">
            <a:schemeClr val="accent1"/>
          </a:lnRef>
          <a:fillRef idx="0">
            <a:schemeClr val="accent1"/>
          </a:fillRef>
          <a:effectRef idx="0">
            <a:schemeClr val="accent1"/>
          </a:effectRef>
          <a:fontRef idx="minor">
            <a:schemeClr val="tx1"/>
          </a:fontRef>
        </p:style>
      </p:cxnSp>
      <p:sp>
        <p:nvSpPr>
          <p:cNvPr id="34" name="TextBox 33"/>
          <p:cNvSpPr txBox="1"/>
          <p:nvPr/>
        </p:nvSpPr>
        <p:spPr>
          <a:xfrm>
            <a:off x="2529353" y="5606861"/>
            <a:ext cx="1044116" cy="338554"/>
          </a:xfrm>
          <a:prstGeom prst="rect">
            <a:avLst/>
          </a:prstGeom>
          <a:noFill/>
        </p:spPr>
        <p:txBody>
          <a:bodyPr wrap="square" rtlCol="1">
            <a:spAutoFit/>
          </a:bodyPr>
          <a:lstStyle/>
          <a:p>
            <a:r>
              <a:rPr lang="ar-IQ" sz="1600" dirty="0" smtClean="0">
                <a:solidFill>
                  <a:srgbClr val="FF0000"/>
                </a:solidFill>
              </a:rPr>
              <a:t>المصادر</a:t>
            </a:r>
            <a:endParaRPr lang="ar-IQ" sz="1600" dirty="0">
              <a:solidFill>
                <a:srgbClr val="FF0000"/>
              </a:solidFill>
            </a:endParaRPr>
          </a:p>
        </p:txBody>
      </p:sp>
      <p:cxnSp>
        <p:nvCxnSpPr>
          <p:cNvPr id="28" name="Straight Arrow Connector 27"/>
          <p:cNvCxnSpPr/>
          <p:nvPr/>
        </p:nvCxnSpPr>
        <p:spPr>
          <a:xfrm flipH="1" flipV="1">
            <a:off x="1722821" y="5373216"/>
            <a:ext cx="1120987" cy="402922"/>
          </a:xfrm>
          <a:prstGeom prst="straightConnector1">
            <a:avLst/>
          </a:prstGeom>
          <a:ln>
            <a:solidFill>
              <a:srgbClr val="000066"/>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 xmlns:p14="http://schemas.microsoft.com/office/powerpoint/2010/main" val="214324214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6129784" y="5761796"/>
            <a:ext cx="2272963" cy="523220"/>
          </a:xfrm>
          <a:prstGeom prst="rect">
            <a:avLst/>
          </a:prstGeom>
          <a:noFill/>
        </p:spPr>
        <p:txBody>
          <a:bodyPr wrap="square" rtlCol="1">
            <a:spAutoFit/>
          </a:bodyPr>
          <a:lstStyle/>
          <a:p>
            <a:r>
              <a:rPr lang="ar-IQ" sz="1400" dirty="0" smtClean="0">
                <a:solidFill>
                  <a:srgbClr val="FF0000"/>
                </a:solidFill>
              </a:rPr>
              <a:t>يكتب العنوان اسفل الشكل </a:t>
            </a:r>
            <a:endParaRPr lang="en-US" sz="1400" dirty="0" smtClean="0">
              <a:solidFill>
                <a:srgbClr val="FF0000"/>
              </a:solidFill>
            </a:endParaRPr>
          </a:p>
          <a:p>
            <a:r>
              <a:rPr lang="en-US" sz="1400" dirty="0" smtClean="0">
                <a:solidFill>
                  <a:srgbClr val="FF0000"/>
                </a:solidFill>
              </a:rPr>
              <a:t>Times New Roman , 14</a:t>
            </a:r>
          </a:p>
        </p:txBody>
      </p:sp>
      <p:cxnSp>
        <p:nvCxnSpPr>
          <p:cNvPr id="7" name="Straight Arrow Connector 6"/>
          <p:cNvCxnSpPr/>
          <p:nvPr/>
        </p:nvCxnSpPr>
        <p:spPr>
          <a:xfrm flipH="1" flipV="1">
            <a:off x="5500694" y="5143512"/>
            <a:ext cx="1008112" cy="518780"/>
          </a:xfrm>
          <a:prstGeom prst="straightConnector1">
            <a:avLst/>
          </a:prstGeom>
          <a:ln w="1587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5436096" y="873537"/>
            <a:ext cx="727708" cy="369332"/>
          </a:xfrm>
          <a:prstGeom prst="rect">
            <a:avLst/>
          </a:prstGeom>
          <a:noFill/>
        </p:spPr>
        <p:txBody>
          <a:bodyPr wrap="square" rtlCol="1">
            <a:spAutoFit/>
          </a:bodyPr>
          <a:lstStyle/>
          <a:p>
            <a:pPr algn="l"/>
            <a:r>
              <a:rPr lang="en-US" dirty="0" smtClean="0">
                <a:solidFill>
                  <a:srgbClr val="FF0000"/>
                </a:solidFill>
              </a:rPr>
              <a:t>Bold</a:t>
            </a:r>
            <a:endParaRPr lang="ar-IQ" dirty="0">
              <a:solidFill>
                <a:srgbClr val="FF0000"/>
              </a:solidFill>
            </a:endParaRPr>
          </a:p>
        </p:txBody>
      </p:sp>
      <p:cxnSp>
        <p:nvCxnSpPr>
          <p:cNvPr id="11" name="Straight Arrow Connector 10"/>
          <p:cNvCxnSpPr/>
          <p:nvPr/>
        </p:nvCxnSpPr>
        <p:spPr>
          <a:xfrm flipH="1" flipV="1">
            <a:off x="4861304" y="868110"/>
            <a:ext cx="574792" cy="19009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0" name="Rectangle 9"/>
          <p:cNvSpPr/>
          <p:nvPr/>
        </p:nvSpPr>
        <p:spPr>
          <a:xfrm>
            <a:off x="714348" y="214290"/>
            <a:ext cx="4572000" cy="646331"/>
          </a:xfrm>
          <a:prstGeom prst="rect">
            <a:avLst/>
          </a:prstGeom>
        </p:spPr>
        <p:txBody>
          <a:bodyPr>
            <a:spAutoFit/>
          </a:bodyPr>
          <a:lstStyle/>
          <a:p>
            <a:pPr algn="l"/>
            <a:r>
              <a:rPr lang="en-US" dirty="0" smtClean="0">
                <a:latin typeface="Times New Roman" pitchFamily="18" charset="0"/>
                <a:cs typeface="Times New Roman" pitchFamily="18" charset="0"/>
              </a:rPr>
              <a:t>Spectrophotometer or filter photometer suitable for measuring absorbance at 410 nm (</a:t>
            </a:r>
            <a:r>
              <a:rPr lang="en-US" b="1" dirty="0" smtClean="0">
                <a:latin typeface="Times New Roman" pitchFamily="18" charset="0"/>
                <a:cs typeface="Times New Roman" pitchFamily="18" charset="0"/>
              </a:rPr>
              <a:t>Fig. 3-1</a:t>
            </a:r>
            <a:r>
              <a:rPr lang="en-US" dirty="0" smtClean="0">
                <a:latin typeface="Times New Roman" pitchFamily="18" charset="0"/>
                <a:cs typeface="Times New Roman" pitchFamily="18" charset="0"/>
              </a:rPr>
              <a:t>).</a:t>
            </a:r>
            <a:endParaRPr lang="ar-IQ" dirty="0">
              <a:latin typeface="Times New Roman" pitchFamily="18" charset="0"/>
              <a:cs typeface="Times New Roman" pitchFamily="18" charset="0"/>
            </a:endParaRPr>
          </a:p>
        </p:txBody>
      </p:sp>
      <p:pic>
        <p:nvPicPr>
          <p:cNvPr id="12" name="Picture 11" descr="received_1608261405919879.jpeg"/>
          <p:cNvPicPr/>
          <p:nvPr/>
        </p:nvPicPr>
        <p:blipFill>
          <a:blip r:embed="rId2" cstate="print"/>
          <a:stretch>
            <a:fillRect/>
          </a:stretch>
        </p:blipFill>
        <p:spPr>
          <a:xfrm>
            <a:off x="1714480" y="1714488"/>
            <a:ext cx="4752975" cy="2733675"/>
          </a:xfrm>
          <a:prstGeom prst="rect">
            <a:avLst/>
          </a:prstGeom>
        </p:spPr>
      </p:pic>
      <p:sp>
        <p:nvSpPr>
          <p:cNvPr id="14" name="TextBox 13"/>
          <p:cNvSpPr txBox="1"/>
          <p:nvPr/>
        </p:nvSpPr>
        <p:spPr>
          <a:xfrm>
            <a:off x="1928794" y="4643446"/>
            <a:ext cx="4286280" cy="369332"/>
          </a:xfrm>
          <a:prstGeom prst="rect">
            <a:avLst/>
          </a:prstGeom>
          <a:noFill/>
        </p:spPr>
        <p:txBody>
          <a:bodyPr wrap="square" rtlCol="1">
            <a:spAutoFit/>
          </a:bodyPr>
          <a:lstStyle/>
          <a:p>
            <a:pPr algn="ctr"/>
            <a:r>
              <a:rPr lang="en-US" b="1" dirty="0" smtClean="0">
                <a:latin typeface="Times New Roman" pitchFamily="18" charset="0"/>
                <a:cs typeface="Times New Roman" pitchFamily="18" charset="0"/>
              </a:rPr>
              <a:t>Fig.(3-1): </a:t>
            </a:r>
            <a:r>
              <a:rPr lang="en-US" dirty="0" smtClean="0">
                <a:latin typeface="Times New Roman" pitchFamily="18" charset="0"/>
                <a:cs typeface="Times New Roman" pitchFamily="18" charset="0"/>
              </a:rPr>
              <a:t>Spectrophotometer</a:t>
            </a:r>
          </a:p>
        </p:txBody>
      </p:sp>
    </p:spTree>
    <p:extLst>
      <p:ext uri="{BB962C8B-B14F-4D97-AF65-F5344CB8AC3E}">
        <p14:creationId xmlns="" xmlns:p14="http://schemas.microsoft.com/office/powerpoint/2010/main" val="202503125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 xmlns:p14="http://schemas.microsoft.com/office/powerpoint/2010/main" val="3021687308"/>
              </p:ext>
            </p:extLst>
          </p:nvPr>
        </p:nvGraphicFramePr>
        <p:xfrm>
          <a:off x="1331641" y="1892324"/>
          <a:ext cx="5991596" cy="1914830"/>
        </p:xfrm>
        <a:graphic>
          <a:graphicData uri="http://schemas.openxmlformats.org/drawingml/2006/table">
            <a:tbl>
              <a:tblPr firstRow="1" firstCol="1" lastRow="1" lastCol="1" bandRow="1" bandCol="1"/>
              <a:tblGrid>
                <a:gridCol w="2257796"/>
                <a:gridCol w="1816347"/>
                <a:gridCol w="1917453"/>
              </a:tblGrid>
              <a:tr h="295894">
                <a:tc>
                  <a:txBody>
                    <a:bodyPr/>
                    <a:lstStyle/>
                    <a:p>
                      <a:pPr algn="ctr" rtl="0">
                        <a:lnSpc>
                          <a:spcPct val="115000"/>
                        </a:lnSpc>
                        <a:spcAft>
                          <a:spcPts val="0"/>
                        </a:spcAft>
                      </a:pPr>
                      <a:r>
                        <a:rPr lang="en-US" sz="1200" b="1" dirty="0" smtClean="0">
                          <a:effectLst/>
                          <a:latin typeface="Times New Roman"/>
                          <a:ea typeface="Times New Roman"/>
                          <a:cs typeface="Arial"/>
                        </a:rPr>
                        <a:t>Duct </a:t>
                      </a:r>
                      <a:r>
                        <a:rPr lang="en-US" sz="1200" b="1" dirty="0">
                          <a:effectLst/>
                          <a:latin typeface="Times New Roman"/>
                          <a:ea typeface="Times New Roman"/>
                          <a:cs typeface="Arial"/>
                        </a:rPr>
                        <a:t>Geometry</a:t>
                      </a:r>
                      <a:endParaRPr lang="en-US" sz="1100" dirty="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200" b="1">
                          <a:effectLst/>
                          <a:latin typeface="Times New Roman"/>
                          <a:ea typeface="Times New Roman"/>
                          <a:cs typeface="Arial"/>
                        </a:rPr>
                        <a:t>Nu</a:t>
                      </a:r>
                      <a:r>
                        <a:rPr lang="en-US" sz="1200" b="1" baseline="-25000">
                          <a:effectLst/>
                          <a:latin typeface="Times New Roman"/>
                          <a:ea typeface="Times New Roman"/>
                          <a:cs typeface="Arial"/>
                        </a:rPr>
                        <a:t>WI</a:t>
                      </a:r>
                      <a:r>
                        <a:rPr lang="en-US" sz="1200" b="1">
                          <a:effectLst/>
                          <a:latin typeface="Times New Roman"/>
                          <a:ea typeface="Times New Roman"/>
                          <a:cs typeface="Arial"/>
                        </a:rPr>
                        <a:t> Correlation</a:t>
                      </a:r>
                      <a:endParaRPr lang="en-US" sz="11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200" b="1">
                          <a:effectLst/>
                          <a:latin typeface="Times New Roman"/>
                          <a:ea typeface="Times New Roman"/>
                          <a:cs typeface="Arial"/>
                        </a:rPr>
                        <a:t>f</a:t>
                      </a:r>
                      <a:r>
                        <a:rPr lang="en-US" sz="1200" b="1" baseline="-25000">
                          <a:effectLst/>
                          <a:latin typeface="Times New Roman"/>
                          <a:ea typeface="Times New Roman"/>
                          <a:cs typeface="Arial"/>
                        </a:rPr>
                        <a:t>WI</a:t>
                      </a:r>
                      <a:r>
                        <a:rPr lang="en-US" sz="1200" b="1">
                          <a:effectLst/>
                          <a:latin typeface="Times New Roman"/>
                          <a:ea typeface="Times New Roman"/>
                          <a:cs typeface="Arial"/>
                        </a:rPr>
                        <a:t> Correlation</a:t>
                      </a:r>
                      <a:endParaRPr lang="en-US" sz="11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39087">
                <a:tc>
                  <a:txBody>
                    <a:bodyPr/>
                    <a:lstStyle/>
                    <a:p>
                      <a:pPr algn="l" rtl="0">
                        <a:lnSpc>
                          <a:spcPct val="125000"/>
                        </a:lnSpc>
                        <a:spcAft>
                          <a:spcPts val="0"/>
                        </a:spcAft>
                        <a:tabLst>
                          <a:tab pos="514350" algn="l"/>
                        </a:tabLst>
                      </a:pPr>
                      <a:r>
                        <a:rPr lang="en-US" sz="1200">
                          <a:effectLst/>
                          <a:latin typeface="Times New Roman"/>
                          <a:ea typeface="Times New Roman"/>
                          <a:cs typeface="Arial"/>
                        </a:rPr>
                        <a:t>Dimpled, semi-circular duct with Wired Inserts (DCWI)</a:t>
                      </a:r>
                      <a:endParaRPr lang="en-US" sz="11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25000"/>
                        </a:lnSpc>
                        <a:spcAft>
                          <a:spcPts val="0"/>
                        </a:spcAft>
                        <a:tabLst>
                          <a:tab pos="514350" algn="l"/>
                        </a:tabLst>
                      </a:pPr>
                      <a:r>
                        <a:rPr lang="en-US" sz="1200" b="1" dirty="0" err="1">
                          <a:effectLst/>
                          <a:latin typeface="Times New Roman"/>
                          <a:ea typeface="Times New Roman"/>
                          <a:cs typeface="Arial"/>
                        </a:rPr>
                        <a:t>Nu</a:t>
                      </a:r>
                      <a:r>
                        <a:rPr lang="en-US" sz="1200" b="1" baseline="-25000" dirty="0" err="1">
                          <a:effectLst/>
                          <a:latin typeface="Times New Roman"/>
                          <a:ea typeface="Times New Roman"/>
                          <a:cs typeface="Arial"/>
                        </a:rPr>
                        <a:t>WI</a:t>
                      </a:r>
                      <a:r>
                        <a:rPr lang="en-US" sz="1200" b="1" dirty="0">
                          <a:effectLst/>
                          <a:latin typeface="Times New Roman"/>
                          <a:ea typeface="Times New Roman"/>
                          <a:cs typeface="Arial"/>
                        </a:rPr>
                        <a:t>=0.026 Re</a:t>
                      </a:r>
                      <a:r>
                        <a:rPr lang="en-US" sz="1200" b="1" baseline="-25000" dirty="0">
                          <a:effectLst/>
                          <a:latin typeface="Times New Roman"/>
                          <a:ea typeface="Times New Roman"/>
                          <a:cs typeface="Arial"/>
                        </a:rPr>
                        <a:t>WI</a:t>
                      </a:r>
                      <a:r>
                        <a:rPr lang="en-US" sz="1200" b="1" baseline="30000" dirty="0">
                          <a:effectLst/>
                          <a:latin typeface="Times New Roman"/>
                          <a:ea typeface="Times New Roman"/>
                          <a:cs typeface="Arial"/>
                        </a:rPr>
                        <a:t>0.871</a:t>
                      </a:r>
                      <a:endParaRPr lang="en-US" sz="1100" dirty="0">
                        <a:effectLst/>
                        <a:latin typeface="Calibri"/>
                        <a:ea typeface="Calibri"/>
                        <a:cs typeface="Arial"/>
                      </a:endParaRPr>
                    </a:p>
                    <a:p>
                      <a:pPr algn="ctr" rtl="0">
                        <a:lnSpc>
                          <a:spcPct val="125000"/>
                        </a:lnSpc>
                        <a:spcAft>
                          <a:spcPts val="0"/>
                        </a:spcAft>
                        <a:tabLst>
                          <a:tab pos="514350" algn="l"/>
                        </a:tabLst>
                      </a:pPr>
                      <a:r>
                        <a:rPr lang="en-US" sz="1200" dirty="0">
                          <a:effectLst/>
                          <a:latin typeface="Times New Roman"/>
                          <a:ea typeface="Times New Roman"/>
                          <a:cs typeface="Arial"/>
                        </a:rPr>
                        <a:t> </a:t>
                      </a:r>
                      <a:endParaRPr lang="en-US" sz="1100" dirty="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a:lnSpc>
                          <a:spcPct val="125000"/>
                        </a:lnSpc>
                        <a:spcAft>
                          <a:spcPts val="0"/>
                        </a:spcAft>
                        <a:tabLst>
                          <a:tab pos="514350" algn="l"/>
                        </a:tabLst>
                      </a:pPr>
                      <a:r>
                        <a:rPr lang="en-US" sz="1200" b="1" dirty="0">
                          <a:effectLst/>
                          <a:latin typeface="Times New Roman"/>
                          <a:ea typeface="Times New Roman"/>
                          <a:cs typeface="Arial"/>
                        </a:rPr>
                        <a:t>    </a:t>
                      </a:r>
                      <a:r>
                        <a:rPr lang="en-US" sz="1200" b="1" dirty="0" err="1">
                          <a:effectLst/>
                          <a:latin typeface="Times New Roman"/>
                          <a:ea typeface="Times New Roman"/>
                          <a:cs typeface="Arial"/>
                        </a:rPr>
                        <a:t>f</a:t>
                      </a:r>
                      <a:r>
                        <a:rPr lang="en-US" sz="1200" b="1" baseline="-25000" dirty="0" err="1">
                          <a:effectLst/>
                          <a:latin typeface="Times New Roman"/>
                          <a:ea typeface="Times New Roman"/>
                          <a:cs typeface="Arial"/>
                        </a:rPr>
                        <a:t>WI</a:t>
                      </a:r>
                      <a:r>
                        <a:rPr lang="en-US" sz="1200" b="1" dirty="0">
                          <a:effectLst/>
                          <a:latin typeface="Times New Roman"/>
                          <a:ea typeface="Times New Roman"/>
                          <a:cs typeface="Arial"/>
                        </a:rPr>
                        <a:t> =3.659 </a:t>
                      </a:r>
                      <a:r>
                        <a:rPr lang="en-US" sz="1200" b="1" dirty="0" err="1">
                          <a:effectLst/>
                          <a:latin typeface="Times New Roman"/>
                          <a:ea typeface="Times New Roman"/>
                          <a:cs typeface="Arial"/>
                        </a:rPr>
                        <a:t>Re</a:t>
                      </a:r>
                      <a:r>
                        <a:rPr lang="en-US" sz="1200" b="1" baseline="-25000" dirty="0" err="1">
                          <a:effectLst/>
                          <a:latin typeface="Times New Roman"/>
                          <a:ea typeface="Times New Roman"/>
                          <a:cs typeface="Arial"/>
                        </a:rPr>
                        <a:t>WI</a:t>
                      </a:r>
                      <a:r>
                        <a:rPr lang="en-US" sz="1200" b="1" dirty="0">
                          <a:effectLst/>
                          <a:latin typeface="Times New Roman"/>
                          <a:ea typeface="Times New Roman"/>
                          <a:cs typeface="Arial"/>
                        </a:rPr>
                        <a:t> </a:t>
                      </a:r>
                      <a:r>
                        <a:rPr lang="en-US" sz="1200" b="1" baseline="30000" dirty="0">
                          <a:effectLst/>
                          <a:latin typeface="Times New Roman"/>
                          <a:ea typeface="Times New Roman"/>
                          <a:cs typeface="Arial"/>
                        </a:rPr>
                        <a:t>–0.46</a:t>
                      </a:r>
                      <a:endParaRPr lang="en-US" sz="1100" dirty="0">
                        <a:effectLst/>
                        <a:latin typeface="Calibri"/>
                        <a:ea typeface="Calibri"/>
                        <a:cs typeface="Arial"/>
                      </a:endParaRPr>
                    </a:p>
                    <a:p>
                      <a:pPr algn="l" rtl="0">
                        <a:lnSpc>
                          <a:spcPct val="115000"/>
                        </a:lnSpc>
                        <a:spcAft>
                          <a:spcPts val="0"/>
                        </a:spcAft>
                      </a:pPr>
                      <a:r>
                        <a:rPr lang="en-US" sz="1200" dirty="0">
                          <a:effectLst/>
                          <a:latin typeface="Times New Roman"/>
                          <a:ea typeface="Times New Roman"/>
                          <a:cs typeface="Arial"/>
                        </a:rPr>
                        <a:t> </a:t>
                      </a:r>
                      <a:endParaRPr lang="en-US" sz="1100" dirty="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18489">
                <a:tc>
                  <a:txBody>
                    <a:bodyPr/>
                    <a:lstStyle/>
                    <a:p>
                      <a:pPr algn="l" rtl="0">
                        <a:lnSpc>
                          <a:spcPct val="125000"/>
                        </a:lnSpc>
                        <a:spcAft>
                          <a:spcPts val="0"/>
                        </a:spcAft>
                        <a:tabLst>
                          <a:tab pos="514350" algn="l"/>
                        </a:tabLst>
                      </a:pPr>
                      <a:r>
                        <a:rPr lang="en-US" sz="1200">
                          <a:effectLst/>
                          <a:latin typeface="Times New Roman"/>
                          <a:ea typeface="Times New Roman"/>
                          <a:cs typeface="Arial"/>
                        </a:rPr>
                        <a:t>Dimpled, square duct with Wired Inserts </a:t>
                      </a:r>
                      <a:r>
                        <a:rPr lang="en-US" sz="1200">
                          <a:effectLst/>
                          <a:latin typeface="Times New Roman"/>
                          <a:ea typeface="Times New Roman"/>
                          <a:cs typeface="Simplified Arabic"/>
                        </a:rPr>
                        <a:t>(DQWI)</a:t>
                      </a:r>
                      <a:endParaRPr lang="en-US" sz="11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25000"/>
                        </a:lnSpc>
                        <a:spcAft>
                          <a:spcPts val="0"/>
                        </a:spcAft>
                        <a:tabLst>
                          <a:tab pos="514350" algn="l"/>
                        </a:tabLst>
                      </a:pPr>
                      <a:r>
                        <a:rPr lang="en-US" sz="1200" b="1" dirty="0" err="1">
                          <a:effectLst/>
                          <a:latin typeface="Times New Roman"/>
                          <a:ea typeface="Times New Roman"/>
                          <a:cs typeface="Arial"/>
                        </a:rPr>
                        <a:t>Nu</a:t>
                      </a:r>
                      <a:r>
                        <a:rPr lang="en-US" sz="1200" b="1" baseline="-25000" dirty="0" err="1">
                          <a:effectLst/>
                          <a:latin typeface="Times New Roman"/>
                          <a:ea typeface="Times New Roman"/>
                          <a:cs typeface="Arial"/>
                        </a:rPr>
                        <a:t>WI</a:t>
                      </a:r>
                      <a:r>
                        <a:rPr lang="en-US" sz="1200" b="1" dirty="0">
                          <a:effectLst/>
                          <a:latin typeface="Times New Roman"/>
                          <a:ea typeface="Times New Roman"/>
                          <a:cs typeface="Arial"/>
                        </a:rPr>
                        <a:t>=0.012 Re</a:t>
                      </a:r>
                      <a:r>
                        <a:rPr lang="en-US" sz="1200" b="1" baseline="-25000" dirty="0">
                          <a:effectLst/>
                          <a:latin typeface="Times New Roman"/>
                          <a:ea typeface="Times New Roman"/>
                          <a:cs typeface="Arial"/>
                        </a:rPr>
                        <a:t>WI</a:t>
                      </a:r>
                      <a:r>
                        <a:rPr lang="en-US" sz="1200" b="1" baseline="30000" dirty="0">
                          <a:effectLst/>
                          <a:latin typeface="Times New Roman"/>
                          <a:ea typeface="Times New Roman"/>
                          <a:cs typeface="Arial"/>
                        </a:rPr>
                        <a:t>0.95</a:t>
                      </a:r>
                      <a:endParaRPr lang="en-US" sz="1100" dirty="0">
                        <a:effectLst/>
                        <a:latin typeface="Calibri"/>
                        <a:ea typeface="Calibri"/>
                        <a:cs typeface="Arial"/>
                      </a:endParaRPr>
                    </a:p>
                    <a:p>
                      <a:pPr algn="ctr" rtl="0">
                        <a:lnSpc>
                          <a:spcPct val="125000"/>
                        </a:lnSpc>
                        <a:spcAft>
                          <a:spcPts val="0"/>
                        </a:spcAft>
                        <a:tabLst>
                          <a:tab pos="514350" algn="l"/>
                        </a:tabLst>
                      </a:pPr>
                      <a:r>
                        <a:rPr lang="en-US" sz="1200" b="1" baseline="30000" dirty="0">
                          <a:effectLst/>
                          <a:latin typeface="Times New Roman"/>
                          <a:ea typeface="Times New Roman"/>
                          <a:cs typeface="Arial"/>
                        </a:rPr>
                        <a:t> </a:t>
                      </a:r>
                      <a:endParaRPr lang="en-US" sz="1100" dirty="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60020" algn="just" rtl="0">
                        <a:lnSpc>
                          <a:spcPct val="125000"/>
                        </a:lnSpc>
                        <a:spcAft>
                          <a:spcPts val="0"/>
                        </a:spcAft>
                        <a:tabLst>
                          <a:tab pos="514350" algn="l"/>
                        </a:tabLst>
                      </a:pPr>
                      <a:r>
                        <a:rPr lang="en-US" sz="1200" b="1">
                          <a:effectLst/>
                          <a:latin typeface="Times New Roman"/>
                          <a:ea typeface="Times New Roman"/>
                          <a:cs typeface="Arial"/>
                        </a:rPr>
                        <a:t>f</a:t>
                      </a:r>
                      <a:r>
                        <a:rPr lang="en-US" sz="1200" b="1" baseline="-25000">
                          <a:effectLst/>
                          <a:latin typeface="Times New Roman"/>
                          <a:ea typeface="Times New Roman"/>
                          <a:cs typeface="Arial"/>
                        </a:rPr>
                        <a:t>WI</a:t>
                      </a:r>
                      <a:r>
                        <a:rPr lang="en-US" sz="1200" b="1">
                          <a:effectLst/>
                          <a:latin typeface="Times New Roman"/>
                          <a:ea typeface="Times New Roman"/>
                          <a:cs typeface="Arial"/>
                        </a:rPr>
                        <a:t> =2.766 Re</a:t>
                      </a:r>
                      <a:r>
                        <a:rPr lang="en-US" sz="1200" b="1" baseline="-25000">
                          <a:effectLst/>
                          <a:latin typeface="Times New Roman"/>
                          <a:ea typeface="Times New Roman"/>
                          <a:cs typeface="Arial"/>
                        </a:rPr>
                        <a:t>WI</a:t>
                      </a:r>
                      <a:r>
                        <a:rPr lang="en-US" sz="1200" b="1">
                          <a:effectLst/>
                          <a:latin typeface="Times New Roman"/>
                          <a:ea typeface="Times New Roman"/>
                          <a:cs typeface="Arial"/>
                        </a:rPr>
                        <a:t> </a:t>
                      </a:r>
                      <a:r>
                        <a:rPr lang="en-US" sz="1200" b="1" baseline="30000">
                          <a:effectLst/>
                          <a:latin typeface="Times New Roman"/>
                          <a:ea typeface="Times New Roman"/>
                          <a:cs typeface="Arial"/>
                        </a:rPr>
                        <a:t>-0.44</a:t>
                      </a:r>
                      <a:endParaRPr lang="en-US" sz="11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43247">
                <a:tc>
                  <a:txBody>
                    <a:bodyPr/>
                    <a:lstStyle/>
                    <a:p>
                      <a:pPr algn="l" rtl="0">
                        <a:lnSpc>
                          <a:spcPct val="125000"/>
                        </a:lnSpc>
                        <a:spcAft>
                          <a:spcPts val="0"/>
                        </a:spcAft>
                        <a:tabLst>
                          <a:tab pos="514350" algn="l"/>
                        </a:tabLst>
                      </a:pPr>
                      <a:r>
                        <a:rPr lang="en-US" sz="1200">
                          <a:effectLst/>
                          <a:latin typeface="Times New Roman"/>
                          <a:ea typeface="Times New Roman"/>
                          <a:cs typeface="Arial"/>
                        </a:rPr>
                        <a:t>Sine- wave, semi-circular duct with Wired Insert (SCWI)</a:t>
                      </a:r>
                      <a:endParaRPr lang="en-US" sz="11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25000"/>
                        </a:lnSpc>
                        <a:spcAft>
                          <a:spcPts val="0"/>
                        </a:spcAft>
                        <a:tabLst>
                          <a:tab pos="514350" algn="l"/>
                        </a:tabLst>
                      </a:pPr>
                      <a:r>
                        <a:rPr lang="en-US" sz="1200" b="1">
                          <a:effectLst/>
                          <a:latin typeface="Times New Roman"/>
                          <a:ea typeface="Times New Roman"/>
                          <a:cs typeface="Arial"/>
                        </a:rPr>
                        <a:t>Nu</a:t>
                      </a:r>
                      <a:r>
                        <a:rPr lang="en-US" sz="1200" b="1" baseline="-25000">
                          <a:effectLst/>
                          <a:latin typeface="Times New Roman"/>
                          <a:ea typeface="Times New Roman"/>
                          <a:cs typeface="Arial"/>
                        </a:rPr>
                        <a:t>WI</a:t>
                      </a:r>
                      <a:r>
                        <a:rPr lang="en-US" sz="1200" b="1">
                          <a:effectLst/>
                          <a:latin typeface="Times New Roman"/>
                          <a:ea typeface="Times New Roman"/>
                          <a:cs typeface="Arial"/>
                        </a:rPr>
                        <a:t>=0.013 Re</a:t>
                      </a:r>
                      <a:r>
                        <a:rPr lang="en-US" sz="1200" b="1" baseline="-25000">
                          <a:effectLst/>
                          <a:latin typeface="Times New Roman"/>
                          <a:ea typeface="Times New Roman"/>
                          <a:cs typeface="Arial"/>
                        </a:rPr>
                        <a:t>WI</a:t>
                      </a:r>
                      <a:r>
                        <a:rPr lang="en-US" sz="1200" b="1" baseline="30000">
                          <a:effectLst/>
                          <a:latin typeface="Times New Roman"/>
                          <a:ea typeface="Times New Roman"/>
                          <a:cs typeface="Arial"/>
                        </a:rPr>
                        <a:t>0.933</a:t>
                      </a:r>
                      <a:endParaRPr lang="en-US" sz="1100">
                        <a:effectLst/>
                        <a:latin typeface="Calibri"/>
                        <a:ea typeface="Calibri"/>
                        <a:cs typeface="Arial"/>
                      </a:endParaRPr>
                    </a:p>
                    <a:p>
                      <a:pPr algn="ctr" rtl="0">
                        <a:lnSpc>
                          <a:spcPct val="125000"/>
                        </a:lnSpc>
                        <a:spcAft>
                          <a:spcPts val="0"/>
                        </a:spcAft>
                        <a:tabLst>
                          <a:tab pos="514350" algn="l"/>
                        </a:tabLst>
                      </a:pPr>
                      <a:r>
                        <a:rPr lang="en-US" sz="1200" b="1">
                          <a:effectLst/>
                          <a:latin typeface="Times New Roman"/>
                          <a:ea typeface="Times New Roman"/>
                          <a:cs typeface="Arial"/>
                        </a:rPr>
                        <a:t> </a:t>
                      </a:r>
                      <a:endParaRPr lang="en-US" sz="11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60020" algn="just" rtl="0">
                        <a:lnSpc>
                          <a:spcPct val="125000"/>
                        </a:lnSpc>
                        <a:spcAft>
                          <a:spcPts val="0"/>
                        </a:spcAft>
                        <a:tabLst>
                          <a:tab pos="514350" algn="l"/>
                        </a:tabLst>
                      </a:pPr>
                      <a:r>
                        <a:rPr lang="en-US" sz="1200" b="1" dirty="0" err="1">
                          <a:effectLst/>
                          <a:latin typeface="Times New Roman"/>
                          <a:ea typeface="Times New Roman"/>
                          <a:cs typeface="Arial"/>
                        </a:rPr>
                        <a:t>f</a:t>
                      </a:r>
                      <a:r>
                        <a:rPr lang="en-US" sz="1200" b="1" baseline="-25000" dirty="0" err="1">
                          <a:effectLst/>
                          <a:latin typeface="Times New Roman"/>
                          <a:ea typeface="Times New Roman"/>
                          <a:cs typeface="Arial"/>
                        </a:rPr>
                        <a:t>WI</a:t>
                      </a:r>
                      <a:r>
                        <a:rPr lang="en-US" sz="1200" b="1" dirty="0">
                          <a:effectLst/>
                          <a:latin typeface="Times New Roman"/>
                          <a:ea typeface="Times New Roman"/>
                          <a:cs typeface="Arial"/>
                        </a:rPr>
                        <a:t> =1.112 </a:t>
                      </a:r>
                      <a:r>
                        <a:rPr lang="en-US" sz="1200" b="1" dirty="0" err="1">
                          <a:effectLst/>
                          <a:latin typeface="Times New Roman"/>
                          <a:ea typeface="Times New Roman"/>
                          <a:cs typeface="Arial"/>
                        </a:rPr>
                        <a:t>Re</a:t>
                      </a:r>
                      <a:r>
                        <a:rPr lang="en-US" sz="1200" b="1" baseline="-25000" dirty="0" err="1">
                          <a:effectLst/>
                          <a:latin typeface="Times New Roman"/>
                          <a:ea typeface="Times New Roman"/>
                          <a:cs typeface="Arial"/>
                        </a:rPr>
                        <a:t>WI</a:t>
                      </a:r>
                      <a:r>
                        <a:rPr lang="en-US" sz="1200" b="1" dirty="0">
                          <a:effectLst/>
                          <a:latin typeface="Times New Roman"/>
                          <a:ea typeface="Times New Roman"/>
                          <a:cs typeface="Arial"/>
                        </a:rPr>
                        <a:t> </a:t>
                      </a:r>
                      <a:r>
                        <a:rPr lang="en-US" sz="1200" b="1" baseline="30000" dirty="0">
                          <a:effectLst/>
                          <a:latin typeface="Times New Roman"/>
                          <a:ea typeface="Times New Roman"/>
                          <a:cs typeface="Arial"/>
                        </a:rPr>
                        <a:t>-0.35</a:t>
                      </a:r>
                      <a:endParaRPr lang="en-US" sz="1100" dirty="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3" name="Rectangle 2"/>
          <p:cNvSpPr/>
          <p:nvPr/>
        </p:nvSpPr>
        <p:spPr>
          <a:xfrm>
            <a:off x="1403648" y="1124744"/>
            <a:ext cx="5832648" cy="630942"/>
          </a:xfrm>
          <a:prstGeom prst="rect">
            <a:avLst/>
          </a:prstGeom>
        </p:spPr>
        <p:txBody>
          <a:bodyPr wrap="square">
            <a:spAutoFit/>
          </a:bodyPr>
          <a:lstStyle/>
          <a:p>
            <a:pPr algn="ctr" rtl="0">
              <a:lnSpc>
                <a:spcPct val="125000"/>
              </a:lnSpc>
              <a:spcAft>
                <a:spcPts val="0"/>
              </a:spcAft>
              <a:tabLst>
                <a:tab pos="514350" algn="l"/>
              </a:tabLst>
            </a:pPr>
            <a:r>
              <a:rPr lang="en-US" sz="1400" b="1" dirty="0">
                <a:latin typeface="Times New Roman"/>
                <a:ea typeface="Times New Roman"/>
                <a:cs typeface="Times New Roman"/>
              </a:rPr>
              <a:t>Table (5-1): </a:t>
            </a:r>
            <a:r>
              <a:rPr lang="en-US" sz="1400" dirty="0">
                <a:latin typeface="Times New Roman"/>
                <a:ea typeface="Times New Roman"/>
                <a:cs typeface="Times New Roman"/>
              </a:rPr>
              <a:t>Predicted </a:t>
            </a:r>
            <a:r>
              <a:rPr lang="en-US" sz="1400" dirty="0" err="1">
                <a:latin typeface="Times New Roman"/>
                <a:ea typeface="Times New Roman"/>
                <a:cs typeface="Times New Roman"/>
              </a:rPr>
              <a:t>Nu</a:t>
            </a:r>
            <a:r>
              <a:rPr lang="en-US" sz="1400" baseline="-25000" dirty="0" err="1">
                <a:latin typeface="Times New Roman"/>
                <a:ea typeface="Times New Roman"/>
                <a:cs typeface="Times New Roman"/>
              </a:rPr>
              <a:t>WI</a:t>
            </a:r>
            <a:r>
              <a:rPr lang="en-US" sz="1400" dirty="0">
                <a:latin typeface="Times New Roman"/>
                <a:ea typeface="Times New Roman"/>
                <a:cs typeface="Times New Roman"/>
              </a:rPr>
              <a:t> and </a:t>
            </a:r>
            <a:r>
              <a:rPr lang="en-US" sz="1400" dirty="0" err="1">
                <a:latin typeface="Times New Roman"/>
                <a:ea typeface="Times New Roman"/>
                <a:cs typeface="Times New Roman"/>
              </a:rPr>
              <a:t>f</a:t>
            </a:r>
            <a:r>
              <a:rPr lang="en-US" sz="1400" baseline="-25000" dirty="0" err="1">
                <a:latin typeface="Times New Roman"/>
                <a:ea typeface="Times New Roman"/>
                <a:cs typeface="Times New Roman"/>
              </a:rPr>
              <a:t>WI</a:t>
            </a:r>
            <a:r>
              <a:rPr lang="en-US" sz="1400" dirty="0">
                <a:latin typeface="Times New Roman"/>
                <a:ea typeface="Times New Roman"/>
                <a:cs typeface="Times New Roman"/>
              </a:rPr>
              <a:t> correlations for different ducts geometries at 1825&lt;</a:t>
            </a:r>
            <a:r>
              <a:rPr lang="en-US" sz="1400" dirty="0" err="1">
                <a:latin typeface="Times New Roman"/>
                <a:ea typeface="Times New Roman"/>
                <a:cs typeface="Times New Roman"/>
              </a:rPr>
              <a:t>Re</a:t>
            </a:r>
            <a:r>
              <a:rPr lang="en-US" sz="1400" baseline="-25000" dirty="0" err="1">
                <a:latin typeface="Times New Roman"/>
                <a:ea typeface="Times New Roman"/>
                <a:cs typeface="Times New Roman"/>
              </a:rPr>
              <a:t>WI</a:t>
            </a:r>
            <a:r>
              <a:rPr lang="en-US" sz="1400" dirty="0">
                <a:latin typeface="Times New Roman"/>
                <a:ea typeface="Times New Roman"/>
                <a:cs typeface="Times New Roman"/>
              </a:rPr>
              <a:t>&lt;7300</a:t>
            </a:r>
            <a:endParaRPr lang="en-US" sz="1400" dirty="0">
              <a:effectLst/>
              <a:latin typeface="Times New Roman"/>
              <a:ea typeface="Times New Roman"/>
              <a:cs typeface="Simplified Arabic"/>
            </a:endParaRPr>
          </a:p>
        </p:txBody>
      </p:sp>
      <p:sp>
        <p:nvSpPr>
          <p:cNvPr id="4" name="TextBox 3"/>
          <p:cNvSpPr txBox="1"/>
          <p:nvPr/>
        </p:nvSpPr>
        <p:spPr>
          <a:xfrm>
            <a:off x="6156176" y="440490"/>
            <a:ext cx="2689139" cy="738664"/>
          </a:xfrm>
          <a:prstGeom prst="rect">
            <a:avLst/>
          </a:prstGeom>
          <a:noFill/>
        </p:spPr>
        <p:txBody>
          <a:bodyPr wrap="square" rtlCol="1">
            <a:spAutoFit/>
          </a:bodyPr>
          <a:lstStyle/>
          <a:p>
            <a:r>
              <a:rPr lang="ar-IQ" sz="1400" dirty="0" smtClean="0">
                <a:solidFill>
                  <a:srgbClr val="FF0000"/>
                </a:solidFill>
              </a:rPr>
              <a:t>يكتب العنوان اعلى الجدول باستخدام الخط</a:t>
            </a:r>
          </a:p>
          <a:p>
            <a:r>
              <a:rPr lang="en-US" sz="1400" dirty="0" smtClean="0">
                <a:solidFill>
                  <a:srgbClr val="FF0000"/>
                </a:solidFill>
              </a:rPr>
              <a:t>Times New Roman , 14</a:t>
            </a:r>
          </a:p>
          <a:p>
            <a:r>
              <a:rPr lang="ar-IQ" sz="1400" dirty="0" smtClean="0">
                <a:solidFill>
                  <a:srgbClr val="FF0000"/>
                </a:solidFill>
              </a:rPr>
              <a:t>ام الارقام داخل الجدول فتكتب بحجم 12</a:t>
            </a:r>
            <a:endParaRPr lang="ar-IQ" sz="1400" dirty="0">
              <a:solidFill>
                <a:srgbClr val="FF0000"/>
              </a:solidFill>
            </a:endParaRPr>
          </a:p>
        </p:txBody>
      </p:sp>
      <p:cxnSp>
        <p:nvCxnSpPr>
          <p:cNvPr id="6" name="Straight Arrow Connector 5"/>
          <p:cNvCxnSpPr/>
          <p:nvPr/>
        </p:nvCxnSpPr>
        <p:spPr>
          <a:xfrm flipH="1">
            <a:off x="5364088" y="620688"/>
            <a:ext cx="1008112" cy="558466"/>
          </a:xfrm>
          <a:prstGeom prst="straightConnector1">
            <a:avLst/>
          </a:prstGeom>
          <a:ln>
            <a:solidFill>
              <a:srgbClr val="000066"/>
            </a:solidFill>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flipH="1">
            <a:off x="7380312" y="1124744"/>
            <a:ext cx="576064" cy="1008112"/>
          </a:xfrm>
          <a:prstGeom prst="straightConnector1">
            <a:avLst/>
          </a:prstGeom>
          <a:ln>
            <a:solidFill>
              <a:srgbClr val="000066"/>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 xmlns:p14="http://schemas.microsoft.com/office/powerpoint/2010/main" val="37423937"/>
      </p:ext>
    </p:extLst>
  </p:cSld>
  <p:clrMapOvr>
    <a:masterClrMapping/>
  </p:clrMapOvr>
  <p:transition spd="slow">
    <p:push dir="u"/>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1"/>
          <p:cNvSpPr>
            <a:spLocks noChangeArrowheads="1"/>
          </p:cNvSpPr>
          <p:nvPr/>
        </p:nvSpPr>
        <p:spPr bwMode="auto">
          <a:xfrm>
            <a:off x="467544" y="1451774"/>
            <a:ext cx="8064896" cy="52322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457200" algn="justLow" defTabSz="914400" rtl="0" eaLnBrk="1" fontAlgn="base"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The pressure drop due to friction in a steady, fully developed flow through wired inserts ducts are governed by the equation</a:t>
            </a:r>
            <a:r>
              <a:rPr kumimoji="0" lang="en-US" altLang="zh-CN" sz="1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[49]: </a:t>
            </a:r>
            <a:endParaRPr kumimoji="0" lang="en-US" altLang="zh-CN" sz="1800" b="1" i="0" u="none" strike="noStrike" cap="none" normalizeH="0" baseline="0" dirty="0" smtClean="0">
              <a:ln>
                <a:noFill/>
              </a:ln>
              <a:solidFill>
                <a:schemeClr val="tx1"/>
              </a:solidFill>
              <a:effectLst/>
              <a:latin typeface="Arial" pitchFamily="34" charset="0"/>
              <a:cs typeface="Arial" pitchFamily="34" charset="0"/>
            </a:endParaRPr>
          </a:p>
        </p:txBody>
      </p:sp>
      <p:pic>
        <p:nvPicPr>
          <p:cNvPr id="1026" name="Picture 2"/>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1115616" y="2348880"/>
            <a:ext cx="7200800" cy="10287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cxnSp>
        <p:nvCxnSpPr>
          <p:cNvPr id="5" name="Straight Arrow Connector 4"/>
          <p:cNvCxnSpPr/>
          <p:nvPr/>
        </p:nvCxnSpPr>
        <p:spPr>
          <a:xfrm flipH="1">
            <a:off x="971600" y="3068960"/>
            <a:ext cx="648072" cy="0"/>
          </a:xfrm>
          <a:prstGeom prst="straightConnector1">
            <a:avLst/>
          </a:prstGeom>
          <a:ln>
            <a:solidFill>
              <a:srgbClr val="000066"/>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971600" y="3717032"/>
            <a:ext cx="1624891" cy="523220"/>
          </a:xfrm>
          <a:prstGeom prst="rect">
            <a:avLst/>
          </a:prstGeom>
          <a:noFill/>
        </p:spPr>
        <p:txBody>
          <a:bodyPr wrap="square" rtlCol="1">
            <a:spAutoFit/>
          </a:bodyPr>
          <a:lstStyle/>
          <a:p>
            <a:r>
              <a:rPr lang="ar-IQ" sz="1400" dirty="0" smtClean="0">
                <a:solidFill>
                  <a:srgbClr val="FF0000"/>
                </a:solidFill>
              </a:rPr>
              <a:t>ترك مسافة 2 سم قبل</a:t>
            </a:r>
          </a:p>
          <a:p>
            <a:r>
              <a:rPr lang="ar-IQ" sz="1400" dirty="0" smtClean="0">
                <a:solidFill>
                  <a:srgbClr val="FF0000"/>
                </a:solidFill>
              </a:rPr>
              <a:t> كتابة المعادلة الرياضية</a:t>
            </a:r>
            <a:endParaRPr lang="ar-IQ" sz="1400" dirty="0">
              <a:solidFill>
                <a:srgbClr val="FF0000"/>
              </a:solidFill>
            </a:endParaRPr>
          </a:p>
        </p:txBody>
      </p:sp>
      <p:cxnSp>
        <p:nvCxnSpPr>
          <p:cNvPr id="9" name="Straight Arrow Connector 8"/>
          <p:cNvCxnSpPr/>
          <p:nvPr/>
        </p:nvCxnSpPr>
        <p:spPr>
          <a:xfrm flipH="1" flipV="1">
            <a:off x="1295636" y="3068960"/>
            <a:ext cx="252028" cy="648072"/>
          </a:xfrm>
          <a:prstGeom prst="straightConnector1">
            <a:avLst/>
          </a:prstGeom>
          <a:ln>
            <a:solidFill>
              <a:srgbClr val="000066"/>
            </a:solidFill>
            <a:tailEnd type="arrow"/>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5508104" y="3789040"/>
            <a:ext cx="3214071" cy="738664"/>
          </a:xfrm>
          <a:prstGeom prst="rect">
            <a:avLst/>
          </a:prstGeom>
          <a:noFill/>
        </p:spPr>
        <p:txBody>
          <a:bodyPr wrap="square" rtlCol="1">
            <a:spAutoFit/>
          </a:bodyPr>
          <a:lstStyle/>
          <a:p>
            <a:r>
              <a:rPr lang="ar-IQ" sz="1400" dirty="0" smtClean="0">
                <a:solidFill>
                  <a:srgbClr val="FF0000"/>
                </a:solidFill>
              </a:rPr>
              <a:t>ترقم جميع المعادلات وتكون بخط مستقيم مع الكتابة حيث ينتهي رقم المعادلة مع نهاية السطر وبخط</a:t>
            </a:r>
          </a:p>
          <a:p>
            <a:r>
              <a:rPr lang="en-US" sz="1400" dirty="0" smtClean="0">
                <a:solidFill>
                  <a:srgbClr val="FF0000"/>
                </a:solidFill>
              </a:rPr>
              <a:t>Times New Roman ,14</a:t>
            </a:r>
            <a:endParaRPr lang="ar-IQ" sz="1400" dirty="0">
              <a:solidFill>
                <a:srgbClr val="FF0000"/>
              </a:solidFill>
            </a:endParaRPr>
          </a:p>
        </p:txBody>
      </p:sp>
      <p:cxnSp>
        <p:nvCxnSpPr>
          <p:cNvPr id="12" name="Elbow Connector 11"/>
          <p:cNvCxnSpPr/>
          <p:nvPr/>
        </p:nvCxnSpPr>
        <p:spPr>
          <a:xfrm rot="5400000" flipH="1" flipV="1">
            <a:off x="6838500" y="3277842"/>
            <a:ext cx="553278" cy="360040"/>
          </a:xfrm>
          <a:prstGeom prst="bentConnector3">
            <a:avLst/>
          </a:prstGeom>
          <a:ln>
            <a:solidFill>
              <a:srgbClr val="000066"/>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 xmlns:p14="http://schemas.microsoft.com/office/powerpoint/2010/main" val="1925148710"/>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1115616" y="1268760"/>
            <a:ext cx="6984776" cy="482453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
        <p:nvSpPr>
          <p:cNvPr id="2" name="TextBox 1"/>
          <p:cNvSpPr txBox="1"/>
          <p:nvPr/>
        </p:nvSpPr>
        <p:spPr>
          <a:xfrm>
            <a:off x="1259632" y="742841"/>
            <a:ext cx="3569107" cy="369332"/>
          </a:xfrm>
          <a:prstGeom prst="rect">
            <a:avLst/>
          </a:prstGeom>
          <a:noFill/>
        </p:spPr>
        <p:txBody>
          <a:bodyPr wrap="square" rtlCol="1">
            <a:spAutoFit/>
          </a:bodyPr>
          <a:lstStyle/>
          <a:p>
            <a:pPr algn="l"/>
            <a:r>
              <a:rPr lang="en-US" b="1" dirty="0" smtClean="0">
                <a:cs typeface="+mj-cs"/>
              </a:rPr>
              <a:t>References</a:t>
            </a:r>
            <a:endParaRPr lang="ar-IQ" b="1" dirty="0">
              <a:cs typeface="+mj-cs"/>
            </a:endParaRPr>
          </a:p>
        </p:txBody>
      </p:sp>
    </p:spTree>
    <p:extLst>
      <p:ext uri="{BB962C8B-B14F-4D97-AF65-F5344CB8AC3E}">
        <p14:creationId xmlns="" xmlns:p14="http://schemas.microsoft.com/office/powerpoint/2010/main" val="1678103144"/>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a:bodyPr>
          <a:lstStyle/>
          <a:p>
            <a:r>
              <a:rPr lang="ar-IQ" sz="4800" b="1" dirty="0" smtClean="0"/>
              <a:t>مع اطيب التمنيات بالاستفادة</a:t>
            </a:r>
            <a:endParaRPr lang="ar-IQ" sz="4800" b="1" dirty="0"/>
          </a:p>
        </p:txBody>
      </p:sp>
    </p:spTree>
  </p:cSld>
  <p:clrMapOvr>
    <a:masterClrMapping/>
  </p:clrMapOvr>
  <p:transition>
    <p:dissolv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71612"/>
            <a:ext cx="8229600" cy="4525963"/>
          </a:xfrm>
        </p:spPr>
        <p:txBody>
          <a:bodyPr/>
          <a:lstStyle/>
          <a:p>
            <a:r>
              <a:rPr lang="ar-IQ" dirty="0" smtClean="0"/>
              <a:t>من المكتبات الاكاديمية </a:t>
            </a:r>
          </a:p>
          <a:p>
            <a:r>
              <a:rPr lang="ar-IQ" dirty="0" smtClean="0"/>
              <a:t>اسهل الطرق للحصول على دراسات سابقة هو الانترنت:</a:t>
            </a:r>
          </a:p>
          <a:p>
            <a:pPr marL="514350" indent="-514350" algn="ctr">
              <a:buNone/>
            </a:pPr>
            <a:r>
              <a:rPr lang="en-US" dirty="0" smtClean="0"/>
              <a:t>:Google scholar</a:t>
            </a:r>
            <a:endParaRPr lang="ar-IQ" dirty="0" smtClean="0"/>
          </a:p>
          <a:p>
            <a:pPr marL="514350" indent="-514350" algn="ctr">
              <a:buNone/>
            </a:pPr>
            <a:r>
              <a:rPr lang="en-US" u="sng" dirty="0" smtClean="0">
                <a:hlinkClick r:id="rId2"/>
              </a:rPr>
              <a:t>https://scholar.google.com/</a:t>
            </a:r>
          </a:p>
          <a:p>
            <a:pPr marL="514350" indent="-514350">
              <a:buFont typeface="+mj-lt"/>
              <a:buAutoNum type="arabicPeriod"/>
            </a:pPr>
            <a:endParaRPr lang="en-US" dirty="0" smtClean="0"/>
          </a:p>
          <a:p>
            <a:pPr marL="514350" indent="-514350">
              <a:buFont typeface="+mj-lt"/>
              <a:buAutoNum type="arabicPeriod"/>
            </a:pPr>
            <a:endParaRPr lang="ar-IQ" dirty="0"/>
          </a:p>
        </p:txBody>
      </p:sp>
      <p:sp>
        <p:nvSpPr>
          <p:cNvPr id="2" name="Title 1"/>
          <p:cNvSpPr>
            <a:spLocks noGrp="1"/>
          </p:cNvSpPr>
          <p:nvPr>
            <p:ph type="title"/>
          </p:nvPr>
        </p:nvSpPr>
        <p:spPr/>
        <p:txBody>
          <a:bodyPr/>
          <a:lstStyle/>
          <a:p>
            <a:r>
              <a:rPr lang="ar-IQ" dirty="0" smtClean="0"/>
              <a:t>البحوث والدراسات السابقة</a:t>
            </a:r>
            <a:endParaRPr lang="ar-IQ"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lstStyle/>
          <a:p>
            <a:endParaRPr lang="ar-IQ"/>
          </a:p>
        </p:txBody>
      </p:sp>
      <p:sp>
        <p:nvSpPr>
          <p:cNvPr id="2" name="Title 1"/>
          <p:cNvSpPr>
            <a:spLocks noGrp="1"/>
          </p:cNvSpPr>
          <p:nvPr>
            <p:ph type="title"/>
          </p:nvPr>
        </p:nvSpPr>
        <p:spPr/>
        <p:txBody>
          <a:bodyPr/>
          <a:lstStyle/>
          <a:p>
            <a:endParaRPr lang="ar-IQ"/>
          </a:p>
        </p:txBody>
      </p:sp>
      <p:pic>
        <p:nvPicPr>
          <p:cNvPr id="2051" name="Picture 3"/>
          <p:cNvPicPr>
            <a:picLocks noChangeAspect="1" noChangeArrowheads="1"/>
          </p:cNvPicPr>
          <p:nvPr/>
        </p:nvPicPr>
        <p:blipFill>
          <a:blip r:embed="rId2"/>
          <a:srcRect/>
          <a:stretch>
            <a:fillRect/>
          </a:stretch>
        </p:blipFill>
        <p:spPr bwMode="auto">
          <a:xfrm>
            <a:off x="0" y="285729"/>
            <a:ext cx="8929718" cy="5138760"/>
          </a:xfrm>
          <a:prstGeom prst="rect">
            <a:avLst/>
          </a:prstGeom>
          <a:noFill/>
          <a:ln w="9525">
            <a:noFill/>
            <a:miter lim="800000"/>
            <a:headEnd/>
            <a:tailEnd/>
          </a:ln>
          <a:effectLst/>
        </p:spPr>
      </p:pic>
      <p:cxnSp>
        <p:nvCxnSpPr>
          <p:cNvPr id="7" name="Straight Arrow Connector 6"/>
          <p:cNvCxnSpPr/>
          <p:nvPr/>
        </p:nvCxnSpPr>
        <p:spPr>
          <a:xfrm rot="16200000" flipV="1">
            <a:off x="107125" y="1393017"/>
            <a:ext cx="642942" cy="285752"/>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142844" y="1857364"/>
            <a:ext cx="1214446" cy="369332"/>
          </a:xfrm>
          <a:prstGeom prst="rect">
            <a:avLst/>
          </a:prstGeom>
          <a:noFill/>
        </p:spPr>
        <p:txBody>
          <a:bodyPr wrap="square" rtlCol="1">
            <a:spAutoFit/>
          </a:bodyPr>
          <a:lstStyle/>
          <a:p>
            <a:r>
              <a:rPr lang="ar-IQ" dirty="0" smtClean="0"/>
              <a:t>اضغط هنا</a:t>
            </a:r>
            <a:endParaRPr lang="ar-IQ"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Grp="1" noChangeAspect="1" noChangeArrowheads="1"/>
          </p:cNvPicPr>
          <p:nvPr>
            <p:ph idx="1"/>
          </p:nvPr>
        </p:nvPicPr>
        <p:blipFill>
          <a:blip r:embed="rId2"/>
          <a:srcRect/>
          <a:stretch>
            <a:fillRect/>
          </a:stretch>
        </p:blipFill>
        <p:spPr bwMode="auto">
          <a:xfrm>
            <a:off x="500034" y="1643050"/>
            <a:ext cx="8229600" cy="3587050"/>
          </a:xfrm>
          <a:prstGeom prst="rect">
            <a:avLst/>
          </a:prstGeom>
          <a:noFill/>
          <a:ln w="9525">
            <a:noFill/>
            <a:miter lim="800000"/>
            <a:headEnd/>
            <a:tailEnd/>
          </a:ln>
          <a:effectLst/>
        </p:spPr>
      </p:pic>
      <p:sp>
        <p:nvSpPr>
          <p:cNvPr id="5" name="Title 4"/>
          <p:cNvSpPr>
            <a:spLocks noGrp="1"/>
          </p:cNvSpPr>
          <p:nvPr>
            <p:ph type="title"/>
          </p:nvPr>
        </p:nvSpPr>
        <p:spPr/>
        <p:txBody>
          <a:bodyPr/>
          <a:lstStyle/>
          <a:p>
            <a:endParaRPr lang="ar-IQ"/>
          </a:p>
        </p:txBody>
      </p:sp>
      <p:cxnSp>
        <p:nvCxnSpPr>
          <p:cNvPr id="4" name="Straight Arrow Connector 3"/>
          <p:cNvCxnSpPr/>
          <p:nvPr/>
        </p:nvCxnSpPr>
        <p:spPr>
          <a:xfrm rot="16200000" flipV="1">
            <a:off x="2107389" y="4393413"/>
            <a:ext cx="642942" cy="285752"/>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6" name="TextBox 5"/>
          <p:cNvSpPr txBox="1"/>
          <p:nvPr/>
        </p:nvSpPr>
        <p:spPr>
          <a:xfrm>
            <a:off x="2357422" y="4786322"/>
            <a:ext cx="1214446" cy="369332"/>
          </a:xfrm>
          <a:prstGeom prst="rect">
            <a:avLst/>
          </a:prstGeom>
          <a:noFill/>
        </p:spPr>
        <p:txBody>
          <a:bodyPr wrap="square" rtlCol="1">
            <a:spAutoFit/>
          </a:bodyPr>
          <a:lstStyle/>
          <a:p>
            <a:r>
              <a:rPr lang="ar-IQ" dirty="0" smtClean="0"/>
              <a:t>اضغط هنا</a:t>
            </a:r>
            <a:endParaRPr lang="ar-IQ"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Grp="1" noChangeAspect="1" noChangeArrowheads="1"/>
          </p:cNvPicPr>
          <p:nvPr>
            <p:ph idx="1"/>
          </p:nvPr>
        </p:nvPicPr>
        <p:blipFill>
          <a:blip r:embed="rId2"/>
          <a:srcRect/>
          <a:stretch>
            <a:fillRect/>
          </a:stretch>
        </p:blipFill>
        <p:spPr bwMode="auto">
          <a:xfrm>
            <a:off x="737101" y="17481"/>
            <a:ext cx="7529362" cy="6126163"/>
          </a:xfrm>
          <a:prstGeom prst="rect">
            <a:avLst/>
          </a:prstGeom>
          <a:noFill/>
          <a:ln w="9525">
            <a:noFill/>
            <a:miter lim="800000"/>
            <a:headEnd/>
            <a:tailEnd/>
          </a:ln>
          <a:effectLst/>
        </p:spPr>
      </p:pic>
      <p:sp>
        <p:nvSpPr>
          <p:cNvPr id="2" name="Title 1"/>
          <p:cNvSpPr>
            <a:spLocks noGrp="1"/>
          </p:cNvSpPr>
          <p:nvPr>
            <p:ph type="title"/>
          </p:nvPr>
        </p:nvSpPr>
        <p:spPr/>
        <p:txBody>
          <a:bodyPr/>
          <a:lstStyle/>
          <a:p>
            <a:endParaRPr lang="ar-IQ"/>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a:xfrm>
            <a:off x="457200" y="1285860"/>
            <a:ext cx="8229600" cy="4840303"/>
          </a:xfrm>
        </p:spPr>
        <p:txBody>
          <a:bodyPr/>
          <a:lstStyle/>
          <a:p>
            <a:pPr algn="ctr">
              <a:buNone/>
            </a:pPr>
            <a:endParaRPr lang="ar-IQ" sz="4400" dirty="0" smtClean="0"/>
          </a:p>
          <a:p>
            <a:pPr algn="ctr">
              <a:buNone/>
            </a:pPr>
            <a:r>
              <a:rPr lang="en-US" sz="4400" dirty="0" smtClean="0"/>
              <a:t>Google advanced</a:t>
            </a:r>
            <a:endParaRPr lang="ar-IQ" sz="4400" dirty="0" smtClean="0"/>
          </a:p>
          <a:p>
            <a:pPr algn="ctr">
              <a:buNone/>
            </a:pPr>
            <a:r>
              <a:rPr lang="en-US" dirty="0" smtClean="0"/>
              <a:t/>
            </a:r>
            <a:br>
              <a:rPr lang="en-US" dirty="0" smtClean="0"/>
            </a:br>
            <a:r>
              <a:rPr lang="en-US" dirty="0" smtClean="0">
                <a:solidFill>
                  <a:srgbClr val="0000FF"/>
                </a:solidFill>
              </a:rPr>
              <a:t>https://www.google.com/advanced_search</a:t>
            </a:r>
            <a:endParaRPr lang="ar-IQ" dirty="0"/>
          </a:p>
        </p:txBody>
      </p:sp>
      <p:sp>
        <p:nvSpPr>
          <p:cNvPr id="5" name="Title 1"/>
          <p:cNvSpPr>
            <a:spLocks noGrp="1"/>
          </p:cNvSpPr>
          <p:nvPr>
            <p:ph type="title"/>
          </p:nvPr>
        </p:nvSpPr>
        <p:spPr/>
        <p:txBody>
          <a:bodyPr>
            <a:noAutofit/>
          </a:bodyPr>
          <a:lstStyle/>
          <a:p>
            <a:endParaRPr lang="ar-IQ" sz="3600" dirty="0">
              <a:solidFill>
                <a:srgbClr val="0000FF"/>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Grp="1" noChangeAspect="1" noChangeArrowheads="1"/>
          </p:cNvPicPr>
          <p:nvPr>
            <p:ph idx="1"/>
          </p:nvPr>
        </p:nvPicPr>
        <p:blipFill>
          <a:blip r:embed="rId2"/>
          <a:srcRect/>
          <a:stretch>
            <a:fillRect/>
          </a:stretch>
        </p:blipFill>
        <p:spPr bwMode="auto">
          <a:xfrm>
            <a:off x="214282" y="285728"/>
            <a:ext cx="8773035" cy="6286544"/>
          </a:xfrm>
          <a:prstGeom prst="rect">
            <a:avLst/>
          </a:prstGeom>
          <a:noFill/>
          <a:ln w="9525">
            <a:noFill/>
            <a:miter lim="800000"/>
            <a:headEnd/>
            <a:tailEnd/>
          </a:ln>
          <a:effectLst/>
        </p:spPr>
      </p:pic>
      <p:sp>
        <p:nvSpPr>
          <p:cNvPr id="2" name="Title 1"/>
          <p:cNvSpPr>
            <a:spLocks noGrp="1"/>
          </p:cNvSpPr>
          <p:nvPr>
            <p:ph type="title"/>
          </p:nvPr>
        </p:nvSpPr>
        <p:spPr/>
        <p:txBody>
          <a:bodyPr/>
          <a:lstStyle/>
          <a:p>
            <a:endParaRPr lang="ar-IQ"/>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1627</TotalTime>
  <Words>602</Words>
  <Application>Microsoft Office PowerPoint</Application>
  <PresentationFormat>On-screen Show (4:3)</PresentationFormat>
  <Paragraphs>120</Paragraphs>
  <Slides>39</Slides>
  <Notes>2</Notes>
  <HiddenSlides>0</HiddenSlides>
  <MMClips>0</MMClips>
  <ScaleCrop>false</ScaleCrop>
  <HeadingPairs>
    <vt:vector size="4" baseType="variant">
      <vt:variant>
        <vt:lpstr>Theme</vt:lpstr>
      </vt:variant>
      <vt:variant>
        <vt:i4>1</vt:i4>
      </vt:variant>
      <vt:variant>
        <vt:lpstr>Slide Titles</vt:lpstr>
      </vt:variant>
      <vt:variant>
        <vt:i4>39</vt:i4>
      </vt:variant>
    </vt:vector>
  </HeadingPairs>
  <TitlesOfParts>
    <vt:vector size="40" baseType="lpstr">
      <vt:lpstr>Concourse</vt:lpstr>
      <vt:lpstr>بسم الله الرحمن الرحيم</vt:lpstr>
      <vt:lpstr>طريقة كتابة بحث التخرج</vt:lpstr>
      <vt:lpstr>الجانب النظري </vt:lpstr>
      <vt:lpstr>البحوث والدراسات السابقة</vt:lpstr>
      <vt:lpstr>Slide 5</vt:lpstr>
      <vt:lpstr>Slide 6</vt:lpstr>
      <vt:lpstr>Slide 7</vt:lpstr>
      <vt:lpstr>Slide 8</vt:lpstr>
      <vt:lpstr>Slide 9</vt:lpstr>
      <vt:lpstr>معلومات عامة تخص مفردات البحث Wikipedia </vt:lpstr>
      <vt:lpstr>ويكيبيديا (الموسوعة الحرة)</vt:lpstr>
      <vt:lpstr>الاطلاع على الطرق العملية والمختبرية </vt:lpstr>
      <vt:lpstr>Slide 13</vt:lpstr>
      <vt:lpstr>تعليمات الكتابة</vt:lpstr>
      <vt:lpstr>تنظيم المشروع</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lpstr>Slide 38</vt:lpstr>
      <vt:lpstr>مع اطيب التمنيات بالاستفادة</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user</dc:creator>
  <cp:lastModifiedBy>Eng.Safa</cp:lastModifiedBy>
  <cp:revision>192</cp:revision>
  <dcterms:created xsi:type="dcterms:W3CDTF">2010-11-29T18:21:14Z</dcterms:created>
  <dcterms:modified xsi:type="dcterms:W3CDTF">2018-12-23T17:12:36Z</dcterms:modified>
</cp:coreProperties>
</file>