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3" r:id="rId11"/>
    <p:sldId id="266" r:id="rId12"/>
    <p:sldId id="267" r:id="rId13"/>
    <p:sldId id="268" r:id="rId14"/>
    <p:sldId id="269" r:id="rId15"/>
    <p:sldId id="270" r:id="rId16"/>
    <p:sldId id="281" r:id="rId17"/>
    <p:sldId id="271" r:id="rId18"/>
    <p:sldId id="272" r:id="rId19"/>
    <p:sldId id="275" r:id="rId20"/>
    <p:sldId id="279" r:id="rId21"/>
    <p:sldId id="282" r:id="rId22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a" initials="i" lastIdx="0" clrIdx="0">
    <p:extLst>
      <p:ext uri="{19B8F6BF-5375-455C-9EA6-DF929625EA0E}">
        <p15:presenceInfo xmlns:p15="http://schemas.microsoft.com/office/powerpoint/2012/main" xmlns="" userId="i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66" d="100"/>
          <a:sy n="66" d="100"/>
        </p:scale>
        <p:origin x="-87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65D8D-50C4-495E-9890-D0C532B598E9}" type="datetimeFigureOut">
              <a:rPr lang="ar-IQ" smtClean="0"/>
              <a:t>18/02/1440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54ED-5B85-4164-8CD5-8A708397ECF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90011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65D8D-50C4-495E-9890-D0C532B598E9}" type="datetimeFigureOut">
              <a:rPr lang="ar-IQ" smtClean="0"/>
              <a:t>18/02/1440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54ED-5B85-4164-8CD5-8A708397ECF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25195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65D8D-50C4-495E-9890-D0C532B598E9}" type="datetimeFigureOut">
              <a:rPr lang="ar-IQ" smtClean="0"/>
              <a:t>18/02/1440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54ED-5B85-4164-8CD5-8A708397ECF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16859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65D8D-50C4-495E-9890-D0C532B598E9}" type="datetimeFigureOut">
              <a:rPr lang="ar-IQ" smtClean="0"/>
              <a:t>18/02/1440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54ED-5B85-4164-8CD5-8A708397ECF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19796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65D8D-50C4-495E-9890-D0C532B598E9}" type="datetimeFigureOut">
              <a:rPr lang="ar-IQ" smtClean="0"/>
              <a:t>18/02/1440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54ED-5B85-4164-8CD5-8A708397ECF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43029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65D8D-50C4-495E-9890-D0C532B598E9}" type="datetimeFigureOut">
              <a:rPr lang="ar-IQ" smtClean="0"/>
              <a:t>18/02/1440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54ED-5B85-4164-8CD5-8A708397ECF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95796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65D8D-50C4-495E-9890-D0C532B598E9}" type="datetimeFigureOut">
              <a:rPr lang="ar-IQ" smtClean="0"/>
              <a:t>18/02/1440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54ED-5B85-4164-8CD5-8A708397ECF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19728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65D8D-50C4-495E-9890-D0C532B598E9}" type="datetimeFigureOut">
              <a:rPr lang="ar-IQ" smtClean="0"/>
              <a:t>18/02/1440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54ED-5B85-4164-8CD5-8A708397ECF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96736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65D8D-50C4-495E-9890-D0C532B598E9}" type="datetimeFigureOut">
              <a:rPr lang="ar-IQ" smtClean="0"/>
              <a:t>18/02/1440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54ED-5B85-4164-8CD5-8A708397ECF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90806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65D8D-50C4-495E-9890-D0C532B598E9}" type="datetimeFigureOut">
              <a:rPr lang="ar-IQ" smtClean="0"/>
              <a:t>18/02/1440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54ED-5B85-4164-8CD5-8A708397ECF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56494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65D8D-50C4-495E-9890-D0C532B598E9}" type="datetimeFigureOut">
              <a:rPr lang="ar-IQ" smtClean="0"/>
              <a:t>18/02/1440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54ED-5B85-4164-8CD5-8A708397ECF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94679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65D8D-50C4-495E-9890-D0C532B598E9}" type="datetimeFigureOut">
              <a:rPr lang="ar-IQ" smtClean="0"/>
              <a:t>18/02/1440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E54ED-5B85-4164-8CD5-8A708397ECF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80656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10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png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99773" y="1250022"/>
            <a:ext cx="813690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3200" u="sng" dirty="0" smtClean="0">
                <a:cs typeface="+mj-cs"/>
              </a:rPr>
              <a:t>Main chapters</a:t>
            </a:r>
            <a:endParaRPr lang="en-US" sz="3200" dirty="0">
              <a:cs typeface="+mj-cs"/>
            </a:endParaRPr>
          </a:p>
          <a:p>
            <a:pPr algn="l" rtl="0"/>
            <a:r>
              <a:rPr lang="en-US" sz="3200" dirty="0">
                <a:cs typeface="+mj-cs"/>
              </a:rPr>
              <a:t>1-Information theory</a:t>
            </a:r>
          </a:p>
          <a:p>
            <a:pPr algn="l" rtl="0"/>
            <a:r>
              <a:rPr lang="en-US" sz="3200" dirty="0">
                <a:cs typeface="+mj-cs"/>
              </a:rPr>
              <a:t>2- Detection of digital signals in noise.</a:t>
            </a:r>
          </a:p>
          <a:p>
            <a:pPr algn="l" rtl="0"/>
            <a:r>
              <a:rPr lang="en-US" sz="3200" dirty="0">
                <a:cs typeface="+mj-cs"/>
              </a:rPr>
              <a:t>3- Source coding of discrete sources</a:t>
            </a:r>
          </a:p>
          <a:p>
            <a:pPr algn="l" rtl="0"/>
            <a:r>
              <a:rPr lang="en-US" sz="3200" dirty="0">
                <a:cs typeface="+mj-cs"/>
              </a:rPr>
              <a:t>4- Channel coding.</a:t>
            </a:r>
          </a:p>
          <a:p>
            <a:pPr algn="l" rtl="0"/>
            <a:r>
              <a:rPr lang="en-US" sz="3200" dirty="0">
                <a:cs typeface="+mj-cs"/>
              </a:rPr>
              <a:t>5-Introduction to digital signal processing (DSP)</a:t>
            </a:r>
          </a:p>
          <a:p>
            <a:pPr algn="l" rtl="0"/>
            <a:r>
              <a:rPr lang="en-US" sz="3200" dirty="0">
                <a:cs typeface="+mj-cs"/>
              </a:rPr>
              <a:t>6-Digital filter design</a:t>
            </a:r>
          </a:p>
          <a:p>
            <a:pPr algn="l" rtl="0"/>
            <a:endParaRPr lang="en-US" sz="3200" dirty="0"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20458" y="425119"/>
            <a:ext cx="4209143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Digital communication</a:t>
            </a:r>
            <a:endParaRPr lang="ar-IQ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7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82057" y="1640114"/>
            <a:ext cx="137885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Male   (x1)</a:t>
            </a:r>
            <a:endParaRPr lang="ar-IQ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63486" y="2285216"/>
            <a:ext cx="137885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Female (x2)</a:t>
            </a:r>
            <a:endParaRPr lang="ar-IQ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63993" y="895356"/>
            <a:ext cx="172720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Right  handed y2</a:t>
            </a:r>
            <a:endParaRPr lang="ar-IQ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41599" y="827534"/>
            <a:ext cx="166914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Left  handed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</a:rPr>
              <a:t>y1</a:t>
            </a:r>
            <a:endParaRPr lang="ar-IQ" dirty="0">
              <a:solidFill>
                <a:srgbClr val="C0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046514" y="2285216"/>
            <a:ext cx="49493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142343" y="1355520"/>
            <a:ext cx="0" cy="20843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223657" y="1218522"/>
            <a:ext cx="0" cy="2269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558971" y="1150700"/>
            <a:ext cx="0" cy="2269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452914" y="1403188"/>
            <a:ext cx="4368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637314" y="1640114"/>
            <a:ext cx="68942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180</a:t>
            </a:r>
            <a:endParaRPr lang="ar-IQ" dirty="0"/>
          </a:p>
        </p:txBody>
      </p:sp>
      <p:sp>
        <p:nvSpPr>
          <p:cNvPr id="21" name="TextBox 20"/>
          <p:cNvSpPr txBox="1"/>
          <p:nvPr/>
        </p:nvSpPr>
        <p:spPr>
          <a:xfrm>
            <a:off x="3331026" y="2498128"/>
            <a:ext cx="68942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130</a:t>
            </a:r>
            <a:endParaRPr lang="ar-IQ" dirty="0"/>
          </a:p>
        </p:txBody>
      </p:sp>
      <p:sp>
        <p:nvSpPr>
          <p:cNvPr id="22" name="TextBox 21"/>
          <p:cNvSpPr txBox="1"/>
          <p:nvPr/>
        </p:nvSpPr>
        <p:spPr>
          <a:xfrm>
            <a:off x="4619169" y="2498128"/>
            <a:ext cx="68942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110</a:t>
            </a:r>
            <a:endParaRPr lang="ar-IQ" dirty="0"/>
          </a:p>
        </p:txBody>
      </p:sp>
      <p:sp>
        <p:nvSpPr>
          <p:cNvPr id="23" name="TextBox 22"/>
          <p:cNvSpPr txBox="1"/>
          <p:nvPr/>
        </p:nvSpPr>
        <p:spPr>
          <a:xfrm>
            <a:off x="3439883" y="1640114"/>
            <a:ext cx="68942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80</a:t>
            </a:r>
            <a:endParaRPr lang="ar-IQ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2452914" y="2867460"/>
            <a:ext cx="45429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558971" y="2867460"/>
            <a:ext cx="812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500</a:t>
            </a:r>
            <a:endParaRPr lang="ar-IQ" dirty="0"/>
          </a:p>
        </p:txBody>
      </p:sp>
      <p:sp>
        <p:nvSpPr>
          <p:cNvPr id="10" name="TextBox 9"/>
          <p:cNvSpPr txBox="1"/>
          <p:nvPr/>
        </p:nvSpPr>
        <p:spPr>
          <a:xfrm>
            <a:off x="3331027" y="1665122"/>
            <a:ext cx="79828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0.16</a:t>
            </a:r>
            <a:endParaRPr lang="ar-IQ" dirty="0"/>
          </a:p>
        </p:txBody>
      </p:sp>
      <p:sp>
        <p:nvSpPr>
          <p:cNvPr id="19" name="TextBox 18"/>
          <p:cNvSpPr txBox="1"/>
          <p:nvPr/>
        </p:nvSpPr>
        <p:spPr>
          <a:xfrm>
            <a:off x="3276596" y="2356220"/>
            <a:ext cx="79828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0.26</a:t>
            </a:r>
            <a:endParaRPr lang="ar-IQ" dirty="0"/>
          </a:p>
        </p:txBody>
      </p:sp>
      <p:sp>
        <p:nvSpPr>
          <p:cNvPr id="24" name="TextBox 23"/>
          <p:cNvSpPr txBox="1"/>
          <p:nvPr/>
        </p:nvSpPr>
        <p:spPr>
          <a:xfrm>
            <a:off x="4601028" y="2397703"/>
            <a:ext cx="79828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0.22</a:t>
            </a:r>
            <a:endParaRPr lang="ar-IQ" dirty="0"/>
          </a:p>
        </p:txBody>
      </p:sp>
      <p:sp>
        <p:nvSpPr>
          <p:cNvPr id="25" name="TextBox 24"/>
          <p:cNvSpPr txBox="1"/>
          <p:nvPr/>
        </p:nvSpPr>
        <p:spPr>
          <a:xfrm>
            <a:off x="4310741" y="1654628"/>
            <a:ext cx="79828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0.36</a:t>
            </a:r>
            <a:endParaRPr lang="ar-IQ" dirty="0"/>
          </a:p>
        </p:txBody>
      </p:sp>
      <p:sp>
        <p:nvSpPr>
          <p:cNvPr id="26" name="TextBox 25"/>
          <p:cNvSpPr txBox="1"/>
          <p:nvPr/>
        </p:nvSpPr>
        <p:spPr>
          <a:xfrm>
            <a:off x="5573486" y="2867460"/>
            <a:ext cx="79828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1</a:t>
            </a:r>
            <a:endParaRPr lang="ar-IQ" dirty="0"/>
          </a:p>
        </p:txBody>
      </p:sp>
      <p:sp>
        <p:nvSpPr>
          <p:cNvPr id="12" name="TextBox 11"/>
          <p:cNvSpPr txBox="1"/>
          <p:nvPr/>
        </p:nvSpPr>
        <p:spPr>
          <a:xfrm>
            <a:off x="885370" y="337848"/>
            <a:ext cx="489131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dirty="0" smtClean="0">
                <a:solidFill>
                  <a:srgbClr val="C00000"/>
                </a:solidFill>
              </a:rPr>
              <a:t>Joint and conditional probabilities: </a:t>
            </a:r>
            <a:endParaRPr lang="ar-IQ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4000" y="966034"/>
            <a:ext cx="265611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Joint or system probability</a:t>
            </a:r>
            <a:endParaRPr lang="ar-IQ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001486" y="1398490"/>
            <a:ext cx="762000" cy="4262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776684" y="1665122"/>
            <a:ext cx="11466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0.52</a:t>
            </a:r>
            <a:endParaRPr lang="ar-IQ" dirty="0"/>
          </a:p>
        </p:txBody>
      </p:sp>
      <p:sp>
        <p:nvSpPr>
          <p:cNvPr id="29" name="TextBox 28"/>
          <p:cNvSpPr txBox="1"/>
          <p:nvPr/>
        </p:nvSpPr>
        <p:spPr>
          <a:xfrm>
            <a:off x="5849258" y="2397703"/>
            <a:ext cx="11466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0.48</a:t>
            </a:r>
            <a:endParaRPr lang="ar-IQ" dirty="0"/>
          </a:p>
        </p:txBody>
      </p:sp>
      <p:sp>
        <p:nvSpPr>
          <p:cNvPr id="30" name="TextBox 29"/>
          <p:cNvSpPr txBox="1"/>
          <p:nvPr/>
        </p:nvSpPr>
        <p:spPr>
          <a:xfrm>
            <a:off x="4165597" y="3064915"/>
            <a:ext cx="11466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0.58</a:t>
            </a:r>
            <a:endParaRPr lang="ar-IQ" dirty="0"/>
          </a:p>
        </p:txBody>
      </p:sp>
      <p:sp>
        <p:nvSpPr>
          <p:cNvPr id="31" name="TextBox 30"/>
          <p:cNvSpPr txBox="1"/>
          <p:nvPr/>
        </p:nvSpPr>
        <p:spPr>
          <a:xfrm>
            <a:off x="2982684" y="3050400"/>
            <a:ext cx="11466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0.42</a:t>
            </a:r>
            <a:endParaRPr lang="ar-IQ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881257" y="707180"/>
                <a:ext cx="2902857" cy="879856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ar-IQ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𝑗</m:t>
                          </m:r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sup>
                        <m:e/>
                      </m:nary>
                      <m:nary>
                        <m:naryPr>
                          <m:chr m:val="∑"/>
                          <m:ctrlPr>
                            <a:rPr lang="ar-IQ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d>
                          <m:r>
                            <a:rPr lang="ar-IQ" b="0" i="1" smtClean="0">
                              <a:latin typeface="Cambria Math"/>
                            </a:rPr>
                            <m:t>=</m:t>
                          </m:r>
                          <m:r>
                            <a:rPr lang="ar-IQ" b="0" i="1" smtClean="0">
                              <a:latin typeface="Cambria Math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ar-IQ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1257" y="707180"/>
                <a:ext cx="2902857" cy="87985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val 1"/>
          <p:cNvSpPr/>
          <p:nvPr/>
        </p:nvSpPr>
        <p:spPr>
          <a:xfrm>
            <a:off x="6335481" y="1403188"/>
            <a:ext cx="761999" cy="167615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7" name="Oval 26"/>
          <p:cNvSpPr/>
          <p:nvPr/>
        </p:nvSpPr>
        <p:spPr>
          <a:xfrm>
            <a:off x="3418108" y="2953238"/>
            <a:ext cx="1959430" cy="59268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26508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1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1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  <p:bldP spid="8" grpId="0"/>
      <p:bldP spid="8" grpId="1"/>
      <p:bldP spid="10" grpId="0"/>
      <p:bldP spid="19" grpId="0"/>
      <p:bldP spid="24" grpId="0"/>
      <p:bldP spid="25" grpId="0"/>
      <p:bldP spid="26" grpId="0"/>
      <p:bldP spid="12" grpId="0"/>
      <p:bldP spid="14" grpId="0"/>
      <p:bldP spid="28" grpId="0"/>
      <p:bldP spid="29" grpId="0"/>
      <p:bldP spid="30" grpId="0"/>
      <p:bldP spid="31" grpId="0"/>
      <p:bldP spid="33" grpId="0"/>
      <p:bldP spid="2" grpId="0" animBg="1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9942" y="412820"/>
            <a:ext cx="113937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b="1" i="1" u="sng" dirty="0">
                <a:solidFill>
                  <a:srgbClr val="C00000"/>
                </a:solidFill>
              </a:rPr>
              <a:t>MUTUAL INFORMATION</a:t>
            </a:r>
            <a:r>
              <a:rPr lang="en-US" dirty="0">
                <a:solidFill>
                  <a:srgbClr val="C00000"/>
                </a:solidFill>
              </a:rPr>
              <a:t>: </a:t>
            </a:r>
            <a:r>
              <a:rPr lang="en-US" dirty="0"/>
              <a:t>The mutual information between two random variables measures the amount of information that one conveys about the other.</a:t>
            </a:r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5" name="Rectangle 26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25" name="Rectangle 42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7217" name="Picture 4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19085" y="1333046"/>
            <a:ext cx="6766036" cy="2516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Rectangle 34"/>
          <p:cNvSpPr/>
          <p:nvPr/>
        </p:nvSpPr>
        <p:spPr>
          <a:xfrm>
            <a:off x="5241272" y="1595416"/>
            <a:ext cx="66023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, x</a:t>
            </a:r>
            <a:r>
              <a:rPr lang="en-US" baseline="-25000" dirty="0"/>
              <a:t>2</a:t>
            </a:r>
            <a:r>
              <a:rPr lang="en-US" dirty="0"/>
              <a:t>,…..,</a:t>
            </a:r>
            <a:r>
              <a:rPr lang="en-US" dirty="0" err="1"/>
              <a:t>x</a:t>
            </a:r>
            <a:r>
              <a:rPr lang="en-US" baseline="-25000" dirty="0" err="1"/>
              <a:t>n</a:t>
            </a:r>
            <a:r>
              <a:rPr lang="en-US" dirty="0"/>
              <a:t>, </a:t>
            </a:r>
            <a:r>
              <a:rPr lang="en-US" dirty="0" smtClean="0"/>
              <a:t> are the set of symbols that  </a:t>
            </a:r>
            <a:r>
              <a:rPr lang="en-US" dirty="0"/>
              <a:t>transmitter </a:t>
            </a:r>
            <a:r>
              <a:rPr lang="en-US" dirty="0" err="1"/>
              <a:t>T</a:t>
            </a:r>
            <a:r>
              <a:rPr lang="en-US" baseline="-25000" dirty="0" err="1"/>
              <a:t>x</a:t>
            </a:r>
            <a:r>
              <a:rPr lang="en-US" dirty="0"/>
              <a:t> may produce. </a:t>
            </a:r>
            <a:endParaRPr lang="ar-IQ" dirty="0"/>
          </a:p>
        </p:txBody>
      </p:sp>
      <p:sp>
        <p:nvSpPr>
          <p:cNvPr id="36" name="Rectangle 35"/>
          <p:cNvSpPr/>
          <p:nvPr/>
        </p:nvSpPr>
        <p:spPr>
          <a:xfrm>
            <a:off x="5371210" y="2273237"/>
            <a:ext cx="33983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receiver R</a:t>
            </a:r>
            <a:r>
              <a:rPr lang="en-US" baseline="-25000" dirty="0"/>
              <a:t>x</a:t>
            </a:r>
            <a:r>
              <a:rPr lang="en-US" dirty="0"/>
              <a:t> may receive y</a:t>
            </a:r>
            <a:r>
              <a:rPr lang="en-US" baseline="-25000" dirty="0"/>
              <a:t>1</a:t>
            </a:r>
            <a:r>
              <a:rPr lang="en-US" dirty="0"/>
              <a:t>,y</a:t>
            </a:r>
            <a:r>
              <a:rPr lang="en-US" baseline="-25000" dirty="0"/>
              <a:t>2</a:t>
            </a:r>
            <a:r>
              <a:rPr lang="en-US" dirty="0"/>
              <a:t>,…,</a:t>
            </a:r>
            <a:r>
              <a:rPr lang="en-US" dirty="0" err="1"/>
              <a:t>y</a:t>
            </a:r>
            <a:r>
              <a:rPr lang="en-US" baseline="-25000" dirty="0" err="1"/>
              <a:t>m</a:t>
            </a:r>
            <a:r>
              <a:rPr lang="en-US" dirty="0"/>
              <a:t>.</a:t>
            </a:r>
            <a:endParaRPr lang="ar-IQ" dirty="0"/>
          </a:p>
        </p:txBody>
      </p:sp>
      <p:sp>
        <p:nvSpPr>
          <p:cNvPr id="37" name="Rectangle 36"/>
          <p:cNvSpPr/>
          <p:nvPr/>
        </p:nvSpPr>
        <p:spPr>
          <a:xfrm>
            <a:off x="449941" y="3822076"/>
            <a:ext cx="113937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dirty="0"/>
              <a:t>if the noise and jamming is zero, then the </a:t>
            </a:r>
            <a:r>
              <a:rPr lang="en-US" dirty="0" smtClean="0"/>
              <a:t> set X=set Y </a:t>
            </a:r>
            <a:r>
              <a:rPr lang="en-US" dirty="0"/>
              <a:t>and n=m. However, and due to noise and jamming, there will be a conditional </a:t>
            </a:r>
            <a:r>
              <a:rPr lang="en-US" dirty="0" smtClean="0"/>
              <a:t>probability  </a:t>
            </a:r>
            <a:r>
              <a:rPr lang="en-US" dirty="0"/>
              <a:t>p(</a:t>
            </a:r>
            <a:r>
              <a:rPr lang="en-US" dirty="0" err="1"/>
              <a:t>y</a:t>
            </a:r>
            <a:r>
              <a:rPr lang="en-US" baseline="-25000" dirty="0" err="1"/>
              <a:t>j</a:t>
            </a:r>
            <a:r>
              <a:rPr lang="en-US" dirty="0"/>
              <a:t>/x</a:t>
            </a:r>
            <a:r>
              <a:rPr lang="en-US" baseline="-25000" dirty="0"/>
              <a:t>i</a:t>
            </a:r>
            <a:r>
              <a:rPr lang="en-US" dirty="0"/>
              <a:t>):Define</a:t>
            </a:r>
            <a:endParaRPr lang="ar-IQ" dirty="0"/>
          </a:p>
        </p:txBody>
      </p:sp>
      <p:sp>
        <p:nvSpPr>
          <p:cNvPr id="38" name="Rectangle 37"/>
          <p:cNvSpPr/>
          <p:nvPr/>
        </p:nvSpPr>
        <p:spPr>
          <a:xfrm>
            <a:off x="449941" y="4657636"/>
            <a:ext cx="113937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dirty="0"/>
              <a:t>1-p(x</a:t>
            </a:r>
            <a:r>
              <a:rPr lang="en-US" baseline="-25000" dirty="0"/>
              <a:t>i</a:t>
            </a:r>
            <a:r>
              <a:rPr lang="en-US" dirty="0"/>
              <a:t>) to be what is called the </a:t>
            </a:r>
            <a:r>
              <a:rPr lang="en-US" dirty="0" err="1"/>
              <a:t>apriori</a:t>
            </a:r>
            <a:r>
              <a:rPr lang="en-US" dirty="0"/>
              <a:t> </a:t>
            </a:r>
            <a:r>
              <a:rPr lang="en-US" dirty="0" err="1"/>
              <a:t>prob</a:t>
            </a:r>
            <a:r>
              <a:rPr lang="en-US" dirty="0"/>
              <a:t> of the symbol x</a:t>
            </a:r>
            <a:r>
              <a:rPr lang="en-US" baseline="-25000" dirty="0"/>
              <a:t>i</a:t>
            </a:r>
            <a:r>
              <a:rPr lang="en-US" dirty="0"/>
              <a:t> , which is the </a:t>
            </a:r>
            <a:r>
              <a:rPr lang="en-US" dirty="0" err="1"/>
              <a:t>prob</a:t>
            </a:r>
            <a:r>
              <a:rPr lang="en-US" dirty="0"/>
              <a:t> of selecting x</a:t>
            </a:r>
            <a:r>
              <a:rPr lang="en-US" baseline="-25000" dirty="0"/>
              <a:t>i</a:t>
            </a:r>
            <a:r>
              <a:rPr lang="en-US" dirty="0"/>
              <a:t> for transmission</a:t>
            </a:r>
            <a:r>
              <a:rPr lang="en-US" dirty="0" smtClean="0"/>
              <a:t>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2-p(x</a:t>
            </a:r>
            <a:r>
              <a:rPr lang="en-US" baseline="-25000" dirty="0"/>
              <a:t>i</a:t>
            </a:r>
            <a:r>
              <a:rPr lang="en-US" dirty="0"/>
              <a:t>/</a:t>
            </a:r>
            <a:r>
              <a:rPr lang="en-US" dirty="0" err="1"/>
              <a:t>y</a:t>
            </a:r>
            <a:r>
              <a:rPr lang="en-US" baseline="-25000" dirty="0" err="1"/>
              <a:t>j</a:t>
            </a:r>
            <a:r>
              <a:rPr lang="en-US" dirty="0"/>
              <a:t>) to be what is called the </a:t>
            </a:r>
            <a:r>
              <a:rPr lang="en-US" dirty="0" err="1"/>
              <a:t>aposteriori</a:t>
            </a:r>
            <a:r>
              <a:rPr lang="en-US" dirty="0"/>
              <a:t> </a:t>
            </a:r>
            <a:r>
              <a:rPr lang="en-US" dirty="0" err="1"/>
              <a:t>prob</a:t>
            </a:r>
            <a:r>
              <a:rPr lang="en-US" dirty="0"/>
              <a:t> of the symbol x</a:t>
            </a:r>
            <a:r>
              <a:rPr lang="en-US" baseline="-25000" dirty="0"/>
              <a:t>i</a:t>
            </a:r>
            <a:r>
              <a:rPr lang="en-US" dirty="0"/>
              <a:t> after the reception of </a:t>
            </a:r>
            <a:r>
              <a:rPr lang="en-US" dirty="0" err="1"/>
              <a:t>y</a:t>
            </a:r>
            <a:r>
              <a:rPr lang="en-US" baseline="-25000" dirty="0" err="1"/>
              <a:t>j</a:t>
            </a:r>
            <a:r>
              <a:rPr lang="en-US" dirty="0"/>
              <a:t>.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49942" y="5774084"/>
            <a:ext cx="116171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dirty="0">
                <a:solidFill>
                  <a:srgbClr val="C00000"/>
                </a:solidFill>
              </a:rPr>
              <a:t>The amount of information that </a:t>
            </a:r>
            <a:r>
              <a:rPr lang="en-US" dirty="0" err="1">
                <a:solidFill>
                  <a:srgbClr val="C00000"/>
                </a:solidFill>
              </a:rPr>
              <a:t>y</a:t>
            </a:r>
            <a:r>
              <a:rPr lang="en-US" baseline="-25000" dirty="0" err="1">
                <a:solidFill>
                  <a:srgbClr val="C00000"/>
                </a:solidFill>
              </a:rPr>
              <a:t>j</a:t>
            </a:r>
            <a:r>
              <a:rPr lang="en-US" dirty="0">
                <a:solidFill>
                  <a:srgbClr val="C00000"/>
                </a:solidFill>
              </a:rPr>
              <a:t> provides about x</a:t>
            </a:r>
            <a:r>
              <a:rPr lang="en-US" baseline="-25000" dirty="0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is called the mutual information between x</a:t>
            </a:r>
            <a:r>
              <a:rPr lang="en-US" baseline="-25000" dirty="0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and </a:t>
            </a:r>
            <a:r>
              <a:rPr lang="en-US" dirty="0" err="1">
                <a:solidFill>
                  <a:srgbClr val="C00000"/>
                </a:solidFill>
              </a:rPr>
              <a:t>y</a:t>
            </a:r>
            <a:r>
              <a:rPr lang="en-US" baseline="-25000" dirty="0" err="1">
                <a:solidFill>
                  <a:srgbClr val="C00000"/>
                </a:solidFill>
              </a:rPr>
              <a:t>j</a:t>
            </a:r>
            <a:endParaRPr lang="ar-IQ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902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5" grpId="0"/>
      <p:bldP spid="36" grpId="0"/>
      <p:bldP spid="37" grpId="0"/>
      <p:bldP spid="3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486" y="773339"/>
            <a:ext cx="6557055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06487" y="1704984"/>
            <a:ext cx="795938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 </a:t>
            </a:r>
            <a:r>
              <a:rPr lang="en-US" dirty="0"/>
              <a:t>since   p(x</a:t>
            </a:r>
            <a:r>
              <a:rPr lang="en-US" baseline="-25000" dirty="0"/>
              <a:t>i</a:t>
            </a:r>
            <a:r>
              <a:rPr lang="en-US" dirty="0"/>
              <a:t>) p(</a:t>
            </a:r>
            <a:r>
              <a:rPr lang="en-US" dirty="0" err="1"/>
              <a:t>y</a:t>
            </a:r>
            <a:r>
              <a:rPr lang="en-US" baseline="-25000" dirty="0" err="1"/>
              <a:t>j</a:t>
            </a:r>
            <a:r>
              <a:rPr lang="en-US" dirty="0"/>
              <a:t>/x</a:t>
            </a:r>
            <a:r>
              <a:rPr lang="en-US" baseline="-25000" dirty="0"/>
              <a:t>i</a:t>
            </a:r>
            <a:r>
              <a:rPr lang="en-US" dirty="0"/>
              <a:t>)=p(</a:t>
            </a:r>
            <a:r>
              <a:rPr lang="en-US" dirty="0" err="1"/>
              <a:t>y</a:t>
            </a:r>
            <a:r>
              <a:rPr lang="en-US" baseline="-25000" dirty="0" err="1"/>
              <a:t>j</a:t>
            </a:r>
            <a:r>
              <a:rPr lang="en-US" dirty="0"/>
              <a:t>) p(x</a:t>
            </a:r>
            <a:r>
              <a:rPr lang="en-US" baseline="-25000" dirty="0"/>
              <a:t>i</a:t>
            </a:r>
            <a:r>
              <a:rPr lang="en-US" dirty="0"/>
              <a:t>/</a:t>
            </a:r>
            <a:r>
              <a:rPr lang="en-US" dirty="0" err="1"/>
              <a:t>y</a:t>
            </a:r>
            <a:r>
              <a:rPr lang="en-US" baseline="-25000" dirty="0" err="1"/>
              <a:t>j</a:t>
            </a:r>
            <a:r>
              <a:rPr lang="en-US" dirty="0"/>
              <a:t>)=p(</a:t>
            </a:r>
            <a:r>
              <a:rPr lang="en-US" dirty="0" err="1"/>
              <a:t>x</a:t>
            </a:r>
            <a:r>
              <a:rPr lang="en-US" baseline="-25000" dirty="0" err="1"/>
              <a:t>i</a:t>
            </a:r>
            <a:r>
              <a:rPr lang="en-US" dirty="0" err="1"/>
              <a:t>,y</a:t>
            </a:r>
            <a:r>
              <a:rPr lang="en-US" baseline="-25000" dirty="0" err="1"/>
              <a:t>j</a:t>
            </a:r>
            <a:r>
              <a:rPr lang="en-US" dirty="0"/>
              <a:t>), then:</a:t>
            </a:r>
          </a:p>
          <a:p>
            <a:pPr algn="l" rtl="0"/>
            <a:r>
              <a:rPr lang="en-US" dirty="0"/>
              <a:t> 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486" y="2351315"/>
            <a:ext cx="6511017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7945211" y="2528599"/>
            <a:ext cx="36670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0"/>
            <a:r>
              <a:rPr lang="en-US" dirty="0"/>
              <a:t>the mutual information is symmetric.</a:t>
            </a:r>
          </a:p>
        </p:txBody>
      </p:sp>
      <p:sp>
        <p:nvSpPr>
          <p:cNvPr id="6" name="Rectangle 5"/>
          <p:cNvSpPr/>
          <p:nvPr/>
        </p:nvSpPr>
        <p:spPr>
          <a:xfrm>
            <a:off x="887070" y="3277551"/>
            <a:ext cx="1049212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u="sng" dirty="0"/>
              <a:t>Note</a:t>
            </a:r>
            <a:r>
              <a:rPr lang="en-US" dirty="0"/>
              <a:t>:   p(x</a:t>
            </a:r>
            <a:r>
              <a:rPr lang="en-US" baseline="-25000" dirty="0"/>
              <a:t>i</a:t>
            </a:r>
            <a:r>
              <a:rPr lang="en-US" dirty="0"/>
              <a:t>/</a:t>
            </a:r>
            <a:r>
              <a:rPr lang="en-US" dirty="0" err="1"/>
              <a:t>y</a:t>
            </a:r>
            <a:r>
              <a:rPr lang="en-US" baseline="-25000" dirty="0" err="1"/>
              <a:t>j</a:t>
            </a:r>
            <a:r>
              <a:rPr lang="en-US" dirty="0"/>
              <a:t>)≠p(</a:t>
            </a:r>
            <a:r>
              <a:rPr lang="en-US" dirty="0" err="1"/>
              <a:t>y</a:t>
            </a:r>
            <a:r>
              <a:rPr lang="en-US" baseline="-25000" dirty="0" err="1"/>
              <a:t>j</a:t>
            </a:r>
            <a:r>
              <a:rPr lang="en-US" dirty="0"/>
              <a:t>/x</a:t>
            </a:r>
            <a:r>
              <a:rPr lang="en-US" baseline="-25000" dirty="0"/>
              <a:t>i</a:t>
            </a:r>
            <a:r>
              <a:rPr lang="en-US" dirty="0"/>
              <a:t>) in general. In fact,  p(</a:t>
            </a:r>
            <a:r>
              <a:rPr lang="en-US" dirty="0" err="1"/>
              <a:t>y</a:t>
            </a:r>
            <a:r>
              <a:rPr lang="en-US" baseline="-25000" dirty="0" err="1"/>
              <a:t>j</a:t>
            </a:r>
            <a:r>
              <a:rPr lang="en-US" dirty="0"/>
              <a:t>/x</a:t>
            </a:r>
            <a:r>
              <a:rPr lang="en-US" baseline="-25000" dirty="0"/>
              <a:t>i</a:t>
            </a:r>
            <a:r>
              <a:rPr lang="en-US" dirty="0"/>
              <a:t>) gives the </a:t>
            </a:r>
            <a:r>
              <a:rPr lang="en-US" dirty="0" err="1"/>
              <a:t>prob</a:t>
            </a:r>
            <a:r>
              <a:rPr lang="en-US" dirty="0"/>
              <a:t> of </a:t>
            </a:r>
            <a:r>
              <a:rPr lang="en-US" dirty="0" err="1"/>
              <a:t>y</a:t>
            </a:r>
            <a:r>
              <a:rPr lang="en-US" baseline="-25000" dirty="0" err="1"/>
              <a:t>j</a:t>
            </a:r>
            <a:r>
              <a:rPr lang="en-US" dirty="0"/>
              <a:t> given that x</a:t>
            </a:r>
            <a:r>
              <a:rPr lang="en-US" baseline="-25000" dirty="0"/>
              <a:t>i</a:t>
            </a:r>
            <a:r>
              <a:rPr lang="en-US" dirty="0"/>
              <a:t> is transmitted, as if we are at the </a:t>
            </a:r>
            <a:r>
              <a:rPr lang="en-US" dirty="0" err="1"/>
              <a:t>T</a:t>
            </a:r>
            <a:r>
              <a:rPr lang="en-US" baseline="-25000" dirty="0" err="1"/>
              <a:t>x</a:t>
            </a:r>
            <a:r>
              <a:rPr lang="en-US" dirty="0"/>
              <a:t> and we transmit x</a:t>
            </a:r>
            <a:r>
              <a:rPr lang="en-US" baseline="-25000" dirty="0"/>
              <a:t>i</a:t>
            </a:r>
            <a:r>
              <a:rPr lang="en-US" dirty="0"/>
              <a:t> and we ask about the </a:t>
            </a:r>
            <a:r>
              <a:rPr lang="en-US" dirty="0" err="1"/>
              <a:t>prob</a:t>
            </a:r>
            <a:r>
              <a:rPr lang="en-US" dirty="0"/>
              <a:t> of receiving </a:t>
            </a:r>
            <a:r>
              <a:rPr lang="en-US" dirty="0" err="1"/>
              <a:t>y</a:t>
            </a:r>
            <a:r>
              <a:rPr lang="en-US" baseline="-25000" dirty="0" err="1"/>
              <a:t>j</a:t>
            </a:r>
            <a:r>
              <a:rPr lang="en-US" dirty="0"/>
              <a:t> instead. The </a:t>
            </a:r>
            <a:r>
              <a:rPr lang="en-US" dirty="0" err="1"/>
              <a:t>prob</a:t>
            </a:r>
            <a:r>
              <a:rPr lang="en-US" dirty="0"/>
              <a:t>  p(x</a:t>
            </a:r>
            <a:r>
              <a:rPr lang="en-US" baseline="-25000" dirty="0"/>
              <a:t>i</a:t>
            </a:r>
            <a:r>
              <a:rPr lang="en-US" dirty="0"/>
              <a:t>/</a:t>
            </a:r>
            <a:r>
              <a:rPr lang="en-US" dirty="0" err="1"/>
              <a:t>y</a:t>
            </a:r>
            <a:r>
              <a:rPr lang="en-US" baseline="-25000" dirty="0" err="1"/>
              <a:t>j</a:t>
            </a:r>
            <a:r>
              <a:rPr lang="en-US" dirty="0"/>
              <a:t>) is the </a:t>
            </a:r>
            <a:r>
              <a:rPr lang="en-US" dirty="0" err="1"/>
              <a:t>prob</a:t>
            </a:r>
            <a:r>
              <a:rPr lang="en-US" dirty="0"/>
              <a:t> of x</a:t>
            </a:r>
            <a:r>
              <a:rPr lang="en-US" baseline="-25000" dirty="0"/>
              <a:t>i</a:t>
            </a:r>
            <a:r>
              <a:rPr lang="en-US" dirty="0"/>
              <a:t> given we receive </a:t>
            </a:r>
            <a:r>
              <a:rPr lang="en-US" dirty="0" err="1"/>
              <a:t>y</a:t>
            </a:r>
            <a:r>
              <a:rPr lang="en-US" baseline="-25000" dirty="0" err="1"/>
              <a:t>j</a:t>
            </a:r>
            <a:r>
              <a:rPr lang="en-US" dirty="0"/>
              <a:t> as if we are at the R</a:t>
            </a:r>
            <a:r>
              <a:rPr lang="en-US" baseline="-25000" dirty="0"/>
              <a:t>x</a:t>
            </a:r>
            <a:r>
              <a:rPr lang="en-US" dirty="0"/>
              <a:t> and we receive </a:t>
            </a:r>
            <a:r>
              <a:rPr lang="en-US" dirty="0" err="1"/>
              <a:t>y</a:t>
            </a:r>
            <a:r>
              <a:rPr lang="en-US" baseline="-25000" dirty="0" err="1"/>
              <a:t>j</a:t>
            </a:r>
            <a:r>
              <a:rPr lang="en-US" dirty="0"/>
              <a:t> and we ask about if it was coming from x</a:t>
            </a:r>
            <a:r>
              <a:rPr lang="en-US" baseline="-25000" dirty="0"/>
              <a:t>i</a:t>
            </a:r>
            <a:r>
              <a:rPr lang="en-US" dirty="0"/>
              <a:t>.</a:t>
            </a:r>
            <a:endParaRPr lang="ar-IQ" dirty="0"/>
          </a:p>
        </p:txBody>
      </p:sp>
      <p:sp>
        <p:nvSpPr>
          <p:cNvPr id="7" name="Rectangle 6"/>
          <p:cNvSpPr/>
          <p:nvPr/>
        </p:nvSpPr>
        <p:spPr>
          <a:xfrm>
            <a:off x="770132" y="4335252"/>
            <a:ext cx="1105901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u="sng" dirty="0"/>
              <a:t>Properties of I(</a:t>
            </a:r>
            <a:r>
              <a:rPr lang="en-US" u="sng" dirty="0" err="1"/>
              <a:t>x</a:t>
            </a:r>
            <a:r>
              <a:rPr lang="en-US" u="sng" baseline="-25000" dirty="0" err="1"/>
              <a:t>i</a:t>
            </a:r>
            <a:r>
              <a:rPr lang="en-US" u="sng" dirty="0" err="1"/>
              <a:t>,y</a:t>
            </a:r>
            <a:r>
              <a:rPr lang="en-US" u="sng" baseline="-25000" dirty="0" err="1"/>
              <a:t>j</a:t>
            </a:r>
            <a:r>
              <a:rPr lang="en-US" u="sng" dirty="0"/>
              <a:t>):</a:t>
            </a:r>
            <a:endParaRPr lang="en-US" dirty="0"/>
          </a:p>
          <a:p>
            <a:pPr algn="l" rtl="0"/>
            <a:r>
              <a:rPr lang="en-US" dirty="0"/>
              <a:t>1-it is symmetric, i.e. I(</a:t>
            </a:r>
            <a:r>
              <a:rPr lang="en-US" dirty="0" err="1"/>
              <a:t>x</a:t>
            </a:r>
            <a:r>
              <a:rPr lang="en-US" baseline="-25000" dirty="0" err="1"/>
              <a:t>i</a:t>
            </a:r>
            <a:r>
              <a:rPr lang="en-US" dirty="0" err="1"/>
              <a:t>,y</a:t>
            </a:r>
            <a:r>
              <a:rPr lang="en-US" baseline="-25000" dirty="0" err="1"/>
              <a:t>j</a:t>
            </a:r>
            <a:r>
              <a:rPr lang="en-US" dirty="0"/>
              <a:t>)=I(</a:t>
            </a:r>
            <a:r>
              <a:rPr lang="en-US" dirty="0" err="1"/>
              <a:t>y</a:t>
            </a:r>
            <a:r>
              <a:rPr lang="en-US" baseline="-25000" dirty="0" err="1"/>
              <a:t>j</a:t>
            </a:r>
            <a:r>
              <a:rPr lang="en-US" dirty="0" err="1"/>
              <a:t>,x</a:t>
            </a:r>
            <a:r>
              <a:rPr lang="en-US" baseline="-25000" dirty="0" err="1"/>
              <a:t>i</a:t>
            </a:r>
            <a:r>
              <a:rPr lang="en-US" dirty="0"/>
              <a:t>)</a:t>
            </a:r>
          </a:p>
          <a:p>
            <a:pPr algn="l" rtl="0"/>
            <a:r>
              <a:rPr lang="en-US" dirty="0"/>
              <a:t>2- I(</a:t>
            </a:r>
            <a:r>
              <a:rPr lang="en-US" dirty="0" err="1"/>
              <a:t>x</a:t>
            </a:r>
            <a:r>
              <a:rPr lang="en-US" baseline="-25000" dirty="0" err="1"/>
              <a:t>i</a:t>
            </a:r>
            <a:r>
              <a:rPr lang="en-US" dirty="0" err="1"/>
              <a:t>,y</a:t>
            </a:r>
            <a:r>
              <a:rPr lang="en-US" baseline="-25000" dirty="0" err="1"/>
              <a:t>j</a:t>
            </a:r>
            <a:r>
              <a:rPr lang="en-US" dirty="0"/>
              <a:t>)&gt;0 if  </a:t>
            </a:r>
            <a:r>
              <a:rPr lang="en-US" dirty="0" err="1"/>
              <a:t>aposteriori</a:t>
            </a:r>
            <a:r>
              <a:rPr lang="en-US" dirty="0"/>
              <a:t> </a:t>
            </a:r>
            <a:r>
              <a:rPr lang="en-US" dirty="0" err="1"/>
              <a:t>prob</a:t>
            </a:r>
            <a:r>
              <a:rPr lang="en-US" dirty="0"/>
              <a:t>&gt; </a:t>
            </a:r>
            <a:r>
              <a:rPr lang="en-US" dirty="0" err="1"/>
              <a:t>apriori</a:t>
            </a:r>
            <a:r>
              <a:rPr lang="en-US" dirty="0"/>
              <a:t> </a:t>
            </a:r>
            <a:r>
              <a:rPr lang="en-US" dirty="0" err="1"/>
              <a:t>prob</a:t>
            </a:r>
            <a:r>
              <a:rPr lang="en-US" dirty="0"/>
              <a:t>,  </a:t>
            </a:r>
            <a:r>
              <a:rPr lang="en-US" dirty="0" err="1"/>
              <a:t>y</a:t>
            </a:r>
            <a:r>
              <a:rPr lang="en-US" baseline="-25000" dirty="0" err="1"/>
              <a:t>j</a:t>
            </a:r>
            <a:r>
              <a:rPr lang="en-US" dirty="0"/>
              <a:t> provides +</a:t>
            </a:r>
            <a:r>
              <a:rPr lang="en-US" dirty="0" err="1"/>
              <a:t>ve</a:t>
            </a:r>
            <a:r>
              <a:rPr lang="en-US" dirty="0"/>
              <a:t> information about x</a:t>
            </a:r>
            <a:r>
              <a:rPr lang="en-US" baseline="-25000" dirty="0"/>
              <a:t>i</a:t>
            </a:r>
            <a:r>
              <a:rPr lang="en-US" dirty="0"/>
              <a:t>.</a:t>
            </a:r>
          </a:p>
          <a:p>
            <a:pPr algn="l" rtl="0"/>
            <a:r>
              <a:rPr lang="en-US" dirty="0"/>
              <a:t>3- I(</a:t>
            </a:r>
            <a:r>
              <a:rPr lang="en-US" dirty="0" err="1"/>
              <a:t>x</a:t>
            </a:r>
            <a:r>
              <a:rPr lang="en-US" baseline="-25000" dirty="0" err="1"/>
              <a:t>i</a:t>
            </a:r>
            <a:r>
              <a:rPr lang="en-US" dirty="0" err="1"/>
              <a:t>,y</a:t>
            </a:r>
            <a:r>
              <a:rPr lang="en-US" baseline="-25000" dirty="0" err="1"/>
              <a:t>j</a:t>
            </a:r>
            <a:r>
              <a:rPr lang="en-US" dirty="0"/>
              <a:t>)=0,  if  </a:t>
            </a:r>
            <a:r>
              <a:rPr lang="en-US" dirty="0" err="1"/>
              <a:t>aposteriori</a:t>
            </a:r>
            <a:r>
              <a:rPr lang="en-US" dirty="0"/>
              <a:t> </a:t>
            </a:r>
            <a:r>
              <a:rPr lang="en-US" dirty="0" err="1"/>
              <a:t>prob</a:t>
            </a:r>
            <a:r>
              <a:rPr lang="en-US" dirty="0"/>
              <a:t> =</a:t>
            </a:r>
            <a:r>
              <a:rPr lang="en-US" dirty="0" err="1"/>
              <a:t>apriori</a:t>
            </a:r>
            <a:r>
              <a:rPr lang="en-US" dirty="0"/>
              <a:t> </a:t>
            </a:r>
            <a:r>
              <a:rPr lang="en-US" dirty="0" err="1"/>
              <a:t>prob</a:t>
            </a:r>
            <a:r>
              <a:rPr lang="en-US" dirty="0"/>
              <a:t>, which is the case of statistical independence when </a:t>
            </a:r>
            <a:r>
              <a:rPr lang="en-US" dirty="0" err="1"/>
              <a:t>y</a:t>
            </a:r>
            <a:r>
              <a:rPr lang="en-US" baseline="-25000" dirty="0" err="1"/>
              <a:t>j</a:t>
            </a:r>
            <a:r>
              <a:rPr lang="en-US" dirty="0"/>
              <a:t> provides no information about x</a:t>
            </a:r>
            <a:r>
              <a:rPr lang="en-US" baseline="-25000" dirty="0"/>
              <a:t>i</a:t>
            </a:r>
            <a:r>
              <a:rPr lang="en-US" dirty="0"/>
              <a:t>.</a:t>
            </a:r>
          </a:p>
          <a:p>
            <a:pPr algn="l" rtl="0"/>
            <a:r>
              <a:rPr lang="en-US" dirty="0"/>
              <a:t>4- I(</a:t>
            </a:r>
            <a:r>
              <a:rPr lang="en-US" dirty="0" err="1"/>
              <a:t>x</a:t>
            </a:r>
            <a:r>
              <a:rPr lang="en-US" baseline="-25000" dirty="0" err="1"/>
              <a:t>i</a:t>
            </a:r>
            <a:r>
              <a:rPr lang="en-US" dirty="0" err="1"/>
              <a:t>,y</a:t>
            </a:r>
            <a:r>
              <a:rPr lang="en-US" baseline="-25000" dirty="0" err="1"/>
              <a:t>j</a:t>
            </a:r>
            <a:r>
              <a:rPr lang="en-US" dirty="0"/>
              <a:t>)&lt;0 if  </a:t>
            </a:r>
            <a:r>
              <a:rPr lang="en-US" dirty="0" err="1"/>
              <a:t>aposteriori</a:t>
            </a:r>
            <a:r>
              <a:rPr lang="en-US" dirty="0"/>
              <a:t> </a:t>
            </a:r>
            <a:r>
              <a:rPr lang="en-US" dirty="0" err="1"/>
              <a:t>prob</a:t>
            </a:r>
            <a:r>
              <a:rPr lang="en-US" dirty="0"/>
              <a:t>&lt; </a:t>
            </a:r>
            <a:r>
              <a:rPr lang="en-US" dirty="0" err="1"/>
              <a:t>apriori</a:t>
            </a:r>
            <a:r>
              <a:rPr lang="en-US" dirty="0"/>
              <a:t> </a:t>
            </a:r>
            <a:r>
              <a:rPr lang="en-US" dirty="0" err="1"/>
              <a:t>prob</a:t>
            </a:r>
            <a:r>
              <a:rPr lang="en-US" dirty="0"/>
              <a:t>,  </a:t>
            </a:r>
            <a:r>
              <a:rPr lang="en-US" dirty="0" err="1"/>
              <a:t>y</a:t>
            </a:r>
            <a:r>
              <a:rPr lang="en-US" baseline="-25000" dirty="0" err="1"/>
              <a:t>j</a:t>
            </a:r>
            <a:r>
              <a:rPr lang="en-US" dirty="0"/>
              <a:t> provides -</a:t>
            </a:r>
            <a:r>
              <a:rPr lang="en-US" dirty="0" err="1"/>
              <a:t>ve</a:t>
            </a:r>
            <a:r>
              <a:rPr lang="en-US" dirty="0"/>
              <a:t> information about x</a:t>
            </a:r>
            <a:r>
              <a:rPr lang="en-US" baseline="-25000" dirty="0"/>
              <a:t>i</a:t>
            </a:r>
            <a:r>
              <a:rPr lang="en-US" dirty="0"/>
              <a:t>, i.e., </a:t>
            </a:r>
            <a:r>
              <a:rPr lang="en-US" dirty="0" err="1"/>
              <a:t>y</a:t>
            </a:r>
            <a:r>
              <a:rPr lang="en-US" baseline="-25000" dirty="0" err="1"/>
              <a:t>j</a:t>
            </a:r>
            <a:r>
              <a:rPr lang="en-US" dirty="0"/>
              <a:t> adds ambiguity.</a:t>
            </a:r>
          </a:p>
        </p:txBody>
      </p:sp>
    </p:spTree>
    <p:extLst>
      <p:ext uri="{BB962C8B-B14F-4D97-AF65-F5344CB8AC3E}">
        <p14:creationId xmlns:p14="http://schemas.microsoft.com/office/powerpoint/2010/main" val="482600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2798" y="457591"/>
            <a:ext cx="50336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000" b="1" dirty="0">
                <a:solidFill>
                  <a:srgbClr val="C00000"/>
                </a:solidFill>
              </a:rPr>
              <a:t>Transformation(average mutual </a:t>
            </a:r>
            <a:r>
              <a:rPr lang="en-US" sz="2000" b="1" dirty="0" smtClean="0">
                <a:solidFill>
                  <a:srgbClr val="C00000"/>
                </a:solidFill>
              </a:rPr>
              <a:t>information</a:t>
            </a:r>
            <a:r>
              <a:rPr lang="en-US" sz="2000" b="1" i="1" dirty="0" smtClean="0">
                <a:solidFill>
                  <a:srgbClr val="C00000"/>
                </a:solidFill>
              </a:rPr>
              <a:t>:  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2797" y="1030292"/>
            <a:ext cx="109554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dirty="0"/>
              <a:t>This is the statistical averaging of all the pair I(</a:t>
            </a:r>
            <a:r>
              <a:rPr lang="en-US" dirty="0" err="1"/>
              <a:t>x</a:t>
            </a:r>
            <a:r>
              <a:rPr lang="en-US" baseline="-25000" dirty="0" err="1"/>
              <a:t>i</a:t>
            </a:r>
            <a:r>
              <a:rPr lang="en-US" dirty="0" err="1"/>
              <a:t>,y</a:t>
            </a:r>
            <a:r>
              <a:rPr lang="en-US" baseline="-25000" dirty="0" err="1"/>
              <a:t>j</a:t>
            </a:r>
            <a:r>
              <a:rPr lang="en-US" dirty="0"/>
              <a:t>), i=1,2,…n,  j=1,2,3…m. This is denoted by I(X,Y) and is given by: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056" y="1663474"/>
            <a:ext cx="5138057" cy="65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688" y="2467428"/>
            <a:ext cx="6216197" cy="986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055" y="3770993"/>
            <a:ext cx="6110515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2428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680" y="1423308"/>
            <a:ext cx="441892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682745" y="660791"/>
            <a:ext cx="22007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0"/>
            <a:r>
              <a:rPr lang="en-US" sz="2000" b="1" dirty="0">
                <a:solidFill>
                  <a:srgbClr val="C00000"/>
                </a:solidFill>
              </a:rPr>
              <a:t>Marginal Entropies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27315" y="3068935"/>
            <a:ext cx="108276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dirty="0"/>
              <a:t>Marginal entropies are a term usually used to denote both source entropy H(X) defined as before and the receiver entropy H(Y) given by: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745" y="3715266"/>
            <a:ext cx="5224569" cy="776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9314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4171" y="398306"/>
            <a:ext cx="11567886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000" b="1" u="sng" dirty="0">
                <a:solidFill>
                  <a:srgbClr val="C00000"/>
                </a:solidFill>
              </a:rPr>
              <a:t>Joint and conditional </a:t>
            </a:r>
            <a:r>
              <a:rPr lang="en-US" sz="2000" b="1" u="sng" dirty="0" smtClean="0">
                <a:solidFill>
                  <a:srgbClr val="C00000"/>
                </a:solidFill>
              </a:rPr>
              <a:t>entropies</a:t>
            </a:r>
            <a:r>
              <a:rPr lang="en-US" sz="2000" b="1" i="1" u="sng" dirty="0" smtClean="0">
                <a:solidFill>
                  <a:srgbClr val="C00000"/>
                </a:solidFill>
              </a:rPr>
              <a:t>:</a:t>
            </a:r>
            <a:r>
              <a:rPr lang="en-US" sz="2000" b="1" dirty="0">
                <a:solidFill>
                  <a:srgbClr val="C00000"/>
                </a:solidFill>
              </a:rPr>
              <a:t> </a:t>
            </a:r>
            <a:endParaRPr lang="en-US" sz="2000" b="1" dirty="0" smtClean="0">
              <a:solidFill>
                <a:srgbClr val="C00000"/>
              </a:solidFill>
            </a:endParaRPr>
          </a:p>
          <a:p>
            <a:pPr algn="l" rtl="0"/>
            <a:r>
              <a:rPr lang="en-US" sz="2000" b="1" dirty="0" smtClean="0">
                <a:solidFill>
                  <a:srgbClr val="C00000"/>
                </a:solidFill>
              </a:rPr>
              <a:t>Joint or system entropy: </a:t>
            </a:r>
            <a:r>
              <a:rPr lang="en-US" dirty="0" smtClean="0"/>
              <a:t>The </a:t>
            </a:r>
            <a:r>
              <a:rPr lang="en-US" dirty="0"/>
              <a:t>average amount of information associated with the pair (</a:t>
            </a:r>
            <a:r>
              <a:rPr lang="en-US" dirty="0" err="1"/>
              <a:t>x</a:t>
            </a:r>
            <a:r>
              <a:rPr lang="en-US" baseline="-25000" dirty="0" err="1"/>
              <a:t>i</a:t>
            </a:r>
            <a:r>
              <a:rPr lang="en-US" dirty="0" err="1"/>
              <a:t>,y</a:t>
            </a:r>
            <a:r>
              <a:rPr lang="en-US" baseline="-25000" dirty="0" err="1"/>
              <a:t>j</a:t>
            </a:r>
            <a:r>
              <a:rPr lang="en-US" dirty="0"/>
              <a:t>) is called joint or system entropy H(X,Y):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487" y="1383191"/>
            <a:ext cx="6604454" cy="867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2604070"/>
            <a:ext cx="1208574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conditional entropies H(Y/X) &amp; H(X/Y</a:t>
            </a:r>
            <a:r>
              <a:rPr lang="en-US" sz="2000" b="1" dirty="0" smtClean="0">
                <a:solidFill>
                  <a:srgbClr val="C00000"/>
                </a:solidFill>
              </a:rPr>
              <a:t>):</a:t>
            </a:r>
            <a:r>
              <a:rPr lang="en-US" sz="2000" dirty="0"/>
              <a:t>The average amount of information associated with the pairs (</a:t>
            </a:r>
            <a:r>
              <a:rPr lang="en-US" sz="2000" dirty="0" err="1"/>
              <a:t>y</a:t>
            </a:r>
            <a:r>
              <a:rPr lang="en-US" sz="2000" baseline="-25000" dirty="0" err="1"/>
              <a:t>j</a:t>
            </a:r>
            <a:r>
              <a:rPr lang="en-US" sz="2000" dirty="0"/>
              <a:t>/x</a:t>
            </a:r>
            <a:r>
              <a:rPr lang="en-US" sz="2000" baseline="-25000" dirty="0"/>
              <a:t>i</a:t>
            </a:r>
            <a:r>
              <a:rPr lang="en-US" sz="2000" dirty="0"/>
              <a:t>) &amp; (x</a:t>
            </a:r>
            <a:r>
              <a:rPr lang="en-US" sz="2000" baseline="-25000" dirty="0"/>
              <a:t>i</a:t>
            </a:r>
            <a:r>
              <a:rPr lang="en-US" sz="2000" dirty="0"/>
              <a:t>/</a:t>
            </a:r>
            <a:r>
              <a:rPr lang="en-US" sz="2000" dirty="0" err="1"/>
              <a:t>y</a:t>
            </a:r>
            <a:r>
              <a:rPr lang="en-US" sz="2000" baseline="-25000" dirty="0" err="1"/>
              <a:t>j</a:t>
            </a:r>
            <a:r>
              <a:rPr lang="en-US" sz="2000" dirty="0"/>
              <a:t>)</a:t>
            </a:r>
            <a:endParaRPr lang="ar-IQ" sz="2000" b="1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98285" y="3101869"/>
            <a:ext cx="100291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1) Noise </a:t>
            </a:r>
            <a:r>
              <a:rPr lang="en-US" dirty="0" smtClean="0"/>
              <a:t>entropy: </a:t>
            </a:r>
            <a:r>
              <a:rPr lang="en-US" dirty="0"/>
              <a:t>average amount of uncertainty or information about y that remains if we are first told x</a:t>
            </a:r>
            <a:endParaRPr lang="ar-IQ" dirty="0"/>
          </a:p>
          <a:p>
            <a:endParaRPr lang="ar-IQ" dirty="0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4057" y="3574028"/>
            <a:ext cx="6437314" cy="75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1086771" y="4793343"/>
            <a:ext cx="99122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2) Losses entropy</a:t>
            </a:r>
            <a:r>
              <a:rPr lang="en-US" dirty="0" smtClean="0"/>
              <a:t>: </a:t>
            </a:r>
            <a:r>
              <a:rPr lang="en-US" dirty="0"/>
              <a:t>average amount of uncertainty or information that remains about x when y is known</a:t>
            </a:r>
            <a:r>
              <a:rPr lang="en-US" dirty="0" smtClean="0"/>
              <a:t> </a:t>
            </a:r>
            <a:endParaRPr lang="ar-IQ" dirty="0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6785" y="5451475"/>
            <a:ext cx="5977844" cy="876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473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59" y="22677"/>
            <a:ext cx="5196112" cy="4476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4414" y="22677"/>
            <a:ext cx="6627586" cy="4847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406400" y="5007207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 rtl="0">
              <a:buAutoNum type="arabicParenR"/>
            </a:pPr>
            <a:r>
              <a:rPr lang="en-US" dirty="0" smtClean="0"/>
              <a:t>H(X,Y</a:t>
            </a:r>
            <a:r>
              <a:rPr lang="en-US" dirty="0"/>
              <a:t>)=</a:t>
            </a:r>
            <a:r>
              <a:rPr lang="en-US" dirty="0" smtClean="0"/>
              <a:t>H(X)+H(Y/X)</a:t>
            </a:r>
          </a:p>
          <a:p>
            <a:pPr marL="342900" indent="-342900" algn="l" rtl="0">
              <a:buAutoNum type="arabicParenR"/>
            </a:pPr>
            <a:r>
              <a:rPr lang="en-US" dirty="0" smtClean="0"/>
              <a:t>H(X,Y) = H(Y) + H(X/Y)</a:t>
            </a:r>
          </a:p>
          <a:p>
            <a:pPr marL="342900" indent="-342900" algn="l" rtl="0">
              <a:buAutoNum type="arabicParenR"/>
            </a:pPr>
            <a:r>
              <a:rPr lang="en-US" dirty="0" smtClean="0"/>
              <a:t>I(X,Y)= H(X)- H(X/Y)</a:t>
            </a:r>
          </a:p>
          <a:p>
            <a:pPr marL="342900" indent="-342900" algn="l" rtl="0">
              <a:buAutoNum type="arabicParenR"/>
            </a:pPr>
            <a:r>
              <a:rPr lang="en-US" dirty="0" smtClean="0"/>
              <a:t>I(X,Y) = H(Y)- H(Y/X)</a:t>
            </a:r>
          </a:p>
          <a:p>
            <a:pPr marL="342900" indent="-342900" algn="l" rtl="0"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183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3143" y="53680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/>
            <a:r>
              <a:rPr lang="en-US" u="sng" dirty="0">
                <a:cs typeface="+mj-cs"/>
              </a:rPr>
              <a:t>Note : </a:t>
            </a:r>
            <a:r>
              <a:rPr lang="en-US" dirty="0">
                <a:cs typeface="+mj-cs"/>
              </a:rPr>
              <a:t>H(Y/X)≠H(X/Y)</a:t>
            </a:r>
          </a:p>
          <a:p>
            <a:pPr algn="l" rtl="0"/>
            <a:r>
              <a:rPr lang="en-US" u="sng" dirty="0">
                <a:cs typeface="+mj-cs"/>
              </a:rPr>
              <a:t>Ex:</a:t>
            </a:r>
            <a:r>
              <a:rPr lang="en-US" dirty="0">
                <a:cs typeface="+mj-cs"/>
              </a:rPr>
              <a:t> Show that H(X,Y)=H(X)+H(Y/X)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53143" y="1377408"/>
            <a:ext cx="89262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u="sng" dirty="0"/>
              <a:t>Solution:</a:t>
            </a:r>
            <a:endParaRPr lang="en-US" dirty="0"/>
          </a:p>
          <a:p>
            <a:pPr algn="l" rtl="0"/>
            <a:r>
              <a:rPr lang="en-US" dirty="0"/>
              <a:t>This is a very useful identity to ease calculations in problem solving.</a:t>
            </a:r>
          </a:p>
          <a:p>
            <a:pPr algn="l" rtl="0"/>
            <a:r>
              <a:rPr lang="en-US" dirty="0"/>
              <a:t>To prove it, then we know that:   </a:t>
            </a: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5887346"/>
              </p:ext>
            </p:extLst>
          </p:nvPr>
        </p:nvGraphicFramePr>
        <p:xfrm>
          <a:off x="653143" y="2300738"/>
          <a:ext cx="4992914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9" name="Equation" r:id="rId3" imgW="2552700" imgH="444500" progId="Equation.3">
                  <p:embed/>
                </p:oleObj>
              </mc:Choice>
              <mc:Fallback>
                <p:oleObj name="Equation" r:id="rId3" imgW="2552700" imgH="4445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143" y="2300738"/>
                        <a:ext cx="4992914" cy="863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1468947"/>
              </p:ext>
            </p:extLst>
          </p:nvPr>
        </p:nvGraphicFramePr>
        <p:xfrm>
          <a:off x="580572" y="3603625"/>
          <a:ext cx="5849257" cy="8704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0" name="Equation" r:id="rId5" imgW="4241800" imgH="444500" progId="Equation.3">
                  <p:embed/>
                </p:oleObj>
              </mc:Choice>
              <mc:Fallback>
                <p:oleObj name="Equation" r:id="rId5" imgW="4241800" imgH="4445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572" y="3603625"/>
                        <a:ext cx="5849257" cy="8704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464457" y="31464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But p(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kumimoji="0" lang="en-US" sz="16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,y</a:t>
            </a:r>
            <a:r>
              <a:rPr kumimoji="0" lang="en-US" sz="16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)=p(x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p(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</a:t>
            </a:r>
            <a:r>
              <a:rPr kumimoji="0" lang="en-US" sz="16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/x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putting this inside the log term only, then: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0" y="20764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20" name="Rectangle 16"/>
          <p:cNvSpPr>
            <a:spLocks noChangeArrowheads="1"/>
          </p:cNvSpPr>
          <p:nvPr/>
        </p:nvSpPr>
        <p:spPr bwMode="auto">
          <a:xfrm>
            <a:off x="246742" y="4648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After reversing the order of summation, then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740864"/>
              </p:ext>
            </p:extLst>
          </p:nvPr>
        </p:nvGraphicFramePr>
        <p:xfrm>
          <a:off x="6560457" y="4415971"/>
          <a:ext cx="2830286" cy="9216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1" name="Equation" r:id="rId7" imgW="1282700" imgH="444500" progId="Equation.3">
                  <p:embed/>
                </p:oleObj>
              </mc:Choice>
              <mc:Fallback>
                <p:oleObj name="Equation" r:id="rId7" imgW="1282700" imgH="4445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0457" y="4415971"/>
                        <a:ext cx="2830286" cy="9216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7"/>
          <p:cNvSpPr>
            <a:spLocks noChangeArrowheads="1"/>
          </p:cNvSpPr>
          <p:nvPr/>
        </p:nvSpPr>
        <p:spPr bwMode="auto">
          <a:xfrm>
            <a:off x="0" y="10287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1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Then: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2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Then: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3568077"/>
              </p:ext>
            </p:extLst>
          </p:nvPr>
        </p:nvGraphicFramePr>
        <p:xfrm>
          <a:off x="1045934" y="5486401"/>
          <a:ext cx="6936921" cy="8059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2" name="Equation" r:id="rId9" imgW="3848100" imgH="444500" progId="Equation.3">
                  <p:embed/>
                </p:oleObj>
              </mc:Choice>
              <mc:Fallback>
                <p:oleObj name="Equation" r:id="rId9" imgW="3848100" imgH="4445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5934" y="5486401"/>
                        <a:ext cx="6936921" cy="8059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8451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18" grpId="0"/>
      <p:bldP spid="2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6057" y="499906"/>
            <a:ext cx="865051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dirty="0"/>
              <a:t>In the above equation, the 1</a:t>
            </a:r>
            <a:r>
              <a:rPr lang="en-US" baseline="30000" dirty="0"/>
              <a:t>st</a:t>
            </a:r>
            <a:r>
              <a:rPr lang="en-US" dirty="0"/>
              <a:t> term is in fact H(X) and the 2</a:t>
            </a:r>
            <a:r>
              <a:rPr lang="en-US" baseline="30000" dirty="0"/>
              <a:t>nd</a:t>
            </a:r>
            <a:r>
              <a:rPr lang="en-US" dirty="0"/>
              <a:t> term with - sign is H(Y/X), then:</a:t>
            </a:r>
          </a:p>
          <a:p>
            <a:pPr algn="l" rtl="0"/>
            <a:r>
              <a:rPr lang="en-US" dirty="0"/>
              <a:t>H(X,Y)=H(X)+H(Y/X)</a:t>
            </a:r>
          </a:p>
        </p:txBody>
      </p:sp>
      <p:sp>
        <p:nvSpPr>
          <p:cNvPr id="5" name="Rectangle 4"/>
          <p:cNvSpPr/>
          <p:nvPr/>
        </p:nvSpPr>
        <p:spPr>
          <a:xfrm>
            <a:off x="566057" y="159635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/>
            <a:r>
              <a:rPr lang="en-US" u="sng" dirty="0"/>
              <a:t>Homework:</a:t>
            </a:r>
            <a:endParaRPr lang="en-US" dirty="0"/>
          </a:p>
          <a:p>
            <a:pPr algn="l" rtl="0"/>
            <a:r>
              <a:rPr lang="en-US" dirty="0"/>
              <a:t>Show that H(X,Y)=H(Y)+H(X/Y)</a:t>
            </a:r>
          </a:p>
        </p:txBody>
      </p:sp>
      <p:sp>
        <p:nvSpPr>
          <p:cNvPr id="2" name="Rectangle 1"/>
          <p:cNvSpPr/>
          <p:nvPr/>
        </p:nvSpPr>
        <p:spPr>
          <a:xfrm>
            <a:off x="566057" y="2576677"/>
            <a:ext cx="34398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0"/>
            <a:r>
              <a:rPr lang="en-US" u="sng" dirty="0"/>
              <a:t>Ex</a:t>
            </a:r>
            <a:r>
              <a:rPr lang="en-US" dirty="0"/>
              <a:t>: Show that  I(X,Y)=H(X)-H(X/Y)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057" y="3081337"/>
            <a:ext cx="6162675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494" y="3779610"/>
            <a:ext cx="5953125" cy="65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494" y="4436835"/>
            <a:ext cx="2457450" cy="65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645" y="5251223"/>
            <a:ext cx="5495925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494" y="5927499"/>
            <a:ext cx="2976562" cy="589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3933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199" y="538540"/>
            <a:ext cx="1059542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u="sng" dirty="0"/>
              <a:t>Homework:</a:t>
            </a:r>
            <a:endParaRPr lang="en-US" dirty="0"/>
          </a:p>
          <a:p>
            <a:pPr algn="l" rtl="0"/>
            <a:r>
              <a:rPr lang="en-US" dirty="0"/>
              <a:t>Show that I(X,Y)=H(Y)-H(Y/X)</a:t>
            </a:r>
          </a:p>
          <a:p>
            <a:pPr algn="l" rtl="0"/>
            <a:r>
              <a:rPr lang="en-US" u="sng" dirty="0"/>
              <a:t>Ex:</a:t>
            </a:r>
            <a:r>
              <a:rPr lang="en-US" dirty="0"/>
              <a:t> Show that I(X,Y) is zero for extremely noisy channel.</a:t>
            </a:r>
          </a:p>
          <a:p>
            <a:pPr algn="l" rtl="0"/>
            <a:r>
              <a:rPr lang="en-US" dirty="0"/>
              <a:t> </a:t>
            </a:r>
          </a:p>
          <a:p>
            <a:pPr algn="just" rtl="0"/>
            <a:r>
              <a:rPr lang="en-US" u="sng" dirty="0"/>
              <a:t>Solution:</a:t>
            </a:r>
            <a:r>
              <a:rPr lang="en-US" dirty="0"/>
              <a:t> For extremely noisy channel, then </a:t>
            </a:r>
            <a:r>
              <a:rPr lang="en-US" dirty="0" err="1"/>
              <a:t>y</a:t>
            </a:r>
            <a:r>
              <a:rPr lang="en-US" baseline="-25000" dirty="0" err="1"/>
              <a:t>j</a:t>
            </a:r>
            <a:r>
              <a:rPr lang="en-US" dirty="0"/>
              <a:t> gives no information about x</a:t>
            </a:r>
            <a:r>
              <a:rPr lang="en-US" baseline="-25000" dirty="0"/>
              <a:t>i</a:t>
            </a:r>
            <a:r>
              <a:rPr lang="en-US" dirty="0"/>
              <a:t> ( the receiver can not decide anything about x</a:t>
            </a:r>
            <a:r>
              <a:rPr lang="en-US" baseline="-25000" dirty="0"/>
              <a:t>i</a:t>
            </a:r>
            <a:r>
              <a:rPr lang="en-US" dirty="0"/>
              <a:t> as if we transmit a deterministic signal x</a:t>
            </a:r>
            <a:r>
              <a:rPr lang="en-US" baseline="-25000" dirty="0"/>
              <a:t>i</a:t>
            </a:r>
            <a:r>
              <a:rPr lang="en-US" dirty="0"/>
              <a:t> but the receiver receives </a:t>
            </a:r>
            <a:r>
              <a:rPr lang="en-US" dirty="0" err="1"/>
              <a:t>noiselike</a:t>
            </a:r>
            <a:r>
              <a:rPr lang="en-US" dirty="0"/>
              <a:t> signal </a:t>
            </a:r>
            <a:r>
              <a:rPr lang="en-US" dirty="0" err="1"/>
              <a:t>y</a:t>
            </a:r>
            <a:r>
              <a:rPr lang="en-US" baseline="-25000" dirty="0" err="1"/>
              <a:t>j</a:t>
            </a:r>
            <a:r>
              <a:rPr lang="en-US" dirty="0"/>
              <a:t> that is completely has no correlation with x</a:t>
            </a:r>
            <a:r>
              <a:rPr lang="en-US" baseline="-25000" dirty="0"/>
              <a:t>i</a:t>
            </a:r>
            <a:r>
              <a:rPr lang="en-US" dirty="0"/>
              <a:t>). Then x</a:t>
            </a:r>
            <a:r>
              <a:rPr lang="en-US" baseline="-25000" dirty="0"/>
              <a:t>i</a:t>
            </a:r>
            <a:r>
              <a:rPr lang="en-US" dirty="0"/>
              <a:t> and </a:t>
            </a:r>
            <a:r>
              <a:rPr lang="en-US" dirty="0" err="1"/>
              <a:t>y</a:t>
            </a:r>
            <a:r>
              <a:rPr lang="en-US" baseline="-25000" dirty="0" err="1"/>
              <a:t>j</a:t>
            </a:r>
            <a:r>
              <a:rPr lang="en-US" dirty="0"/>
              <a:t> are statistically independent and p(x</a:t>
            </a:r>
            <a:r>
              <a:rPr lang="en-US" baseline="-25000" dirty="0"/>
              <a:t>i</a:t>
            </a:r>
            <a:r>
              <a:rPr lang="en-US" dirty="0"/>
              <a:t>/</a:t>
            </a:r>
            <a:r>
              <a:rPr lang="en-US" dirty="0" err="1"/>
              <a:t>y</a:t>
            </a:r>
            <a:r>
              <a:rPr lang="en-US" baseline="-25000" dirty="0" err="1"/>
              <a:t>j</a:t>
            </a:r>
            <a:r>
              <a:rPr lang="en-US" dirty="0"/>
              <a:t>)=p(x</a:t>
            </a:r>
            <a:r>
              <a:rPr lang="en-US" baseline="-25000" dirty="0"/>
              <a:t>i</a:t>
            </a:r>
            <a:r>
              <a:rPr lang="en-US" dirty="0"/>
              <a:t>) and p(</a:t>
            </a:r>
            <a:r>
              <a:rPr lang="en-US" dirty="0" err="1"/>
              <a:t>y</a:t>
            </a:r>
            <a:r>
              <a:rPr lang="en-US" baseline="-25000" dirty="0" err="1"/>
              <a:t>j</a:t>
            </a:r>
            <a:r>
              <a:rPr lang="en-US" dirty="0"/>
              <a:t>/x</a:t>
            </a:r>
            <a:r>
              <a:rPr lang="en-US" baseline="-25000" dirty="0"/>
              <a:t>i</a:t>
            </a:r>
            <a:r>
              <a:rPr lang="en-US" dirty="0"/>
              <a:t>)=p(</a:t>
            </a:r>
            <a:r>
              <a:rPr lang="en-US" dirty="0" err="1"/>
              <a:t>y</a:t>
            </a:r>
            <a:r>
              <a:rPr lang="en-US" baseline="-25000" dirty="0" err="1"/>
              <a:t>j</a:t>
            </a:r>
            <a:r>
              <a:rPr lang="en-US" dirty="0"/>
              <a:t>) for all i and j , then:</a:t>
            </a:r>
          </a:p>
          <a:p>
            <a:pPr algn="just" rtl="0"/>
            <a:r>
              <a:rPr lang="en-US" dirty="0"/>
              <a:t>I(</a:t>
            </a:r>
            <a:r>
              <a:rPr lang="en-US" dirty="0" err="1"/>
              <a:t>x</a:t>
            </a:r>
            <a:r>
              <a:rPr lang="en-US" baseline="-25000" dirty="0" err="1"/>
              <a:t>i</a:t>
            </a:r>
            <a:r>
              <a:rPr lang="en-US" dirty="0" err="1"/>
              <a:t>,y</a:t>
            </a:r>
            <a:r>
              <a:rPr lang="en-US" baseline="-25000" dirty="0" err="1"/>
              <a:t>j</a:t>
            </a:r>
            <a:r>
              <a:rPr lang="en-US" dirty="0"/>
              <a:t>)=log</a:t>
            </a:r>
            <a:r>
              <a:rPr lang="en-US" baseline="-25000" dirty="0"/>
              <a:t>2</a:t>
            </a:r>
            <a:r>
              <a:rPr lang="en-US" dirty="0"/>
              <a:t>1=0 for all i &amp; j ,  then I(X,Y)=0</a:t>
            </a:r>
          </a:p>
        </p:txBody>
      </p:sp>
    </p:spTree>
    <p:extLst>
      <p:ext uri="{BB962C8B-B14F-4D97-AF65-F5344CB8AC3E}">
        <p14:creationId xmlns:p14="http://schemas.microsoft.com/office/powerpoint/2010/main" val="3723635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228" y="432895"/>
            <a:ext cx="107701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spcAft>
                <a:spcPts val="0"/>
              </a:spcAft>
            </a:pPr>
            <a:r>
              <a:rPr lang="en-US" u="sng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INFORMATION THEORY  :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subject deals with information or data transmission from one point to another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2012" y="1351129"/>
            <a:ext cx="5773003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The block diagram for any communication system is :</a:t>
            </a:r>
          </a:p>
          <a:p>
            <a:endParaRPr lang="ar-IQ" dirty="0"/>
          </a:p>
        </p:txBody>
      </p:sp>
      <p:sp>
        <p:nvSpPr>
          <p:cNvPr id="8" name="TextBox 7"/>
          <p:cNvSpPr txBox="1"/>
          <p:nvPr/>
        </p:nvSpPr>
        <p:spPr>
          <a:xfrm>
            <a:off x="600501" y="2546362"/>
            <a:ext cx="1678675" cy="64633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r>
              <a:rPr lang="en-US" dirty="0" smtClean="0"/>
              <a:t>Source of information</a:t>
            </a:r>
            <a:endParaRPr lang="ar-IQ" dirty="0"/>
          </a:p>
        </p:txBody>
      </p:sp>
      <p:sp>
        <p:nvSpPr>
          <p:cNvPr id="9" name="TextBox 8"/>
          <p:cNvSpPr txBox="1"/>
          <p:nvPr/>
        </p:nvSpPr>
        <p:spPr>
          <a:xfrm>
            <a:off x="3086101" y="2684861"/>
            <a:ext cx="1260498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r>
              <a:rPr lang="en-US" dirty="0" smtClean="0"/>
              <a:t>encoder</a:t>
            </a:r>
            <a:endParaRPr lang="ar-IQ" dirty="0"/>
          </a:p>
        </p:txBody>
      </p:sp>
      <p:sp>
        <p:nvSpPr>
          <p:cNvPr id="11" name="TextBox 10"/>
          <p:cNvSpPr txBox="1"/>
          <p:nvPr/>
        </p:nvSpPr>
        <p:spPr>
          <a:xfrm>
            <a:off x="5010576" y="2684861"/>
            <a:ext cx="1678675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channel</a:t>
            </a:r>
            <a:endParaRPr lang="ar-IQ" dirty="0"/>
          </a:p>
        </p:txBody>
      </p:sp>
      <p:sp>
        <p:nvSpPr>
          <p:cNvPr id="12" name="TextBox 11"/>
          <p:cNvSpPr txBox="1"/>
          <p:nvPr/>
        </p:nvSpPr>
        <p:spPr>
          <a:xfrm>
            <a:off x="7453738" y="2731027"/>
            <a:ext cx="1678675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decoder</a:t>
            </a:r>
            <a:endParaRPr lang="ar-IQ" dirty="0"/>
          </a:p>
        </p:txBody>
      </p:sp>
      <p:sp>
        <p:nvSpPr>
          <p:cNvPr id="13" name="TextBox 12"/>
          <p:cNvSpPr txBox="1"/>
          <p:nvPr/>
        </p:nvSpPr>
        <p:spPr>
          <a:xfrm>
            <a:off x="9521161" y="2592527"/>
            <a:ext cx="1678675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Listener or receptor </a:t>
            </a:r>
            <a:endParaRPr lang="ar-IQ" dirty="0"/>
          </a:p>
        </p:txBody>
      </p:sp>
      <p:sp>
        <p:nvSpPr>
          <p:cNvPr id="14" name="TextBox 13"/>
          <p:cNvSpPr txBox="1"/>
          <p:nvPr/>
        </p:nvSpPr>
        <p:spPr>
          <a:xfrm>
            <a:off x="871750" y="3432077"/>
            <a:ext cx="1136175" cy="1200329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en-US" dirty="0" smtClean="0"/>
              <a:t>Audio</a:t>
            </a:r>
          </a:p>
          <a:p>
            <a:r>
              <a:rPr lang="en-US" dirty="0" smtClean="0"/>
              <a:t>Video</a:t>
            </a:r>
          </a:p>
          <a:p>
            <a:r>
              <a:rPr lang="en-US" dirty="0" smtClean="0"/>
              <a:t>Telex</a:t>
            </a:r>
          </a:p>
          <a:p>
            <a:r>
              <a:rPr lang="en-US" dirty="0" smtClean="0"/>
              <a:t>computer</a:t>
            </a:r>
            <a:endParaRPr lang="ar-IQ" dirty="0"/>
          </a:p>
        </p:txBody>
      </p:sp>
      <p:sp>
        <p:nvSpPr>
          <p:cNvPr id="15" name="TextBox 14"/>
          <p:cNvSpPr txBox="1"/>
          <p:nvPr/>
        </p:nvSpPr>
        <p:spPr>
          <a:xfrm>
            <a:off x="2917382" y="3261072"/>
            <a:ext cx="1411763" cy="369332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en-US" dirty="0" smtClean="0"/>
              <a:t>modulation</a:t>
            </a:r>
            <a:endParaRPr lang="ar-IQ" dirty="0"/>
          </a:p>
        </p:txBody>
      </p:sp>
      <p:sp>
        <p:nvSpPr>
          <p:cNvPr id="16" name="TextBox 15"/>
          <p:cNvSpPr txBox="1"/>
          <p:nvPr/>
        </p:nvSpPr>
        <p:spPr>
          <a:xfrm>
            <a:off x="2825086" y="3741594"/>
            <a:ext cx="1411763" cy="369332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en-US" dirty="0" smtClean="0"/>
              <a:t>ciphering</a:t>
            </a:r>
            <a:endParaRPr lang="ar-IQ" dirty="0"/>
          </a:p>
        </p:txBody>
      </p:sp>
      <p:sp>
        <p:nvSpPr>
          <p:cNvPr id="17" name="TextBox 16"/>
          <p:cNvSpPr txBox="1"/>
          <p:nvPr/>
        </p:nvSpPr>
        <p:spPr>
          <a:xfrm>
            <a:off x="2825086" y="4119478"/>
            <a:ext cx="1813446" cy="369332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en-US" dirty="0" smtClean="0"/>
              <a:t>Error correction</a:t>
            </a:r>
            <a:endParaRPr lang="ar-IQ" dirty="0"/>
          </a:p>
        </p:txBody>
      </p:sp>
      <p:sp>
        <p:nvSpPr>
          <p:cNvPr id="18" name="TextBox 17"/>
          <p:cNvSpPr txBox="1"/>
          <p:nvPr/>
        </p:nvSpPr>
        <p:spPr>
          <a:xfrm>
            <a:off x="2934836" y="4488810"/>
            <a:ext cx="1411763" cy="369332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en-US" dirty="0" smtClean="0"/>
              <a:t>compression</a:t>
            </a:r>
            <a:endParaRPr lang="ar-IQ" dirty="0"/>
          </a:p>
        </p:txBody>
      </p:sp>
      <p:sp>
        <p:nvSpPr>
          <p:cNvPr id="19" name="TextBox 18"/>
          <p:cNvSpPr txBox="1"/>
          <p:nvPr/>
        </p:nvSpPr>
        <p:spPr>
          <a:xfrm>
            <a:off x="9792410" y="3393370"/>
            <a:ext cx="1407426" cy="1200329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en-US" dirty="0" smtClean="0"/>
              <a:t>speaker</a:t>
            </a:r>
          </a:p>
          <a:p>
            <a:r>
              <a:rPr lang="en-US" dirty="0" smtClean="0"/>
              <a:t>TV</a:t>
            </a:r>
          </a:p>
          <a:p>
            <a:r>
              <a:rPr lang="en-US" dirty="0" smtClean="0"/>
              <a:t>computer</a:t>
            </a:r>
          </a:p>
          <a:p>
            <a:r>
              <a:rPr lang="en-US" dirty="0" smtClean="0"/>
              <a:t>typewriter</a:t>
            </a:r>
            <a:endParaRPr lang="ar-IQ" dirty="0"/>
          </a:p>
        </p:txBody>
      </p:sp>
      <p:sp>
        <p:nvSpPr>
          <p:cNvPr id="20" name="TextBox 19"/>
          <p:cNvSpPr txBox="1"/>
          <p:nvPr/>
        </p:nvSpPr>
        <p:spPr>
          <a:xfrm>
            <a:off x="7515506" y="3279888"/>
            <a:ext cx="1616907" cy="369332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en-US" dirty="0" smtClean="0"/>
              <a:t>demodulation</a:t>
            </a:r>
            <a:endParaRPr lang="ar-IQ" dirty="0"/>
          </a:p>
        </p:txBody>
      </p:sp>
      <p:sp>
        <p:nvSpPr>
          <p:cNvPr id="21" name="TextBox 20"/>
          <p:cNvSpPr txBox="1"/>
          <p:nvPr/>
        </p:nvSpPr>
        <p:spPr>
          <a:xfrm>
            <a:off x="7519665" y="3742650"/>
            <a:ext cx="1411763" cy="369332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en-US" dirty="0" smtClean="0"/>
              <a:t>deciphering</a:t>
            </a:r>
            <a:endParaRPr lang="ar-IQ" dirty="0"/>
          </a:p>
        </p:txBody>
      </p:sp>
      <p:sp>
        <p:nvSpPr>
          <p:cNvPr id="22" name="TextBox 21"/>
          <p:cNvSpPr txBox="1"/>
          <p:nvPr/>
        </p:nvSpPr>
        <p:spPr>
          <a:xfrm>
            <a:off x="6878472" y="4045629"/>
            <a:ext cx="2321326" cy="646331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Error detection and correction</a:t>
            </a:r>
            <a:endParaRPr lang="ar-IQ" dirty="0"/>
          </a:p>
        </p:txBody>
      </p:sp>
      <p:sp>
        <p:nvSpPr>
          <p:cNvPr id="23" name="TextBox 22"/>
          <p:cNvSpPr txBox="1"/>
          <p:nvPr/>
        </p:nvSpPr>
        <p:spPr>
          <a:xfrm>
            <a:off x="7172572" y="4593699"/>
            <a:ext cx="1733126" cy="369332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en-US" dirty="0" smtClean="0"/>
              <a:t>decompression</a:t>
            </a:r>
            <a:endParaRPr lang="ar-IQ" dirty="0"/>
          </a:p>
        </p:txBody>
      </p:sp>
      <p:cxnSp>
        <p:nvCxnSpPr>
          <p:cNvPr id="25" name="Straight Arrow Connector 24"/>
          <p:cNvCxnSpPr>
            <a:stCxn id="8" idx="3"/>
            <a:endCxn id="9" idx="1"/>
          </p:cNvCxnSpPr>
          <p:nvPr/>
        </p:nvCxnSpPr>
        <p:spPr>
          <a:xfrm flipV="1">
            <a:off x="2279176" y="2869527"/>
            <a:ext cx="80692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9" idx="3"/>
            <a:endCxn id="11" idx="1"/>
          </p:cNvCxnSpPr>
          <p:nvPr/>
        </p:nvCxnSpPr>
        <p:spPr>
          <a:xfrm>
            <a:off x="4346599" y="2869527"/>
            <a:ext cx="66397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1" idx="3"/>
          </p:cNvCxnSpPr>
          <p:nvPr/>
        </p:nvCxnSpPr>
        <p:spPr>
          <a:xfrm>
            <a:off x="6689251" y="2869527"/>
            <a:ext cx="7644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2" idx="3"/>
            <a:endCxn id="13" idx="1"/>
          </p:cNvCxnSpPr>
          <p:nvPr/>
        </p:nvCxnSpPr>
        <p:spPr>
          <a:xfrm>
            <a:off x="9132413" y="2915693"/>
            <a:ext cx="3887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62228" y="5363570"/>
            <a:ext cx="11179563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dirty="0"/>
              <a:t>The concept of information is related to probability. </a:t>
            </a:r>
            <a:r>
              <a:rPr lang="en-US" b="1" u="sng" dirty="0">
                <a:solidFill>
                  <a:srgbClr val="C00000"/>
                </a:solidFill>
              </a:rPr>
              <a:t>Any signal that conveys information must be unpredictable (random), but not visa versa, i.e. not any random signal conveys information.</a:t>
            </a:r>
            <a:r>
              <a:rPr lang="en-US" dirty="0"/>
              <a:t>(noise is a random signal conveying no information).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02487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1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 animBg="1"/>
      <p:bldP spid="9" grpId="0" animBg="1"/>
      <p:bldP spid="11" grpId="0" animBg="1"/>
      <p:bldP spid="12" grpId="0" animBg="1"/>
      <p:bldP spid="13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3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114" y="348343"/>
            <a:ext cx="7757886" cy="2162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522513" y="2764971"/>
            <a:ext cx="1087119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dirty="0"/>
              <a:t>1-marginal entropies. </a:t>
            </a:r>
            <a:endParaRPr lang="en-US" dirty="0" smtClean="0"/>
          </a:p>
          <a:p>
            <a:pPr algn="just" rtl="0"/>
            <a:r>
              <a:rPr lang="en-US" dirty="0" smtClean="0"/>
              <a:t>2-joint </a:t>
            </a:r>
            <a:r>
              <a:rPr lang="en-US" dirty="0"/>
              <a:t>entropy.  </a:t>
            </a:r>
            <a:endParaRPr lang="en-US" dirty="0" smtClean="0"/>
          </a:p>
          <a:p>
            <a:pPr algn="just" rtl="0"/>
            <a:r>
              <a:rPr lang="en-US" dirty="0" smtClean="0"/>
              <a:t>3-conditional </a:t>
            </a:r>
            <a:r>
              <a:rPr lang="en-US" dirty="0"/>
              <a:t>entropies. </a:t>
            </a:r>
            <a:endParaRPr lang="en-US" dirty="0" smtClean="0"/>
          </a:p>
          <a:p>
            <a:pPr algn="just" rtl="0"/>
            <a:r>
              <a:rPr lang="en-US" dirty="0" smtClean="0"/>
              <a:t>4-the </a:t>
            </a:r>
            <a:r>
              <a:rPr lang="en-US" dirty="0"/>
              <a:t>mutual information between x</a:t>
            </a:r>
            <a:r>
              <a:rPr lang="en-US" baseline="-25000" dirty="0"/>
              <a:t>1</a:t>
            </a:r>
            <a:r>
              <a:rPr lang="en-US" dirty="0"/>
              <a:t> and y</a:t>
            </a:r>
            <a:r>
              <a:rPr lang="en-US" baseline="-25000" dirty="0"/>
              <a:t>2</a:t>
            </a:r>
            <a:r>
              <a:rPr lang="en-US" dirty="0" smtClean="0"/>
              <a:t>.</a:t>
            </a:r>
          </a:p>
          <a:p>
            <a:pPr algn="just" rtl="0"/>
            <a:r>
              <a:rPr lang="en-US" dirty="0" smtClean="0"/>
              <a:t> </a:t>
            </a:r>
            <a:r>
              <a:rPr lang="en-US" dirty="0"/>
              <a:t>5-the </a:t>
            </a:r>
            <a:r>
              <a:rPr lang="en-US" dirty="0" err="1"/>
              <a:t>transinformation</a:t>
            </a:r>
            <a:r>
              <a:rPr lang="en-US" dirty="0"/>
              <a:t>. </a:t>
            </a:r>
            <a:endParaRPr lang="en-US" dirty="0" smtClean="0"/>
          </a:p>
          <a:p>
            <a:pPr algn="just" rtl="0"/>
            <a:r>
              <a:rPr lang="en-US" dirty="0" smtClean="0"/>
              <a:t>6-then </a:t>
            </a:r>
            <a:r>
              <a:rPr lang="en-US" dirty="0"/>
              <a:t>draw the channel model.</a:t>
            </a:r>
          </a:p>
        </p:txBody>
      </p:sp>
    </p:spTree>
    <p:extLst>
      <p:ext uri="{BB962C8B-B14F-4D97-AF65-F5344CB8AC3E}">
        <p14:creationId xmlns:p14="http://schemas.microsoft.com/office/powerpoint/2010/main" val="23748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4113" y="557964"/>
            <a:ext cx="86505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0"/>
            <a:r>
              <a:rPr lang="en-US" u="sng" dirty="0"/>
              <a:t>Homework</a:t>
            </a:r>
            <a:r>
              <a:rPr lang="en-US" dirty="0"/>
              <a:t>: For the channel model shown,  Find:1-source entropy rate if </a:t>
            </a:r>
            <a:r>
              <a:rPr lang="en-US" dirty="0">
                <a:sym typeface="Symbol"/>
              </a:rPr>
              <a:t></a:t>
            </a:r>
            <a:r>
              <a:rPr lang="en-US" baseline="-25000" dirty="0"/>
              <a:t>x1</a:t>
            </a:r>
            <a:r>
              <a:rPr lang="en-US" dirty="0"/>
              <a:t>=1ms and </a:t>
            </a:r>
            <a:r>
              <a:rPr lang="en-US" dirty="0">
                <a:sym typeface="Symbol"/>
              </a:rPr>
              <a:t></a:t>
            </a:r>
            <a:r>
              <a:rPr lang="en-US" baseline="-25000" dirty="0"/>
              <a:t>x2</a:t>
            </a:r>
            <a:r>
              <a:rPr lang="en-US" dirty="0"/>
              <a:t>=2ms, I(x</a:t>
            </a:r>
            <a:r>
              <a:rPr lang="en-US" baseline="-25000" dirty="0"/>
              <a:t>1</a:t>
            </a:r>
            <a:r>
              <a:rPr lang="en-US" dirty="0"/>
              <a:t>)=2bits.</a:t>
            </a:r>
          </a:p>
          <a:p>
            <a:r>
              <a:rPr lang="en-US" dirty="0"/>
              <a:t>2-the </a:t>
            </a:r>
            <a:r>
              <a:rPr lang="en-US" dirty="0" err="1"/>
              <a:t>transinformation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713200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3331" y="540303"/>
            <a:ext cx="186974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u="sng" dirty="0" smtClean="0">
                <a:solidFill>
                  <a:srgbClr val="C00000"/>
                </a:solidFill>
              </a:rPr>
              <a:t>Self Information</a:t>
            </a:r>
            <a:endParaRPr lang="ar-IQ" sz="2000" u="sng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2196" y="1783418"/>
            <a:ext cx="1282890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r>
              <a:rPr lang="en-US" dirty="0" smtClean="0"/>
              <a:t>Source of information</a:t>
            </a:r>
            <a:endParaRPr lang="ar-IQ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084394" y="946020"/>
                <a:ext cx="1828800" cy="2585323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   ----------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)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------------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)</a:t>
                </a:r>
              </a:p>
              <a:p>
                <a:endParaRPr lang="en-US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 smtClean="0"/>
                  <a:t>------------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 smtClean="0"/>
                  <a:t>)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.</a:t>
                </a:r>
              </a:p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 smtClean="0"/>
                  <a:t>------------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 smtClean="0"/>
                  <a:t>)</a:t>
                </a:r>
              </a:p>
              <a:p>
                <a:pPr algn="l" rtl="0"/>
                <a:endParaRPr lang="en-US" dirty="0" smtClean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4394" y="946020"/>
                <a:ext cx="1828800" cy="2585323"/>
              </a:xfrm>
              <a:prstGeom prst="rect">
                <a:avLst/>
              </a:prstGeom>
              <a:blipFill rotWithShape="0">
                <a:blip r:embed="rId3"/>
                <a:stretch>
                  <a:fillRect t="-1179" r="-3000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Left Brace 12"/>
          <p:cNvSpPr/>
          <p:nvPr/>
        </p:nvSpPr>
        <p:spPr>
          <a:xfrm>
            <a:off x="2920621" y="1064525"/>
            <a:ext cx="163773" cy="230647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4" name="Rectangle 1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4640852"/>
              </p:ext>
            </p:extLst>
          </p:nvPr>
        </p:nvGraphicFramePr>
        <p:xfrm>
          <a:off x="969274" y="2466769"/>
          <a:ext cx="1786150" cy="9652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2" name="Equation" r:id="rId4" imgW="774364" imgH="431613" progId="Equation.3">
                  <p:embed/>
                </p:oleObj>
              </mc:Choice>
              <mc:Fallback>
                <p:oleObj name="Equation" r:id="rId4" imgW="774364" imgH="431613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9274" y="2466769"/>
                        <a:ext cx="1786150" cy="9652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18"/>
          <p:cNvSpPr>
            <a:spLocks noChangeArrowheads="1"/>
          </p:cNvSpPr>
          <p:nvPr/>
        </p:nvSpPr>
        <p:spPr bwMode="auto">
          <a:xfrm>
            <a:off x="0" y="6381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27" name="TextBox 26"/>
          <p:cNvSpPr txBox="1"/>
          <p:nvPr/>
        </p:nvSpPr>
        <p:spPr>
          <a:xfrm>
            <a:off x="696036" y="3541564"/>
            <a:ext cx="9034818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C00000"/>
                </a:solidFill>
              </a:rPr>
              <a:t>source produces the message x</a:t>
            </a:r>
            <a:r>
              <a:rPr lang="en-US" baseline="-25000" dirty="0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is related with p(x</a:t>
            </a:r>
            <a:r>
              <a:rPr lang="en-US" baseline="-25000" dirty="0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 as follows:</a:t>
            </a:r>
          </a:p>
          <a:p>
            <a:pPr algn="l" rtl="0"/>
            <a:r>
              <a:rPr lang="en-US" dirty="0">
                <a:solidFill>
                  <a:srgbClr val="C00000"/>
                </a:solidFill>
              </a:rPr>
              <a:t> </a:t>
            </a:r>
          </a:p>
          <a:p>
            <a:pPr algn="l" rtl="0"/>
            <a:r>
              <a:rPr lang="en-US" dirty="0">
                <a:solidFill>
                  <a:srgbClr val="C00000"/>
                </a:solidFill>
              </a:rPr>
              <a:t>1-information is zero if p(x</a:t>
            </a:r>
            <a:r>
              <a:rPr lang="en-US" baseline="-25000" dirty="0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)=1 (certain </a:t>
            </a:r>
            <a:r>
              <a:rPr lang="en-US" dirty="0" smtClean="0">
                <a:solidFill>
                  <a:srgbClr val="C00000"/>
                </a:solidFill>
              </a:rPr>
              <a:t>event)</a:t>
            </a:r>
          </a:p>
          <a:p>
            <a:pPr algn="l" rtl="0"/>
            <a:r>
              <a:rPr lang="en-US" dirty="0" smtClean="0">
                <a:solidFill>
                  <a:srgbClr val="C00000"/>
                </a:solidFill>
              </a:rPr>
              <a:t>2-information </a:t>
            </a:r>
            <a:r>
              <a:rPr lang="en-US" dirty="0">
                <a:solidFill>
                  <a:srgbClr val="C00000"/>
                </a:solidFill>
              </a:rPr>
              <a:t>increases as p(x</a:t>
            </a:r>
            <a:r>
              <a:rPr lang="en-US" baseline="-25000" dirty="0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 decreases to </a:t>
            </a:r>
            <a:r>
              <a:rPr lang="en-US" dirty="0" smtClean="0">
                <a:solidFill>
                  <a:srgbClr val="C00000"/>
                </a:solidFill>
              </a:rPr>
              <a:t>zero.</a:t>
            </a:r>
          </a:p>
          <a:p>
            <a:pPr algn="l" rtl="0"/>
            <a:r>
              <a:rPr lang="en-US" dirty="0" smtClean="0">
                <a:solidFill>
                  <a:srgbClr val="C00000"/>
                </a:solidFill>
              </a:rPr>
              <a:t>3-information </a:t>
            </a:r>
            <a:r>
              <a:rPr lang="en-US" dirty="0">
                <a:solidFill>
                  <a:srgbClr val="C00000"/>
                </a:solidFill>
              </a:rPr>
              <a:t>is a +</a:t>
            </a:r>
            <a:r>
              <a:rPr lang="en-US" dirty="0" err="1">
                <a:solidFill>
                  <a:srgbClr val="C00000"/>
                </a:solidFill>
              </a:rPr>
              <a:t>ve</a:t>
            </a:r>
            <a:r>
              <a:rPr lang="en-US" dirty="0">
                <a:solidFill>
                  <a:srgbClr val="C00000"/>
                </a:solidFill>
              </a:rPr>
              <a:t> quantity</a:t>
            </a:r>
            <a:r>
              <a:rPr lang="en-US" dirty="0" smtClean="0">
                <a:solidFill>
                  <a:srgbClr val="C00000"/>
                </a:solidFill>
              </a:rPr>
              <a:t>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96036" y="4957403"/>
            <a:ext cx="9034818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/>
              <a:t>The function that relates p(x</a:t>
            </a:r>
            <a:r>
              <a:rPr lang="en-US" baseline="-25000" dirty="0"/>
              <a:t>i</a:t>
            </a:r>
            <a:r>
              <a:rPr lang="en-US" dirty="0"/>
              <a:t>) with information of  x</a:t>
            </a:r>
            <a:r>
              <a:rPr lang="en-US" baseline="-25000" dirty="0"/>
              <a:t>i</a:t>
            </a:r>
            <a:r>
              <a:rPr lang="en-US" dirty="0"/>
              <a:t> </a:t>
            </a:r>
            <a:r>
              <a:rPr lang="en-US" dirty="0" smtClean="0"/>
              <a:t>is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/>
              <a:t>denoted by I(x</a:t>
            </a:r>
            <a:r>
              <a:rPr lang="en-US" baseline="-25000" dirty="0"/>
              <a:t>i</a:t>
            </a:r>
            <a:r>
              <a:rPr lang="en-US" dirty="0"/>
              <a:t>) and is called self information of x</a:t>
            </a:r>
            <a:r>
              <a:rPr lang="en-US" baseline="-25000" dirty="0"/>
              <a:t>i</a:t>
            </a:r>
            <a:r>
              <a:rPr lang="en-US" dirty="0"/>
              <a:t>.</a:t>
            </a:r>
          </a:p>
          <a:p>
            <a:pPr algn="l" rtl="0"/>
            <a:r>
              <a:rPr lang="en-US" dirty="0"/>
              <a:t>The log function shown satisfies all previous three points hence:</a:t>
            </a:r>
          </a:p>
          <a:p>
            <a:pPr algn="l" rtl="0"/>
            <a:endParaRPr lang="en-US" dirty="0"/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6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1886" y="1902607"/>
            <a:ext cx="5334000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992874" y="608879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4021621"/>
              </p:ext>
            </p:extLst>
          </p:nvPr>
        </p:nvGraphicFramePr>
        <p:xfrm>
          <a:off x="992873" y="5992804"/>
          <a:ext cx="2705670" cy="5631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3" name="Equation" r:id="rId7" imgW="1219200" imgH="228600" progId="Equation.3">
                  <p:embed/>
                </p:oleObj>
              </mc:Choice>
              <mc:Fallback>
                <p:oleObj name="Equation" r:id="rId7" imgW="1219200" imgH="2286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873" y="5992804"/>
                        <a:ext cx="2705670" cy="56316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851971" y="6116613"/>
            <a:ext cx="448805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dirty="0" smtClean="0">
                <a:solidFill>
                  <a:srgbClr val="C00000"/>
                </a:solidFill>
              </a:rPr>
              <a:t>Where a=2, then the unit of </a:t>
            </a:r>
            <a:r>
              <a:rPr lang="en-US" sz="2000" dirty="0">
                <a:solidFill>
                  <a:srgbClr val="C00000"/>
                </a:solidFill>
              </a:rPr>
              <a:t>I(x</a:t>
            </a:r>
            <a:r>
              <a:rPr lang="en-US" sz="2000" baseline="-25000" dirty="0">
                <a:solidFill>
                  <a:srgbClr val="C00000"/>
                </a:solidFill>
              </a:rPr>
              <a:t>i</a:t>
            </a:r>
            <a:r>
              <a:rPr lang="en-US" sz="2000" dirty="0">
                <a:solidFill>
                  <a:srgbClr val="C00000"/>
                </a:solidFill>
              </a:rPr>
              <a:t>) </a:t>
            </a:r>
            <a:r>
              <a:rPr lang="en-US" sz="2000" dirty="0" smtClean="0">
                <a:solidFill>
                  <a:srgbClr val="C00000"/>
                </a:solidFill>
              </a:rPr>
              <a:t>is bit</a:t>
            </a:r>
            <a:endParaRPr lang="ar-IQ" sz="2000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624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1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13" grpId="0" animBg="1"/>
      <p:bldP spid="28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68952"/>
            <a:ext cx="106725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Aft>
                <a:spcPts val="0"/>
              </a:spcAft>
            </a:pPr>
            <a:r>
              <a:rPr lang="en-US" u="sng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</a:t>
            </a:r>
            <a:r>
              <a:rPr lang="en-US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A fair die is thrown, find the amount of information gained if you are told that 4 will appear.</a:t>
            </a:r>
            <a:endParaRPr lang="en-US" sz="14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124887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>
              <a:spcAft>
                <a:spcPts val="0"/>
              </a:spcAft>
            </a:pPr>
            <a:r>
              <a:rPr lang="en-US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Solution: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 rtl="0"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Since fair, die then, p(1)=p(2)=…….=p(6)=1/6, then: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 rtl="0"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I(4)=-log</a:t>
            </a:r>
            <a:r>
              <a:rPr lang="en-US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p(4)=-log</a:t>
            </a:r>
            <a:r>
              <a:rPr lang="en-US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(1/6)=ln6/ln2=2.5849 bits.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1027" y="2450742"/>
            <a:ext cx="11145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Aft>
                <a:spcPts val="0"/>
              </a:spcAft>
            </a:pPr>
            <a:r>
              <a:rPr lang="en-US" u="sng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</a:t>
            </a:r>
            <a:r>
              <a:rPr lang="en-US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A biased coin has p(Head)=0.3. Find the amount of information gained if you are told that a tail will appear.</a:t>
            </a:r>
            <a:endParaRPr lang="en-US" sz="14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1027" y="2820074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>
              <a:spcAft>
                <a:spcPts val="0"/>
              </a:spcAft>
            </a:pPr>
            <a:r>
              <a:rPr lang="en-US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Solution: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 rtl="0"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P(tail)=1-p(Head)=1-0.3=0.7, then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 rtl="0"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I(tail)=-log</a:t>
            </a:r>
            <a:r>
              <a:rPr lang="en-US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(0.7)=-ln0.7/ln2=0.5145 bits.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1027" y="3945930"/>
            <a:ext cx="111456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Aft>
                <a:spcPts val="0"/>
              </a:spcAft>
            </a:pPr>
            <a:r>
              <a:rPr lang="en-US" u="sng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</a:t>
            </a:r>
            <a:r>
              <a:rPr lang="en-US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Find the amount of information contained in a black &amp; white (B/W) TV picture if we assume that each picture has 2*10</a:t>
            </a:r>
            <a:r>
              <a:rPr lang="en-US" baseline="300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en-US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dots (pixels or picture elements) and each pixel has 8 </a:t>
            </a:r>
            <a:r>
              <a:rPr lang="en-US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equiprobable</a:t>
            </a:r>
            <a:r>
              <a:rPr lang="en-US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and distinguishable  levels of brightness.</a:t>
            </a:r>
            <a:endParaRPr lang="en-US" sz="14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 rtl="0">
              <a:spcAft>
                <a:spcPts val="0"/>
              </a:spcAft>
            </a:pPr>
            <a:r>
              <a:rPr lang="en-US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4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1027" y="4669262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>
              <a:spcAft>
                <a:spcPts val="0"/>
              </a:spcAft>
            </a:pPr>
            <a:r>
              <a:rPr lang="en-US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Solution: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 rtl="0"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P(each level)=1/8 since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equiprobable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levels 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 rtl="0"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Information/pixel=-log</a:t>
            </a:r>
            <a:r>
              <a:rPr lang="en-US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(1/8)=3 bits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 rtl="0"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Information/picture=Information/pixel * no. of pixels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 rtl="0"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=3 * 2* 10</a:t>
            </a:r>
            <a:r>
              <a:rPr lang="en-US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=600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kbits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Rectangle 23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grpSp>
        <p:nvGrpSpPr>
          <p:cNvPr id="12" name="Group 1"/>
          <p:cNvGrpSpPr>
            <a:grpSpLocks noChangeAspect="1"/>
          </p:cNvGrpSpPr>
          <p:nvPr/>
        </p:nvGrpSpPr>
        <p:grpSpPr bwMode="auto">
          <a:xfrm>
            <a:off x="5966346" y="4669262"/>
            <a:ext cx="4914900" cy="2057400"/>
            <a:chOff x="2387" y="2458"/>
            <a:chExt cx="5734" cy="2430"/>
          </a:xfrm>
        </p:grpSpPr>
        <p:sp>
          <p:nvSpPr>
            <p:cNvPr id="13" name="AutoShape 22"/>
            <p:cNvSpPr>
              <a:spLocks noChangeAspect="1" noChangeArrowheads="1" noTextEdit="1"/>
            </p:cNvSpPr>
            <p:nvPr/>
          </p:nvSpPr>
          <p:spPr bwMode="auto">
            <a:xfrm>
              <a:off x="2387" y="2458"/>
              <a:ext cx="5734" cy="24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IQ"/>
            </a:p>
          </p:txBody>
        </p:sp>
        <p:sp>
          <p:nvSpPr>
            <p:cNvPr id="14" name="Line 21"/>
            <p:cNvSpPr>
              <a:spLocks noChangeShapeType="1"/>
            </p:cNvSpPr>
            <p:nvPr/>
          </p:nvSpPr>
          <p:spPr bwMode="auto">
            <a:xfrm>
              <a:off x="3187" y="2593"/>
              <a:ext cx="493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IQ"/>
            </a:p>
          </p:txBody>
        </p:sp>
        <p:sp>
          <p:nvSpPr>
            <p:cNvPr id="15" name="Line 20"/>
            <p:cNvSpPr>
              <a:spLocks noChangeShapeType="1"/>
            </p:cNvSpPr>
            <p:nvPr/>
          </p:nvSpPr>
          <p:spPr bwMode="auto">
            <a:xfrm>
              <a:off x="3187" y="2998"/>
              <a:ext cx="493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IQ"/>
            </a:p>
          </p:txBody>
        </p:sp>
        <p:sp>
          <p:nvSpPr>
            <p:cNvPr id="16" name="Line 19"/>
            <p:cNvSpPr>
              <a:spLocks noChangeShapeType="1"/>
            </p:cNvSpPr>
            <p:nvPr/>
          </p:nvSpPr>
          <p:spPr bwMode="auto">
            <a:xfrm>
              <a:off x="3187" y="3403"/>
              <a:ext cx="493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IQ"/>
            </a:p>
          </p:txBody>
        </p:sp>
        <p:sp>
          <p:nvSpPr>
            <p:cNvPr id="17" name="Line 18"/>
            <p:cNvSpPr>
              <a:spLocks noChangeShapeType="1"/>
            </p:cNvSpPr>
            <p:nvPr/>
          </p:nvSpPr>
          <p:spPr bwMode="auto">
            <a:xfrm>
              <a:off x="3187" y="3808"/>
              <a:ext cx="493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IQ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3187" y="4213"/>
              <a:ext cx="493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IQ"/>
            </a:p>
          </p:txBody>
        </p:sp>
        <p:sp>
          <p:nvSpPr>
            <p:cNvPr id="19" name="Line 16"/>
            <p:cNvSpPr>
              <a:spLocks noChangeShapeType="1"/>
            </p:cNvSpPr>
            <p:nvPr/>
          </p:nvSpPr>
          <p:spPr bwMode="auto">
            <a:xfrm>
              <a:off x="3187" y="4618"/>
              <a:ext cx="493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IQ"/>
            </a:p>
          </p:txBody>
        </p:sp>
        <p:sp>
          <p:nvSpPr>
            <p:cNvPr id="20" name="Line 15"/>
            <p:cNvSpPr>
              <a:spLocks noChangeShapeType="1"/>
            </p:cNvSpPr>
            <p:nvPr/>
          </p:nvSpPr>
          <p:spPr bwMode="auto">
            <a:xfrm>
              <a:off x="3587" y="2458"/>
              <a:ext cx="0" cy="22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IQ"/>
            </a:p>
          </p:txBody>
        </p:sp>
        <p:sp>
          <p:nvSpPr>
            <p:cNvPr id="21" name="Line 14"/>
            <p:cNvSpPr>
              <a:spLocks noChangeShapeType="1"/>
            </p:cNvSpPr>
            <p:nvPr/>
          </p:nvSpPr>
          <p:spPr bwMode="auto">
            <a:xfrm>
              <a:off x="4121" y="2458"/>
              <a:ext cx="0" cy="22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IQ"/>
            </a:p>
          </p:txBody>
        </p:sp>
        <p:sp>
          <p:nvSpPr>
            <p:cNvPr id="22" name="Line 13"/>
            <p:cNvSpPr>
              <a:spLocks noChangeShapeType="1"/>
            </p:cNvSpPr>
            <p:nvPr/>
          </p:nvSpPr>
          <p:spPr bwMode="auto">
            <a:xfrm>
              <a:off x="5187" y="2458"/>
              <a:ext cx="0" cy="22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IQ"/>
            </a:p>
          </p:txBody>
        </p:sp>
        <p:sp>
          <p:nvSpPr>
            <p:cNvPr id="23" name="Line 12"/>
            <p:cNvSpPr>
              <a:spLocks noChangeShapeType="1"/>
            </p:cNvSpPr>
            <p:nvPr/>
          </p:nvSpPr>
          <p:spPr bwMode="auto">
            <a:xfrm>
              <a:off x="5721" y="2458"/>
              <a:ext cx="0" cy="22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IQ"/>
            </a:p>
          </p:txBody>
        </p:sp>
        <p:sp>
          <p:nvSpPr>
            <p:cNvPr id="24" name="Line 11"/>
            <p:cNvSpPr>
              <a:spLocks noChangeShapeType="1"/>
            </p:cNvSpPr>
            <p:nvPr/>
          </p:nvSpPr>
          <p:spPr bwMode="auto">
            <a:xfrm>
              <a:off x="6254" y="2458"/>
              <a:ext cx="0" cy="22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IQ"/>
            </a:p>
          </p:txBody>
        </p:sp>
        <p:sp>
          <p:nvSpPr>
            <p:cNvPr id="25" name="Line 10"/>
            <p:cNvSpPr>
              <a:spLocks noChangeShapeType="1"/>
            </p:cNvSpPr>
            <p:nvPr/>
          </p:nvSpPr>
          <p:spPr bwMode="auto">
            <a:xfrm>
              <a:off x="6787" y="2458"/>
              <a:ext cx="1" cy="22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IQ"/>
            </a:p>
          </p:txBody>
        </p:sp>
        <p:sp>
          <p:nvSpPr>
            <p:cNvPr id="26" name="Line 9"/>
            <p:cNvSpPr>
              <a:spLocks noChangeShapeType="1"/>
            </p:cNvSpPr>
            <p:nvPr/>
          </p:nvSpPr>
          <p:spPr bwMode="auto">
            <a:xfrm>
              <a:off x="7321" y="2458"/>
              <a:ext cx="0" cy="22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IQ"/>
            </a:p>
          </p:txBody>
        </p:sp>
        <p:sp>
          <p:nvSpPr>
            <p:cNvPr id="27" name="Line 8"/>
            <p:cNvSpPr>
              <a:spLocks noChangeShapeType="1"/>
            </p:cNvSpPr>
            <p:nvPr/>
          </p:nvSpPr>
          <p:spPr bwMode="auto">
            <a:xfrm>
              <a:off x="7854" y="2458"/>
              <a:ext cx="0" cy="22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IQ"/>
            </a:p>
          </p:txBody>
        </p:sp>
        <p:sp>
          <p:nvSpPr>
            <p:cNvPr id="28" name="Line 7"/>
            <p:cNvSpPr>
              <a:spLocks noChangeShapeType="1"/>
            </p:cNvSpPr>
            <p:nvPr/>
          </p:nvSpPr>
          <p:spPr bwMode="auto">
            <a:xfrm>
              <a:off x="4921" y="3403"/>
              <a:ext cx="266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IQ"/>
            </a:p>
          </p:txBody>
        </p:sp>
        <p:sp>
          <p:nvSpPr>
            <p:cNvPr id="29" name="Line 6"/>
            <p:cNvSpPr>
              <a:spLocks noChangeShapeType="1"/>
            </p:cNvSpPr>
            <p:nvPr/>
          </p:nvSpPr>
          <p:spPr bwMode="auto">
            <a:xfrm>
              <a:off x="4654" y="3403"/>
              <a:ext cx="400" cy="4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IQ"/>
            </a:p>
          </p:txBody>
        </p:sp>
        <p:sp>
          <p:nvSpPr>
            <p:cNvPr id="30" name="Line 5"/>
            <p:cNvSpPr>
              <a:spLocks noChangeShapeType="1"/>
            </p:cNvSpPr>
            <p:nvPr/>
          </p:nvSpPr>
          <p:spPr bwMode="auto">
            <a:xfrm>
              <a:off x="4654" y="2458"/>
              <a:ext cx="0" cy="22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IQ"/>
            </a:p>
          </p:txBody>
        </p:sp>
        <p:sp>
          <p:nvSpPr>
            <p:cNvPr id="31" name="Line 4"/>
            <p:cNvSpPr>
              <a:spLocks noChangeShapeType="1"/>
            </p:cNvSpPr>
            <p:nvPr/>
          </p:nvSpPr>
          <p:spPr bwMode="auto">
            <a:xfrm>
              <a:off x="4654" y="3673"/>
              <a:ext cx="133" cy="1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IQ"/>
            </a:p>
          </p:txBody>
        </p:sp>
        <p:sp>
          <p:nvSpPr>
            <p:cNvPr id="32" name="Text Box 3"/>
            <p:cNvSpPr txBox="1">
              <a:spLocks noChangeArrowheads="1"/>
            </p:cNvSpPr>
            <p:nvPr/>
          </p:nvSpPr>
          <p:spPr bwMode="auto">
            <a:xfrm>
              <a:off x="2387" y="3268"/>
              <a:ext cx="533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IQ" altLang="ar-IQ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pixe</a:t>
              </a:r>
              <a:r>
                <a:rPr kumimoji="0" lang="ar-IQ" altLang="ar-IQ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l</a:t>
              </a:r>
              <a:endParaRPr kumimoji="0" lang="ar-IQ" altLang="ar-IQ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Line 2"/>
            <p:cNvSpPr>
              <a:spLocks noChangeShapeType="1"/>
            </p:cNvSpPr>
            <p:nvPr/>
          </p:nvSpPr>
          <p:spPr bwMode="auto">
            <a:xfrm flipV="1">
              <a:off x="2920" y="3538"/>
              <a:ext cx="1867" cy="1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IQ"/>
            </a:p>
          </p:txBody>
        </p:sp>
      </p:grpSp>
    </p:spTree>
    <p:extLst>
      <p:ext uri="{BB962C8B-B14F-4D97-AF65-F5344CB8AC3E}">
        <p14:creationId xmlns:p14="http://schemas.microsoft.com/office/powerpoint/2010/main" val="2969221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8447" y="483443"/>
            <a:ext cx="107225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Aft>
                <a:spcPts val="0"/>
              </a:spcAft>
            </a:pPr>
            <a:r>
              <a:rPr lang="en-US" u="sng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Homework:</a:t>
            </a:r>
            <a:endParaRPr lang="en-US" sz="14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 rtl="0">
              <a:spcAft>
                <a:spcPts val="0"/>
              </a:spcAft>
            </a:pPr>
            <a:r>
              <a:rPr lang="en-US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Repeat previous example for color TV with 16 </a:t>
            </a:r>
            <a:r>
              <a:rPr lang="en-US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equiprobable</a:t>
            </a:r>
            <a:r>
              <a:rPr lang="en-US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colors and 8 </a:t>
            </a:r>
            <a:r>
              <a:rPr lang="en-US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equiprobable</a:t>
            </a:r>
            <a:r>
              <a:rPr lang="en-US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levels of brightness.</a:t>
            </a:r>
            <a:endParaRPr lang="en-US" sz="14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079" y="1208515"/>
            <a:ext cx="24288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>
              <a:spcAft>
                <a:spcPts val="0"/>
              </a:spcAft>
            </a:pPr>
            <a:r>
              <a:rPr lang="en-US" sz="2800" i="1" u="sng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Source Entropy</a:t>
            </a:r>
            <a:endParaRPr lang="en-US" sz="28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9606" y="2543756"/>
            <a:ext cx="1282890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r>
              <a:rPr lang="en-US" dirty="0" smtClean="0"/>
              <a:t>Source of information</a:t>
            </a:r>
            <a:endParaRPr lang="ar-IQ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442949" y="1574261"/>
                <a:ext cx="1828800" cy="2585323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   ----------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)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------------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)</a:t>
                </a:r>
              </a:p>
              <a:p>
                <a:endParaRPr lang="en-US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 smtClean="0"/>
                  <a:t>------------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 smtClean="0"/>
                  <a:t>)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.</a:t>
                </a:r>
              </a:p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 smtClean="0"/>
                  <a:t>------------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 smtClean="0"/>
                  <a:t>)</a:t>
                </a:r>
              </a:p>
              <a:p>
                <a:pPr algn="l" rtl="0"/>
                <a:endParaRPr lang="en-US" dirty="0" smtClean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2949" y="1574261"/>
                <a:ext cx="1828800" cy="2585323"/>
              </a:xfrm>
              <a:prstGeom prst="rect">
                <a:avLst/>
              </a:prstGeom>
              <a:blipFill rotWithShape="0">
                <a:blip r:embed="rId3"/>
                <a:stretch>
                  <a:fillRect t="-1179" r="-3000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Left Brace 7"/>
          <p:cNvSpPr/>
          <p:nvPr/>
        </p:nvSpPr>
        <p:spPr>
          <a:xfrm>
            <a:off x="2288924" y="1713686"/>
            <a:ext cx="163773" cy="230647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9" name="Rectangle 8"/>
          <p:cNvSpPr/>
          <p:nvPr/>
        </p:nvSpPr>
        <p:spPr>
          <a:xfrm>
            <a:off x="4584723" y="1682132"/>
            <a:ext cx="7192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 the source produces not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equiprobable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messages then I(x</a:t>
            </a:r>
            <a:r>
              <a:rPr lang="en-US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,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=1,2,…..,n, are different.</a:t>
            </a:r>
            <a:endParaRPr lang="ar-IQ" dirty="0"/>
          </a:p>
        </p:txBody>
      </p:sp>
      <p:sp>
        <p:nvSpPr>
          <p:cNvPr id="10" name="Rectangle 9"/>
          <p:cNvSpPr/>
          <p:nvPr/>
        </p:nvSpPr>
        <p:spPr>
          <a:xfrm>
            <a:off x="4658435" y="2329656"/>
            <a:ext cx="680568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Then the statistical  average of I(x</a:t>
            </a:r>
            <a:r>
              <a:rPr lang="en-US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over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will give the average amount of uncertainty associated with the source X. This average is  the called source entropy and is denoted by H(X). </a:t>
            </a:r>
            <a:endParaRPr lang="ar-IQ" dirty="0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4658435" y="3258757"/>
            <a:ext cx="7157328" cy="621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ar-IQ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This H(X) is given by:</a:t>
            </a:r>
            <a:endParaRPr kumimoji="0" lang="en-US" altLang="ar-IQ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ar-IQ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9713851"/>
              </p:ext>
            </p:extLst>
          </p:nvPr>
        </p:nvGraphicFramePr>
        <p:xfrm>
          <a:off x="4658434" y="3715957"/>
          <a:ext cx="2954387" cy="7904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Equation" r:id="rId4" imgW="1587500" imgH="431800" progId="Equation.3">
                  <p:embed/>
                </p:oleObj>
              </mc:Choice>
              <mc:Fallback>
                <p:oleObj name="Equation" r:id="rId4" imgW="1587500" imgH="431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8434" y="3715957"/>
                        <a:ext cx="2954387" cy="7904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4092378" y="4277862"/>
            <a:ext cx="715732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ar-IQ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or </a:t>
            </a:r>
            <a:endParaRPr kumimoji="0" lang="en-US" altLang="ar-IQ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4658434" y="446843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4658434" y="504946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71749" y="4793494"/>
            <a:ext cx="4544705" cy="966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3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/>
      <p:bldP spid="8" grpId="0" animBg="1"/>
      <p:bldP spid="9" grpId="0"/>
      <p:bldP spid="10" grpId="0"/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04717" y="425792"/>
            <a:ext cx="6470041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ar-IQ" sz="1600" b="0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Ex</a:t>
            </a:r>
            <a:r>
              <a:rPr kumimoji="0" lang="en-US" altLang="ar-IQ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Find the entropy of the source producing the following messages:</a:t>
            </a:r>
            <a:endParaRPr kumimoji="0" lang="en-US" altLang="ar-IQ" sz="11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ar-IQ" sz="1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2372392"/>
              </p:ext>
            </p:extLst>
          </p:nvPr>
        </p:nvGraphicFramePr>
        <p:xfrm>
          <a:off x="204717" y="962168"/>
          <a:ext cx="2756847" cy="67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6" name="Equation" r:id="rId3" imgW="1854200" imgH="431800" progId="Equation.3">
                  <p:embed/>
                </p:oleObj>
              </mc:Choice>
              <mc:Fallback>
                <p:oleObj name="Equation" r:id="rId3" imgW="1854200" imgH="431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17" y="962168"/>
                        <a:ext cx="2756847" cy="6755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04717" y="163773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ar-IQ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Solution:</a:t>
            </a:r>
            <a:r>
              <a:rPr kumimoji="0" lang="en-US" altLang="ar-IQ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</a:t>
            </a:r>
            <a:endParaRPr kumimoji="0" lang="en-US" altLang="ar-IQ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2961722"/>
              </p:ext>
            </p:extLst>
          </p:nvPr>
        </p:nvGraphicFramePr>
        <p:xfrm>
          <a:off x="204717" y="2094931"/>
          <a:ext cx="27051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7" name="Equation" r:id="rId5" imgW="1816100" imgH="431800" progId="Equation.3">
                  <p:embed/>
                </p:oleObj>
              </mc:Choice>
              <mc:Fallback>
                <p:oleObj name="Equation" r:id="rId5" imgW="1816100" imgH="431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17" y="2094931"/>
                        <a:ext cx="270510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04717" y="2725010"/>
            <a:ext cx="11859904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ar-IQ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H(X)=-[0.25ln0.25+ 0.1ln0.1+ 0.15ln0.15+0.5ln0.5]/ln2 </a:t>
            </a:r>
            <a:endParaRPr kumimoji="0" lang="en-US" altLang="ar-IQ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ar-IQ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H(X)=1.7427 bits/symbol</a:t>
            </a:r>
            <a:endParaRPr kumimoji="0" lang="en-US" altLang="ar-IQ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ar-IQ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0227" y="3402118"/>
            <a:ext cx="46730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>
              <a:spcAft>
                <a:spcPts val="0"/>
              </a:spcAft>
            </a:pPr>
            <a:r>
              <a:rPr lang="en-US" u="sng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</a:t>
            </a:r>
            <a:r>
              <a:rPr lang="en-US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Find and plot the entropy of a binary source.</a:t>
            </a:r>
            <a:endParaRPr lang="en-US" sz="14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520890" y="405819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ar-IQ" sz="16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Solution :  </a:t>
            </a:r>
            <a:endParaRPr kumimoji="0" lang="en-US" altLang="ar-IQ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ar-IQ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p(0</a:t>
            </a:r>
            <a:r>
              <a:rPr kumimoji="0" lang="en-US" altLang="ar-IQ" sz="1600" b="0" i="0" u="none" strike="noStrike" cap="none" normalizeH="0" baseline="-3000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</a:t>
            </a:r>
            <a:r>
              <a:rPr kumimoji="0" lang="en-US" altLang="ar-IQ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)+p(1</a:t>
            </a:r>
            <a:r>
              <a:rPr kumimoji="0" lang="en-US" altLang="ar-IQ" sz="1600" b="0" i="0" u="none" strike="noStrike" cap="none" normalizeH="0" baseline="-3000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</a:t>
            </a:r>
            <a:r>
              <a:rPr kumimoji="0" lang="en-US" altLang="ar-IQ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)=1, hence:</a:t>
            </a:r>
            <a:endParaRPr kumimoji="0" lang="en-US" altLang="ar-IQ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1" name="Group 6"/>
          <p:cNvGrpSpPr>
            <a:grpSpLocks noChangeAspect="1"/>
          </p:cNvGrpSpPr>
          <p:nvPr/>
        </p:nvGrpSpPr>
        <p:grpSpPr bwMode="auto">
          <a:xfrm>
            <a:off x="332664" y="4667602"/>
            <a:ext cx="2628900" cy="1143000"/>
            <a:chOff x="6387" y="2511"/>
            <a:chExt cx="3067" cy="1350"/>
          </a:xfrm>
        </p:grpSpPr>
        <p:sp>
          <p:nvSpPr>
            <p:cNvPr id="12" name="AutoShape 10"/>
            <p:cNvSpPr>
              <a:spLocks noChangeAspect="1" noChangeArrowheads="1" noTextEdit="1"/>
            </p:cNvSpPr>
            <p:nvPr/>
          </p:nvSpPr>
          <p:spPr bwMode="auto">
            <a:xfrm>
              <a:off x="6387" y="2511"/>
              <a:ext cx="3067" cy="13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IQ"/>
            </a:p>
          </p:txBody>
        </p:sp>
        <p:sp>
          <p:nvSpPr>
            <p:cNvPr id="13" name="Text Box 9"/>
            <p:cNvSpPr txBox="1">
              <a:spLocks noChangeArrowheads="1"/>
            </p:cNvSpPr>
            <p:nvPr/>
          </p:nvSpPr>
          <p:spPr bwMode="auto">
            <a:xfrm>
              <a:off x="6787" y="2916"/>
              <a:ext cx="1067" cy="81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IQ" altLang="ar-IQ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Binary source</a:t>
              </a:r>
              <a:endParaRPr kumimoji="0" lang="ar-IQ" altLang="ar-IQ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Line 7"/>
            <p:cNvSpPr>
              <a:spLocks noChangeShapeType="1"/>
            </p:cNvSpPr>
            <p:nvPr/>
          </p:nvSpPr>
          <p:spPr bwMode="auto">
            <a:xfrm>
              <a:off x="7854" y="3321"/>
              <a:ext cx="93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IQ"/>
            </a:p>
          </p:txBody>
        </p:sp>
      </p:grp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2396999" y="4896202"/>
            <a:ext cx="798512" cy="685800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ar-IQ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0,  p(0</a:t>
            </a:r>
            <a:r>
              <a:rPr kumimoji="0" lang="en-US" altLang="ar-IQ" sz="14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</a:t>
            </a:r>
            <a:r>
              <a:rPr kumimoji="0" lang="en-US" altLang="ar-IQ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US" altLang="ar-IQ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ar-IQ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1, p(1</a:t>
            </a:r>
            <a:r>
              <a:rPr kumimoji="0" lang="en-US" altLang="ar-IQ" sz="14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</a:t>
            </a:r>
            <a:r>
              <a:rPr kumimoji="0" lang="en-US" altLang="ar-IQ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)</a:t>
            </a:r>
            <a:endParaRPr kumimoji="0" lang="ar-IQ" altLang="ar-IQ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20227" y="561012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 rtl="0"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H(X)=-[ p(0</a:t>
            </a:r>
            <a:r>
              <a:rPr lang="en-US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log</a:t>
            </a:r>
            <a:r>
              <a:rPr lang="en-US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p(0</a:t>
            </a:r>
            <a:r>
              <a:rPr lang="en-US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)+ (1- p(0</a:t>
            </a:r>
            <a:r>
              <a:rPr lang="en-US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)) log</a:t>
            </a:r>
            <a:r>
              <a:rPr lang="en-US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(1- p(0</a:t>
            </a:r>
            <a:r>
              <a:rPr lang="en-US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))]  bits/symbol                                     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20227" y="6297169"/>
            <a:ext cx="5673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Note that H(X) is maximum equals 1 bit if p(0</a:t>
            </a:r>
            <a:r>
              <a:rPr lang="en-US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)=p(1</a:t>
            </a:r>
            <a:r>
              <a:rPr lang="en-US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)=0.5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121" name="Picture 25"/>
          <p:cNvPicPr>
            <a:picLocks noChangeAspect="1" noChangeArrowheads="1"/>
          </p:cNvPicPr>
          <p:nvPr/>
        </p:nvPicPr>
        <p:blipFill>
          <a:blip r:embed="rId7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696" y="3391433"/>
            <a:ext cx="4479925" cy="338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2775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9" grpId="0"/>
      <p:bldP spid="10" grpId="0"/>
      <p:bldP spid="17" grpId="0" animBg="1"/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33386" y="238423"/>
            <a:ext cx="100822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Aft>
                <a:spcPts val="0"/>
              </a:spcAft>
            </a:pPr>
            <a:r>
              <a:rPr lang="en-US" i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Notes: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 rtl="0"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1-In general H(X)=H(X)|max=log</a:t>
            </a:r>
            <a:r>
              <a:rPr lang="en-US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 bits/symbol if all messages are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equiprobable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i.e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p(x</a:t>
            </a:r>
            <a:r>
              <a:rPr lang="en-US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)=1/n, then :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385" y="1109662"/>
            <a:ext cx="5310189" cy="89058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51248" y="2040492"/>
            <a:ext cx="61173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2-H(X)=0 if one of the messages has the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prob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a certain event.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051" y="2727956"/>
            <a:ext cx="30058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>
              <a:spcAft>
                <a:spcPts val="0"/>
              </a:spcAft>
            </a:pPr>
            <a:r>
              <a:rPr lang="en-US" b="1" i="1" u="sng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SOURCE ENTROPY RATE</a:t>
            </a:r>
            <a:endParaRPr lang="en-US" sz="14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4051" y="3008851"/>
            <a:ext cx="111973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is the average rate of amount of information produced per second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It is denoted by </a:t>
            </a:r>
            <a:r>
              <a:rPr lang="en-US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R(X)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is given by: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ar-IQ" dirty="0"/>
          </a:p>
        </p:txBody>
      </p:sp>
      <p:sp>
        <p:nvSpPr>
          <p:cNvPr id="11" name="Rectangle 10"/>
          <p:cNvSpPr/>
          <p:nvPr/>
        </p:nvSpPr>
        <p:spPr>
          <a:xfrm>
            <a:off x="251248" y="3655182"/>
            <a:ext cx="609600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marL="342900" lvl="0" indent="-342900" algn="l" rtl="0">
              <a:spcAft>
                <a:spcPts val="0"/>
              </a:spcAft>
              <a:buFont typeface="+mj-lt"/>
              <a:buAutoNum type="arabicParenR"/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R(X)= H(X) * rate of producing the symbols    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385" y="4438583"/>
            <a:ext cx="1666875" cy="79057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3385" y="5269872"/>
            <a:ext cx="1592487" cy="711723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2149871" y="5441067"/>
            <a:ext cx="76037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average time duration of symbols,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</a:t>
            </a:r>
            <a:r>
              <a:rPr lang="en-US" baseline="-25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is the time duration of the symbol x</a:t>
            </a:r>
            <a:r>
              <a:rPr lang="en-US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185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 animBg="1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2259" y="294474"/>
            <a:ext cx="116386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Aft>
                <a:spcPts val="0"/>
              </a:spcAft>
            </a:pPr>
            <a:r>
              <a:rPr lang="en-US" u="sng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Ex:</a:t>
            </a:r>
            <a:r>
              <a:rPr lang="en-US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source produces dots "." and dashes "—" with p(dot)=0.65. If the time duration of a dot is 200ms and that for a dash is 800ms. Find the average source entropy rate.</a:t>
            </a:r>
            <a:endParaRPr lang="en-US" sz="14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2779" y="793945"/>
            <a:ext cx="4248150" cy="4621017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92259" y="105281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>
              <a:spcAft>
                <a:spcPts val="0"/>
              </a:spcAft>
            </a:pPr>
            <a:r>
              <a:rPr lang="en-US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Solution: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 rtl="0"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P(dot)=0.65, then p(dash)=1-p(dot)=1-0.65=0.35.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 rtl="0"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H(X)=-[0.65 log</a:t>
            </a:r>
            <a:r>
              <a:rPr lang="en-US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0.65 + 0.35 log</a:t>
            </a:r>
            <a:r>
              <a:rPr lang="en-US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0.35]=0.934 bits/symbol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8150" y="2224861"/>
            <a:ext cx="30364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</a:t>
            </a:r>
            <a:r>
              <a:rPr lang="en-US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dot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=0.2 sec,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</a:t>
            </a:r>
            <a:r>
              <a:rPr lang="en-US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dash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=0.8 sec, then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203850" y="262446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0442186"/>
              </p:ext>
            </p:extLst>
          </p:nvPr>
        </p:nvGraphicFramePr>
        <p:xfrm>
          <a:off x="318150" y="3105800"/>
          <a:ext cx="5153963" cy="11342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2" name="Equation" r:id="rId4" imgW="2654300" imgH="609600" progId="Equation.3">
                  <p:embed/>
                </p:oleObj>
              </mc:Choice>
              <mc:Fallback>
                <p:oleObj name="Equation" r:id="rId4" imgW="2654300" imgH="609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150" y="3105800"/>
                        <a:ext cx="5153963" cy="11342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203850" y="349123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69161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3363" y="294412"/>
            <a:ext cx="116824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Aft>
                <a:spcPts val="0"/>
              </a:spcAft>
            </a:pPr>
            <a:r>
              <a:rPr lang="en-US" u="sng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</a:t>
            </a:r>
            <a:r>
              <a:rPr lang="en-US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In a telex link, information is arranged in blocks of 8 characters. The 1</a:t>
            </a:r>
            <a:r>
              <a:rPr lang="en-US" baseline="300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</a:t>
            </a:r>
            <a:r>
              <a:rPr lang="en-US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position(character) in each block is always kept the same for synchronization purposes . The remaining 7 places are filled randomly from the English alphabets with equal prob. If the system produces 400 blocks/sec, find the average source entropy rate.</a:t>
            </a:r>
            <a:endParaRPr lang="en-US" sz="14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2" y="1662112"/>
            <a:ext cx="4314826" cy="204787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47698" y="3709987"/>
            <a:ext cx="1136808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Information/position= - log</a:t>
            </a:r>
            <a:r>
              <a:rPr lang="en-US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(1/26)=log</a:t>
            </a:r>
            <a:r>
              <a:rPr lang="en-US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26=4.7 bits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 rtl="0"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Information/block=7 * 4.7 =32.9 bits, we exclude the 1</a:t>
            </a:r>
            <a:r>
              <a:rPr lang="en-US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character since it has no information having the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prob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certain event (contains synch only)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 rtl="0"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Then: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 rtl="0"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R(X)=Information/blocks  * rate of producing blocks/sec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 rtl="0"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=32.9 *400=13160 bits/sec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5811" y="5907314"/>
            <a:ext cx="985315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Sheet1: Q1 ,      Q2,       Q3,       Q4,     Q 5,      Q7,      Q 8,       Q9,        Q 11,      Q 28,      Q 21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742790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</TotalTime>
  <Words>1699</Words>
  <Application>Microsoft Office PowerPoint</Application>
  <PresentationFormat>Custom</PresentationFormat>
  <Paragraphs>197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</dc:creator>
  <cp:lastModifiedBy>DR.Ahmed Saker</cp:lastModifiedBy>
  <cp:revision>63</cp:revision>
  <dcterms:created xsi:type="dcterms:W3CDTF">2018-10-09T18:09:12Z</dcterms:created>
  <dcterms:modified xsi:type="dcterms:W3CDTF">2018-10-28T10:32:19Z</dcterms:modified>
</cp:coreProperties>
</file>