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png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0400" y="457200"/>
            <a:ext cx="3409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rgbClr val="C00000"/>
                </a:solidFill>
              </a:rPr>
              <a:t>Source Coding of Discrete Sources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9906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cs typeface="+mj-cs"/>
              </a:rPr>
              <a:t>The source coder will transform these messages into a finite sequence of digits, called the </a:t>
            </a:r>
            <a:r>
              <a:rPr lang="en-US" b="1" dirty="0" err="1">
                <a:cs typeface="+mj-cs"/>
              </a:rPr>
              <a:t>codeword</a:t>
            </a:r>
            <a:r>
              <a:rPr lang="en-US" b="1" dirty="0">
                <a:cs typeface="+mj-cs"/>
              </a:rPr>
              <a:t> of the message. If binary digits (bits) are used in this </a:t>
            </a:r>
            <a:r>
              <a:rPr lang="en-US" b="1" dirty="0" err="1">
                <a:cs typeface="+mj-cs"/>
              </a:rPr>
              <a:t>codeword</a:t>
            </a:r>
            <a:r>
              <a:rPr lang="en-US" b="1" dirty="0">
                <a:cs typeface="+mj-cs"/>
              </a:rPr>
              <a:t>, then we obtain what is called " Binary Source Coding". </a:t>
            </a:r>
            <a:endParaRPr lang="ar-IQ" b="1" dirty="0">
              <a:cs typeface="+mj-cs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25" name="Rectangle 3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14573"/>
            <a:ext cx="7908396" cy="3476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325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657" y="304800"/>
            <a:ext cx="7848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2]Variable Length </a:t>
            </a:r>
            <a:r>
              <a:rPr lang="en-US" u="sng" dirty="0" smtClean="0"/>
              <a:t>Codes (</a:t>
            </a:r>
            <a:r>
              <a:rPr lang="en-US" dirty="0"/>
              <a:t>minimum redundancy codes </a:t>
            </a:r>
            <a:r>
              <a:rPr lang="en-US" dirty="0" smtClean="0"/>
              <a:t>)</a:t>
            </a:r>
            <a:r>
              <a:rPr lang="en-US" u="sng" dirty="0" smtClean="0"/>
              <a:t>:</a:t>
            </a:r>
            <a:endParaRPr lang="en-US" dirty="0"/>
          </a:p>
          <a:p>
            <a:r>
              <a:rPr lang="en-US" dirty="0"/>
              <a:t>When message probabilities are not equal, then we use variable length codes. </a:t>
            </a:r>
            <a:r>
              <a:rPr lang="en-US" dirty="0" smtClean="0"/>
              <a:t>Three </a:t>
            </a:r>
            <a:r>
              <a:rPr lang="en-US" dirty="0"/>
              <a:t>types of these codes are given: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389729"/>
            <a:ext cx="9156674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a)- Shannon Code: 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messages 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,…….,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sz="16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with prob. p(x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p(x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p(x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)……p(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sz="16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then for binary coding (D=2):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Step 1: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Arrange the messages in a decreasing order of probabilities,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Step 2: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Find the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codeword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length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stral" pitchFamily="66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such that: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stral" pitchFamily="66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-log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p(x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 if   p(x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(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Tahoma" pitchFamily="34" charset="0"/>
              </a:rPr>
              <a:t>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)</a:t>
            </a: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=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Tahoma" pitchFamily="34" charset="0"/>
              </a:rPr>
              <a:t>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Tahoma" pitchFamily="34" charset="0"/>
              </a:rPr>
              <a:t>¼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ahoma" pitchFamily="34" charset="0"/>
              </a:rPr>
              <a:t>⅛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Tahoma" pitchFamily="34" charset="0"/>
              </a:rPr>
              <a:t>……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stral" pitchFamily="66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[-log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p(x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)]+1 if  p(x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≠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(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18" charset="0"/>
                <a:cs typeface="Tahoma" pitchFamily="34" charset="0"/>
              </a:rPr>
              <a:t>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)</a:t>
            </a: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Step 3: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Find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1600" baseline="-30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lang="en-US" sz="1600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741340"/>
              </p:ext>
            </p:extLst>
          </p:nvPr>
        </p:nvGraphicFramePr>
        <p:xfrm>
          <a:off x="2209800" y="3610899"/>
          <a:ext cx="140017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name="Equation" r:id="rId3" imgW="901309" imgH="431613" progId="Equation.3">
                  <p:embed/>
                </p:oleObj>
              </mc:Choice>
              <mc:Fallback>
                <p:oleObj name="Equation" r:id="rId3" imgW="901309" imgH="431613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610899"/>
                        <a:ext cx="1400175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86918" y="4444425"/>
            <a:ext cx="13869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1 &gt;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kumimoji="0" lang="en-US" sz="16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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46742" y="5029200"/>
                <a:ext cx="8400569" cy="615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u="sng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Step 4: </a:t>
                </a:r>
                <a:r>
                  <a:rPr lang="en-US" sz="1600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Find the </a:t>
                </a:r>
                <a:r>
                  <a:rPr lang="en-US" sz="1600" dirty="0" err="1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codeword</a:t>
                </a:r>
                <a:r>
                  <a:rPr lang="en-US" sz="1600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600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by multiplying </a:t>
                </a:r>
                <a:r>
                  <a:rPr lang="en-US" sz="1600" dirty="0" err="1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wi</a:t>
                </a:r>
                <a:r>
                  <a:rPr lang="en-US" sz="1600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r>
                  <a:rPr lang="en-US" sz="1600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by </a:t>
                </a:r>
                <a:r>
                  <a:rPr lang="en-US" sz="1600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D and take the integer part until  </a:t>
                </a:r>
                <a:r>
                  <a:rPr lang="en-US" sz="1600" dirty="0">
                    <a:latin typeface="Mistral" pitchFamily="66" charset="0"/>
                    <a:ea typeface="Times New Roman" pitchFamily="18" charset="0"/>
                    <a:cs typeface="Arial" pitchFamily="34" charset="0"/>
                  </a:rPr>
                  <a:t>l</a:t>
                </a:r>
                <a:r>
                  <a:rPr lang="en-US" sz="1600" baseline="-30000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i</a:t>
                </a:r>
                <a:r>
                  <a:rPr lang="en-US" sz="1600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r>
                  <a:rPr lang="en-US" sz="1600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times</a:t>
                </a:r>
                <a:endParaRPr lang="en-US" sz="1600" dirty="0"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  <a:p>
                <a:r>
                  <a:rPr lang="en-US" sz="1600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multiplication</a:t>
                </a:r>
                <a:endParaRPr lang="ar-IQ" sz="1600" dirty="0"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742" y="5029200"/>
                <a:ext cx="8400569" cy="615553"/>
              </a:xfrm>
              <a:prstGeom prst="rect">
                <a:avLst/>
              </a:prstGeom>
              <a:blipFill rotWithShape="1">
                <a:blip r:embed="rId5"/>
                <a:stretch>
                  <a:fillRect l="-580" t="-5941" b="-1188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0706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457200"/>
            <a:ext cx="866615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Ex: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Develop  binary Shannon code for the following set of messages: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p(X) = [ 0.2   0.4   0.15   0.1  0.06  0.09] 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then find: [a] coding efficiency and redundancy. [b]p(0) and p(1) at encoder output.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[c]amount of information produced at encoder output if the source produces 1000 message.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599" y="2228671"/>
            <a:ext cx="843755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sol:/ 1) arrange the message in decreasing order of probability:</a:t>
            </a:r>
          </a:p>
          <a:p>
            <a:pPr lvl="0"/>
            <a:r>
              <a:rPr lang="en-US" dirty="0"/>
              <a:t> </a:t>
            </a:r>
            <a:r>
              <a:rPr lang="en-US" dirty="0">
                <a:latin typeface="Arial" pitchFamily="34" charset="0"/>
                <a:ea typeface="Times New Roman" pitchFamily="18" charset="0"/>
                <a:cs typeface="Arial" pitchFamily="34" charset="0"/>
              </a:rPr>
              <a:t>p(X) = [ 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0.4   0.2   </a:t>
            </a:r>
            <a:r>
              <a:rPr lang="en-US" dirty="0">
                <a:latin typeface="Arial" pitchFamily="34" charset="0"/>
                <a:ea typeface="Times New Roman" pitchFamily="18" charset="0"/>
                <a:cs typeface="Arial" pitchFamily="34" charset="0"/>
              </a:rPr>
              <a:t>0.15   0.1  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0.09  0.06]  </a:t>
            </a:r>
            <a:endParaRPr lang="en-US" sz="9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  <a:p>
            <a:r>
              <a:rPr lang="en-US" dirty="0" smtClean="0"/>
              <a:t>2) Find the </a:t>
            </a:r>
            <a:r>
              <a:rPr lang="en-US" dirty="0" err="1" smtClean="0"/>
              <a:t>codeword</a:t>
            </a:r>
            <a:r>
              <a:rPr lang="en-US" dirty="0" smtClean="0"/>
              <a:t> length </a:t>
            </a:r>
            <a:r>
              <a:rPr lang="en-US" dirty="0" smtClean="0">
                <a:latin typeface="Mistral" pitchFamily="66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 </a:t>
            </a:r>
            <a:r>
              <a:rPr lang="en-US" dirty="0" smtClean="0"/>
              <a:t>    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r>
              <a:rPr lang="en-US" dirty="0" smtClean="0">
                <a:latin typeface="Mistral" pitchFamily="66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smtClean="0"/>
              <a:t> =</a:t>
            </a:r>
            <a:r>
              <a:rPr lang="en-US" dirty="0" err="1" smtClean="0"/>
              <a:t>Int</a:t>
            </a:r>
            <a:r>
              <a:rPr lang="en-US" dirty="0"/>
              <a:t>[-log</a:t>
            </a:r>
            <a:r>
              <a:rPr lang="en-US" baseline="-25000" dirty="0"/>
              <a:t>2</a:t>
            </a:r>
            <a:r>
              <a:rPr lang="en-US" dirty="0"/>
              <a:t> 0.4]+1=2 bits, </a:t>
            </a:r>
            <a:endParaRPr lang="en-US" dirty="0" smtClean="0"/>
          </a:p>
          <a:p>
            <a:r>
              <a:rPr lang="en-US" dirty="0" smtClean="0">
                <a:latin typeface="Mistral" pitchFamily="66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smtClean="0"/>
              <a:t>= </a:t>
            </a:r>
            <a:r>
              <a:rPr lang="en-US" dirty="0" err="1"/>
              <a:t>Int</a:t>
            </a:r>
            <a:r>
              <a:rPr lang="en-US" dirty="0"/>
              <a:t>[-log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0.2]+</a:t>
            </a:r>
            <a:r>
              <a:rPr lang="en-US" dirty="0"/>
              <a:t>1=2 </a:t>
            </a:r>
            <a:r>
              <a:rPr lang="en-US" dirty="0" smtClean="0"/>
              <a:t>= 3 bits,</a:t>
            </a:r>
          </a:p>
          <a:p>
            <a:r>
              <a:rPr lang="en-US" dirty="0" smtClean="0"/>
              <a:t> </a:t>
            </a:r>
            <a:r>
              <a:rPr lang="en-US" dirty="0" smtClean="0">
                <a:latin typeface="Mistral" pitchFamily="66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3= </a:t>
            </a:r>
            <a:r>
              <a:rPr lang="en-US" dirty="0" err="1"/>
              <a:t>Int</a:t>
            </a:r>
            <a:r>
              <a:rPr lang="en-US" dirty="0"/>
              <a:t>[-log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0.15]+1=3 bits, </a:t>
            </a:r>
            <a:r>
              <a:rPr lang="en-US" dirty="0" smtClean="0">
                <a:latin typeface="Mistral" pitchFamily="66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4=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/>
              <a:t>4 bits , l5= 4bits , l6 =5bits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3) To find </a:t>
            </a:r>
            <a:r>
              <a:rPr lang="en-US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baseline="-30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:</a:t>
            </a:r>
          </a:p>
          <a:p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=0</a:t>
            </a:r>
          </a:p>
          <a:p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= w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+ p(x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= 0+0.4=0.4</a:t>
            </a:r>
          </a:p>
          <a:p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W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=W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en-US" dirty="0">
                <a:latin typeface="Arial" pitchFamily="34" charset="0"/>
                <a:ea typeface="Times New Roman" pitchFamily="18" charset="0"/>
                <a:cs typeface="Arial" pitchFamily="34" charset="0"/>
              </a:rPr>
              <a:t>p(x</a:t>
            </a:r>
            <a:r>
              <a:rPr lang="en-US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dirty="0"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= p(x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+ p(x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=0.4+0.2=0.6</a:t>
            </a:r>
          </a:p>
          <a:p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= 0.6+0.15=0.75</a:t>
            </a:r>
          </a:p>
          <a:p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= 0.75+0.1=0.85</a:t>
            </a:r>
          </a:p>
          <a:p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 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=0.85+0.09=0.94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24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46741" y="0"/>
                <a:ext cx="8437555" cy="42473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4) To find </a:t>
                </a:r>
                <a:r>
                  <a:rPr lang="en-US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codeword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: multiply </a:t>
                </a:r>
                <a:r>
                  <a:rPr lang="en-US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W</a:t>
                </a:r>
                <a:r>
                  <a:rPr lang="en-US" baseline="-30000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i</a:t>
                </a:r>
                <a:r>
                  <a:rPr lang="en-US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by D for </a:t>
                </a:r>
                <a:r>
                  <a:rPr lang="en-US" dirty="0" smtClean="0">
                    <a:latin typeface="Mistral" pitchFamily="66" charset="0"/>
                    <a:ea typeface="Times New Roman" pitchFamily="18" charset="0"/>
                    <a:cs typeface="Arial" pitchFamily="34" charset="0"/>
                  </a:rPr>
                  <a:t>l</a:t>
                </a:r>
                <a:r>
                  <a:rPr lang="en-US" baseline="-30000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i</a:t>
                </a:r>
                <a:r>
                  <a:rPr lang="en-US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times:-</a:t>
                </a:r>
              </a:p>
              <a:p>
                <a:r>
                  <a:rPr lang="en-US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    </m:t>
                        </m:r>
                      </m:sub>
                    </m:sSub>
                  </m:oMath>
                </a14:m>
                <a:r>
                  <a:rPr lang="en-US" dirty="0" smtClean="0"/>
                  <a:t>= </a:t>
                </a:r>
                <a:r>
                  <a:rPr lang="en-US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W</a:t>
                </a:r>
                <a:r>
                  <a:rPr lang="en-US" baseline="-30000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</a:t>
                </a:r>
                <a:r>
                  <a:rPr lang="en-US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x 2= </a:t>
                </a:r>
                <a:r>
                  <a:rPr lang="en-US" dirty="0" smtClean="0"/>
                  <a:t> 0 x 2=0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               0 x 2=0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    </m:t>
                        </m:r>
                      </m:sub>
                    </m:sSub>
                  </m:oMath>
                </a14:m>
                <a:r>
                  <a:rPr lang="en-US" dirty="0" smtClean="0"/>
                  <a:t>=00</a:t>
                </a:r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   </m:t>
                        </m:r>
                        <m: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    </m:t>
                        </m:r>
                      </m:sub>
                    </m:sSub>
                  </m:oMath>
                </a14:m>
                <a:r>
                  <a:rPr lang="en-US" dirty="0" smtClean="0"/>
                  <a:t>= </a:t>
                </a:r>
                <a:r>
                  <a:rPr lang="en-US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W</a:t>
                </a:r>
                <a:r>
                  <a:rPr lang="en-US" baseline="-30000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</a:t>
                </a:r>
                <a:r>
                  <a:rPr lang="en-US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X 2= 0.4 X2= 0.8                               </a:t>
                </a: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        0.8X2=1.6  </a:t>
                </a: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         0.6X2=1.2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       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=011</a:t>
                </a:r>
              </a:p>
              <a:p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  <a:ea typeface="Times New Roman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>
                              <a:latin typeface="Cambria Math"/>
                              <a:ea typeface="Times New Roman" pitchFamily="18" charset="0"/>
                              <a:cs typeface="Arial" pitchFamily="34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Times New Roman" pitchFamily="18" charset="0"/>
                              <a:cs typeface="Arial" pitchFamily="34" charset="0"/>
                            </a:rPr>
                            <m:t>3</m:t>
                          </m:r>
                          <m:r>
                            <a:rPr lang="en-US" i="1">
                              <a:latin typeface="Cambria Math"/>
                              <a:ea typeface="Times New Roman" pitchFamily="18" charset="0"/>
                              <a:cs typeface="Arial" pitchFamily="34" charset="0"/>
                            </a:rPr>
                            <m:t>     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Times New Roman" pitchFamily="18" charset="0"/>
                          <a:cs typeface="Arial" pitchFamily="34" charset="0"/>
                        </a:rPr>
                        <m:t>=  </m:t>
                      </m:r>
                      <m:r>
                        <a:rPr lang="en-US" b="0" i="1" smtClean="0">
                          <a:latin typeface="Cambria Math"/>
                          <a:ea typeface="Times New Roman" pitchFamily="18" charset="0"/>
                          <a:cs typeface="Arial" pitchFamily="34" charset="0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  <a:ea typeface="Times New Roman" pitchFamily="18" charset="0"/>
                          <a:cs typeface="Arial" pitchFamily="34" charset="0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  <a:ea typeface="Times New Roman" pitchFamily="18" charset="0"/>
                          <a:cs typeface="Arial" pitchFamily="34" charset="0"/>
                        </a:rPr>
                        <m:t>6</m:t>
                      </m:r>
                      <m:r>
                        <a:rPr lang="en-US" b="0" i="1" smtClean="0">
                          <a:latin typeface="Cambria Math"/>
                          <a:ea typeface="Times New Roman" pitchFamily="18" charset="0"/>
                          <a:cs typeface="Arial" pitchFamily="34" charset="0"/>
                        </a:rPr>
                        <m:t>𝑋</m:t>
                      </m:r>
                      <m:r>
                        <a:rPr lang="en-US" b="0" i="1" smtClean="0">
                          <a:latin typeface="Cambria Math"/>
                          <a:ea typeface="Times New Roman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Times New Roman" pitchFamily="18" charset="0"/>
                          <a:cs typeface="Arial" pitchFamily="34" charset="0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  <a:ea typeface="Times New Roman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Times New Roman" pitchFamily="18" charset="0"/>
                          <a:cs typeface="Arial" pitchFamily="34" charset="0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  <a:ea typeface="Times New Roman" pitchFamily="18" charset="0"/>
                          <a:cs typeface="Arial" pitchFamily="34" charset="0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  <a:ea typeface="Times New Roman" pitchFamily="18" charset="0"/>
                          <a:cs typeface="Arial" pitchFamily="34" charset="0"/>
                        </a:rPr>
                        <m:t>2</m:t>
                      </m:r>
                    </m:oMath>
                  </m:oMathPara>
                </a14:m>
                <a:endParaRPr lang="en-US" b="0" dirty="0" smtClean="0"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  <a:p>
                <a:r>
                  <a:rPr lang="en-US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r>
                  <a:rPr lang="en-US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            0.2X2=0.4</a:t>
                </a:r>
              </a:p>
              <a:p>
                <a:r>
                  <a:rPr lang="en-US" b="0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              0.4X2=0.8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b="0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= 100</a:t>
                </a:r>
              </a:p>
              <a:p>
                <a:endParaRPr lang="en-US" b="0" dirty="0" smtClean="0"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4</m:t>
                        </m:r>
                        <m: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b="0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=1100       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5</m:t>
                        </m:r>
                        <m: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   </m:t>
                        </m:r>
                      </m:sub>
                    </m:sSub>
                  </m:oMath>
                </a14:m>
                <a:r>
                  <a:rPr lang="en-US" b="0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= 1101    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6</m:t>
                        </m:r>
                        <m:r>
                          <a:rPr lang="en-US" i="1" smtClean="0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  </m:t>
                        </m:r>
                        <m:r>
                          <a:rPr lang="en-US" i="1"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    </m:t>
                        </m:r>
                      </m:sub>
                    </m:sSub>
                  </m:oMath>
                </a14:m>
                <a:r>
                  <a:rPr lang="en-US" b="0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=11110</a:t>
                </a:r>
              </a:p>
              <a:p>
                <a:endParaRPr lang="en-US" b="0" dirty="0" smtClean="0"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                                                      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741" y="0"/>
                <a:ext cx="8437555" cy="4247317"/>
              </a:xfrm>
              <a:prstGeom prst="rect">
                <a:avLst/>
              </a:prstGeom>
              <a:blipFill rotWithShape="1">
                <a:blip r:embed="rId3"/>
                <a:stretch>
                  <a:fillRect l="-578" t="-1004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264391"/>
              </p:ext>
            </p:extLst>
          </p:nvPr>
        </p:nvGraphicFramePr>
        <p:xfrm>
          <a:off x="3810000" y="4419600"/>
          <a:ext cx="5102896" cy="1767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12348"/>
                <a:gridCol w="874782"/>
                <a:gridCol w="874782"/>
                <a:gridCol w="765434"/>
                <a:gridCol w="984130"/>
                <a:gridCol w="991420"/>
              </a:tblGrid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x</a:t>
                      </a:r>
                      <a:r>
                        <a:rPr lang="en-US" sz="1600" baseline="-25000" dirty="0">
                          <a:effectLst/>
                        </a:rPr>
                        <a:t>i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p(x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r>
                        <a:rPr lang="en-US" sz="1600">
                          <a:effectLst/>
                        </a:rPr>
                        <a:t>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L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w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C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 0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x</a:t>
                      </a:r>
                      <a:r>
                        <a:rPr lang="en-US" sz="1600" baseline="-250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0.4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 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x</a:t>
                      </a:r>
                      <a:r>
                        <a:rPr lang="en-US" sz="1600" baseline="-250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</a:t>
                      </a:r>
                      <a:r>
                        <a:rPr lang="en-US" sz="1600" dirty="0" smtClean="0">
                          <a:effectLst/>
                        </a:rPr>
                        <a:t>0.2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</a:t>
                      </a:r>
                      <a:r>
                        <a:rPr lang="en-US" sz="1600" dirty="0" smtClean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0.4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</a:t>
                      </a:r>
                      <a:r>
                        <a:rPr lang="en-US" sz="1600" dirty="0" smtClean="0">
                          <a:effectLst/>
                        </a:rPr>
                        <a:t>011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x</a:t>
                      </a:r>
                      <a:r>
                        <a:rPr lang="en-US" sz="1600" baseline="-25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0.15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 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</a:t>
                      </a:r>
                      <a:r>
                        <a:rPr lang="en-US" sz="1600" dirty="0" smtClean="0">
                          <a:effectLst/>
                        </a:rPr>
                        <a:t>0.6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</a:t>
                      </a:r>
                      <a:r>
                        <a:rPr lang="en-US" sz="1600" dirty="0" smtClean="0">
                          <a:effectLst/>
                        </a:rPr>
                        <a:t>100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</a:t>
                      </a:r>
                      <a:r>
                        <a:rPr lang="en-US" sz="1600" dirty="0" smtClean="0">
                          <a:effectLst/>
                        </a:rPr>
                        <a:t>2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x</a:t>
                      </a:r>
                      <a:r>
                        <a:rPr lang="en-US" sz="1600" baseline="-250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0.1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 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</a:t>
                      </a:r>
                      <a:r>
                        <a:rPr lang="en-US" sz="1600" dirty="0" smtClean="0">
                          <a:effectLst/>
                        </a:rPr>
                        <a:t>0.75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1100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2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x</a:t>
                      </a:r>
                      <a:r>
                        <a:rPr lang="en-US" sz="1600" baseline="-250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</a:t>
                      </a:r>
                      <a:r>
                        <a:rPr lang="en-US" sz="1600" dirty="0" smtClean="0">
                          <a:effectLst/>
                        </a:rPr>
                        <a:t>0.09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 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</a:t>
                      </a:r>
                      <a:r>
                        <a:rPr lang="en-US" sz="1600" dirty="0" smtClean="0">
                          <a:effectLst/>
                        </a:rPr>
                        <a:t>0.85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</a:t>
                      </a:r>
                      <a:r>
                        <a:rPr lang="en-US" sz="1600" dirty="0" smtClean="0">
                          <a:effectLst/>
                        </a:rPr>
                        <a:t>1101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1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764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x</a:t>
                      </a:r>
                      <a:r>
                        <a:rPr lang="en-US" sz="1600" baseline="-250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0.06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0.94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11110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1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2400" y="4247316"/>
            <a:ext cx="365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Note that the two considerations are fulfilled ( less  L</a:t>
            </a:r>
            <a:r>
              <a:rPr lang="en-US" baseline="-25000" dirty="0"/>
              <a:t>i</a:t>
            </a:r>
            <a:r>
              <a:rPr lang="en-US" dirty="0"/>
              <a:t> for higher p(x</a:t>
            </a:r>
            <a:r>
              <a:rPr lang="en-US" baseline="-25000" dirty="0"/>
              <a:t>i</a:t>
            </a:r>
            <a:r>
              <a:rPr lang="en-US" dirty="0"/>
              <a:t>) and the code satisfies the uniquely decodable condition).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43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496237"/>
              </p:ext>
            </p:extLst>
          </p:nvPr>
        </p:nvGraphicFramePr>
        <p:xfrm>
          <a:off x="3886200" y="152400"/>
          <a:ext cx="5102896" cy="1767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12348"/>
                <a:gridCol w="874782"/>
                <a:gridCol w="874782"/>
                <a:gridCol w="765434"/>
                <a:gridCol w="984130"/>
                <a:gridCol w="991420"/>
              </a:tblGrid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x</a:t>
                      </a:r>
                      <a:r>
                        <a:rPr lang="en-US" sz="1600" baseline="-25000" dirty="0">
                          <a:effectLst/>
                        </a:rPr>
                        <a:t>i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p(x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r>
                        <a:rPr lang="en-US" sz="1600">
                          <a:effectLst/>
                        </a:rPr>
                        <a:t>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L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w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C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 0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x</a:t>
                      </a:r>
                      <a:r>
                        <a:rPr lang="en-US" sz="1600" baseline="-250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0.4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 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x</a:t>
                      </a:r>
                      <a:r>
                        <a:rPr lang="en-US" sz="1600" baseline="-250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</a:t>
                      </a:r>
                      <a:r>
                        <a:rPr lang="en-US" sz="1600" dirty="0" smtClean="0">
                          <a:effectLst/>
                        </a:rPr>
                        <a:t>0.2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</a:t>
                      </a:r>
                      <a:r>
                        <a:rPr lang="en-US" sz="1600" dirty="0" smtClean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0.4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</a:t>
                      </a:r>
                      <a:r>
                        <a:rPr lang="en-US" sz="1600" dirty="0" smtClean="0">
                          <a:effectLst/>
                        </a:rPr>
                        <a:t>011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x</a:t>
                      </a:r>
                      <a:r>
                        <a:rPr lang="en-US" sz="1600" baseline="-25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0.15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 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</a:t>
                      </a:r>
                      <a:r>
                        <a:rPr lang="en-US" sz="1600" dirty="0" smtClean="0">
                          <a:effectLst/>
                        </a:rPr>
                        <a:t>0.6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</a:t>
                      </a:r>
                      <a:r>
                        <a:rPr lang="en-US" sz="1600" dirty="0" smtClean="0">
                          <a:effectLst/>
                        </a:rPr>
                        <a:t>100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</a:t>
                      </a:r>
                      <a:r>
                        <a:rPr lang="en-US" sz="1600" dirty="0" smtClean="0">
                          <a:effectLst/>
                        </a:rPr>
                        <a:t>2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x</a:t>
                      </a:r>
                      <a:r>
                        <a:rPr lang="en-US" sz="1600" baseline="-250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0.1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 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</a:t>
                      </a:r>
                      <a:r>
                        <a:rPr lang="en-US" sz="1600" dirty="0" smtClean="0">
                          <a:effectLst/>
                        </a:rPr>
                        <a:t>0.75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1100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2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x</a:t>
                      </a:r>
                      <a:r>
                        <a:rPr lang="en-US" sz="1600" baseline="-250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</a:t>
                      </a:r>
                      <a:r>
                        <a:rPr lang="en-US" sz="1600" dirty="0" smtClean="0">
                          <a:effectLst/>
                        </a:rPr>
                        <a:t>0.09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 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</a:t>
                      </a:r>
                      <a:r>
                        <a:rPr lang="en-US" sz="1600" dirty="0" smtClean="0">
                          <a:effectLst/>
                        </a:rPr>
                        <a:t>0.85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</a:t>
                      </a:r>
                      <a:r>
                        <a:rPr lang="en-US" sz="1600" dirty="0" smtClean="0">
                          <a:effectLst/>
                        </a:rPr>
                        <a:t>1101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1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764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x</a:t>
                      </a:r>
                      <a:r>
                        <a:rPr lang="en-US" sz="1600" baseline="-250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0.06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0.94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11110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1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7257" y="182374"/>
            <a:ext cx="3817257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a)-To find code efficiency then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H(X)= 2.29 bits/message, and: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33562"/>
            <a:ext cx="2819400" cy="64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2663" y="2057400"/>
            <a:ext cx="4906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</a:t>
            </a:r>
            <a:r>
              <a:rPr lang="en-US" baseline="-25000" dirty="0"/>
              <a:t>c</a:t>
            </a:r>
            <a:r>
              <a:rPr lang="en-US" dirty="0" smtClean="0"/>
              <a:t>= 2x 0.4+3x  0.2+3x  0.15+…  = 2.91bits/ message</a:t>
            </a:r>
            <a:endParaRPr lang="ar-IQ" dirty="0"/>
          </a:p>
        </p:txBody>
      </p:sp>
      <p:sp>
        <p:nvSpPr>
          <p:cNvPr id="10" name="Rectangle 9"/>
          <p:cNvSpPr/>
          <p:nvPr/>
        </p:nvSpPr>
        <p:spPr>
          <a:xfrm>
            <a:off x="533400" y="2590800"/>
            <a:ext cx="35349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Then: </a:t>
            </a:r>
            <a:r>
              <a:rPr lang="en-US" dirty="0">
                <a:sym typeface="Symbol"/>
              </a:rPr>
              <a:t></a:t>
            </a:r>
            <a:r>
              <a:rPr lang="en-US" dirty="0"/>
              <a:t>=H(X)/</a:t>
            </a:r>
            <a:r>
              <a:rPr lang="en-US" dirty="0" smtClean="0"/>
              <a:t>Lc= 2.29/2.91= 78.6%</a:t>
            </a:r>
          </a:p>
          <a:p>
            <a:r>
              <a:rPr lang="en-US" dirty="0" smtClean="0"/>
              <a:t> </a:t>
            </a:r>
            <a:endParaRPr lang="ar-IQ" dirty="0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37130"/>
            <a:ext cx="2590800" cy="1334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33400" y="4571999"/>
                <a:ext cx="5213607" cy="766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Thenp(0)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15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09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06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91</m:t>
                        </m:r>
                      </m:den>
                    </m:f>
                  </m:oMath>
                </a14:m>
                <a:r>
                  <a:rPr lang="en-US" dirty="0" smtClean="0"/>
                  <a:t>  = 0.56</a:t>
                </a:r>
              </a:p>
              <a:p>
                <a:r>
                  <a:rPr lang="en-US" dirty="0" smtClean="0"/>
                  <a:t>P(1)= 1- p(0)= 0.46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571999"/>
                <a:ext cx="5213607" cy="766428"/>
              </a:xfrm>
              <a:prstGeom prst="rect">
                <a:avLst/>
              </a:prstGeom>
              <a:blipFill rotWithShape="1">
                <a:blip r:embed="rId4"/>
                <a:stretch>
                  <a:fillRect l="-1053" r="-117" b="-1190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544286" y="5410200"/>
            <a:ext cx="64966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c) The rate of information= rate of message produced x Lc x </a:t>
            </a:r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(D)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= 1000x 2.91x 1=2910bits/sec</a:t>
            </a:r>
          </a:p>
          <a:p>
            <a:r>
              <a:rPr lang="en-US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9773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304800"/>
            <a:ext cx="7848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b) Shannon-</a:t>
            </a:r>
            <a:r>
              <a:rPr lang="en-US" u="sng" dirty="0" err="1"/>
              <a:t>Fano</a:t>
            </a:r>
            <a:r>
              <a:rPr lang="en-US" u="sng" dirty="0"/>
              <a:t> Code  ( </a:t>
            </a:r>
            <a:r>
              <a:rPr lang="en-US" u="sng" dirty="0" err="1"/>
              <a:t>Fano</a:t>
            </a:r>
            <a:r>
              <a:rPr lang="en-US" u="sng" dirty="0"/>
              <a:t> Code):</a:t>
            </a:r>
            <a:endParaRPr lang="en-US" dirty="0"/>
          </a:p>
          <a:p>
            <a:r>
              <a:rPr lang="en-US" dirty="0"/>
              <a:t>The procedure for binary </a:t>
            </a:r>
            <a:r>
              <a:rPr lang="en-US" dirty="0" err="1"/>
              <a:t>Fano</a:t>
            </a:r>
            <a:r>
              <a:rPr lang="en-US" dirty="0"/>
              <a:t> code is given as follows:</a:t>
            </a:r>
          </a:p>
          <a:p>
            <a:r>
              <a:rPr lang="en-US" dirty="0"/>
              <a:t>Step 1: arrange the messages in a decreasing order of prob.</a:t>
            </a:r>
          </a:p>
          <a:p>
            <a:r>
              <a:rPr lang="en-US" dirty="0"/>
              <a:t>Step 2: find out a point in the decreasing order such that the sum of probabilities upward is </a:t>
            </a:r>
            <a:r>
              <a:rPr lang="en-US" i="1" dirty="0"/>
              <a:t>almost</a:t>
            </a:r>
            <a:r>
              <a:rPr lang="en-US" dirty="0"/>
              <a:t> equal to the sum of </a:t>
            </a:r>
            <a:r>
              <a:rPr lang="en-US" dirty="0" err="1"/>
              <a:t>prob</a:t>
            </a:r>
            <a:r>
              <a:rPr lang="en-US" dirty="0"/>
              <a:t> downward.</a:t>
            </a:r>
          </a:p>
          <a:p>
            <a:r>
              <a:rPr lang="en-US" dirty="0"/>
              <a:t>Step 3: assign all messages upward as ''0'' and all messages downward as ''1''.</a:t>
            </a:r>
          </a:p>
          <a:p>
            <a:r>
              <a:rPr lang="en-US" dirty="0"/>
              <a:t>Step 4: repeat steps 2 &amp; 3 many times on the upward and downward parts until all the messages are separated</a:t>
            </a:r>
            <a:endParaRPr lang="ar-IQ" dirty="0"/>
          </a:p>
        </p:txBody>
      </p:sp>
      <p:sp>
        <p:nvSpPr>
          <p:cNvPr id="5" name="Rectangle 4"/>
          <p:cNvSpPr/>
          <p:nvPr/>
        </p:nvSpPr>
        <p:spPr>
          <a:xfrm>
            <a:off x="381000" y="2827386"/>
            <a:ext cx="762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Ex: </a:t>
            </a:r>
            <a:r>
              <a:rPr lang="en-US" dirty="0"/>
              <a:t>Develop </a:t>
            </a:r>
            <a:r>
              <a:rPr lang="en-US" dirty="0" err="1"/>
              <a:t>Fano</a:t>
            </a:r>
            <a:r>
              <a:rPr lang="en-US" dirty="0"/>
              <a:t> code for the following set of messages:</a:t>
            </a:r>
          </a:p>
          <a:p>
            <a:r>
              <a:rPr lang="en-US" dirty="0"/>
              <a:t>               x</a:t>
            </a:r>
            <a:r>
              <a:rPr lang="en-US" baseline="-25000" dirty="0"/>
              <a:t>1</a:t>
            </a:r>
            <a:r>
              <a:rPr lang="en-US" dirty="0"/>
              <a:t>       x</a:t>
            </a:r>
            <a:r>
              <a:rPr lang="en-US" baseline="-25000" dirty="0"/>
              <a:t>2</a:t>
            </a:r>
            <a:r>
              <a:rPr lang="en-US" dirty="0"/>
              <a:t>     x</a:t>
            </a:r>
            <a:r>
              <a:rPr lang="en-US" baseline="-25000" dirty="0"/>
              <a:t>3</a:t>
            </a:r>
            <a:r>
              <a:rPr lang="en-US" dirty="0"/>
              <a:t>       x</a:t>
            </a:r>
            <a:r>
              <a:rPr lang="en-US" baseline="-25000" dirty="0"/>
              <a:t>4</a:t>
            </a:r>
            <a:r>
              <a:rPr lang="en-US" dirty="0"/>
              <a:t>     x</a:t>
            </a:r>
            <a:r>
              <a:rPr lang="en-US" baseline="-25000" dirty="0"/>
              <a:t>5</a:t>
            </a:r>
            <a:r>
              <a:rPr lang="en-US" dirty="0"/>
              <a:t>    </a:t>
            </a:r>
          </a:p>
          <a:p>
            <a:r>
              <a:rPr lang="en-US" dirty="0"/>
              <a:t>p(X) = [ 0.25   </a:t>
            </a:r>
            <a:r>
              <a:rPr lang="en-US" dirty="0" smtClean="0"/>
              <a:t>0.4   0.1   </a:t>
            </a:r>
            <a:r>
              <a:rPr lang="en-US" dirty="0"/>
              <a:t>0.15  </a:t>
            </a:r>
            <a:r>
              <a:rPr lang="en-US" dirty="0" smtClean="0"/>
              <a:t>0.1]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02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5400" y="328881"/>
            <a:ext cx="8813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selection of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codewords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 different messages x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is done according to the following two considerations: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 The average code length L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must be as minimum as possible. This average length is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given by: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381413"/>
              </p:ext>
            </p:extLst>
          </p:nvPr>
        </p:nvGraphicFramePr>
        <p:xfrm>
          <a:off x="1752600" y="1428482"/>
          <a:ext cx="3200400" cy="628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3" imgW="1511300" imgH="292100" progId="Equation.3">
                  <p:embed/>
                </p:oleObj>
              </mc:Choice>
              <mc:Fallback>
                <p:oleObj name="Equation" r:id="rId3" imgW="1511300" imgH="292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28482"/>
                        <a:ext cx="3200400" cy="6289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257800" y="179882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digits/message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5100" y="2362200"/>
            <a:ext cx="8534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Where l</a:t>
            </a:r>
            <a:r>
              <a:rPr lang="en-US" baseline="-25000" dirty="0"/>
              <a:t>i</a:t>
            </a:r>
            <a:r>
              <a:rPr lang="en-US" dirty="0"/>
              <a:t> is the length of the </a:t>
            </a:r>
            <a:r>
              <a:rPr lang="en-US" dirty="0" err="1"/>
              <a:t>codeword</a:t>
            </a:r>
            <a:r>
              <a:rPr lang="en-US" dirty="0"/>
              <a:t> for message x</a:t>
            </a:r>
            <a:r>
              <a:rPr lang="en-US" baseline="-25000" dirty="0"/>
              <a:t>i</a:t>
            </a:r>
            <a:r>
              <a:rPr lang="en-US" dirty="0"/>
              <a:t> (l</a:t>
            </a:r>
            <a:r>
              <a:rPr lang="en-US" baseline="-25000" dirty="0"/>
              <a:t>i</a:t>
            </a:r>
            <a:r>
              <a:rPr lang="en-US" dirty="0"/>
              <a:t> is in bits for binary coding, or in digits for </a:t>
            </a:r>
            <a:r>
              <a:rPr lang="en-US" dirty="0" err="1"/>
              <a:t>nonbinary</a:t>
            </a:r>
            <a:r>
              <a:rPr lang="en-US" dirty="0"/>
              <a:t> coding).</a:t>
            </a:r>
          </a:p>
          <a:p>
            <a:r>
              <a:rPr lang="en-US" dirty="0">
                <a:solidFill>
                  <a:srgbClr val="C00000"/>
                </a:solidFill>
              </a:rPr>
              <a:t>2- The </a:t>
            </a:r>
            <a:r>
              <a:rPr lang="en-US" dirty="0" err="1">
                <a:solidFill>
                  <a:srgbClr val="C00000"/>
                </a:solidFill>
              </a:rPr>
              <a:t>codewords</a:t>
            </a:r>
            <a:r>
              <a:rPr lang="en-US" dirty="0">
                <a:solidFill>
                  <a:srgbClr val="C00000"/>
                </a:solidFill>
              </a:rPr>
              <a:t> at the receiver must be uniquely decodable</a:t>
            </a:r>
            <a:r>
              <a:rPr lang="en-US" u="sng" dirty="0" smtClean="0">
                <a:solidFill>
                  <a:srgbClr val="0070C0"/>
                </a:solidFill>
              </a:rPr>
              <a:t>. Uniquely decodable means that any </a:t>
            </a:r>
            <a:r>
              <a:rPr lang="en-US" u="sng" dirty="0" err="1" smtClean="0">
                <a:solidFill>
                  <a:srgbClr val="0070C0"/>
                </a:solidFill>
              </a:rPr>
              <a:t>codeword</a:t>
            </a:r>
            <a:r>
              <a:rPr lang="en-US" u="sng" dirty="0" smtClean="0">
                <a:solidFill>
                  <a:srgbClr val="0070C0"/>
                </a:solidFill>
              </a:rPr>
              <a:t> for any symbol( or message) must not be the beginning from the left for any other </a:t>
            </a:r>
            <a:r>
              <a:rPr lang="en-US" u="sng" dirty="0" err="1" smtClean="0">
                <a:solidFill>
                  <a:srgbClr val="0070C0"/>
                </a:solidFill>
              </a:rPr>
              <a:t>codeword</a:t>
            </a:r>
            <a:r>
              <a:rPr lang="en-US" u="sng" dirty="0" smtClean="0">
                <a:solidFill>
                  <a:srgbClr val="0070C0"/>
                </a:solidFill>
              </a:rPr>
              <a:t> of higher length.</a:t>
            </a:r>
            <a:endParaRPr lang="en-US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86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533400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Ex:  The code table for a certain binary code is given as: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334" y="1100138"/>
            <a:ext cx="4693691" cy="171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9600" y="2782447"/>
            <a:ext cx="541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[1]-Find the average code length, then comment.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447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8100" y="36024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=0.2+2*0.1+3*0.4+3*0.3=2.5bits/message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" y="4038600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[2]-If the received data stream is 1 0 1 1 0 0 0 1 1 1 1 1 0…….., check if this code is uniquely decodable or not, then comment.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" y="4800600"/>
            <a:ext cx="58388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using the given code table, then:</a:t>
            </a:r>
          </a:p>
          <a:p>
            <a:r>
              <a:rPr lang="en-US" dirty="0"/>
              <a:t>      1 0 | 1 1 0 | 0 | 0 | 1 1 1 | 1 1 0 |……..,</a:t>
            </a:r>
          </a:p>
          <a:p>
            <a:r>
              <a:rPr lang="en-US" dirty="0"/>
              <a:t>       x</a:t>
            </a:r>
            <a:r>
              <a:rPr lang="en-US" baseline="-25000" dirty="0"/>
              <a:t>2  </a:t>
            </a:r>
            <a:r>
              <a:rPr lang="en-US" dirty="0"/>
              <a:t>|   x</a:t>
            </a:r>
            <a:r>
              <a:rPr lang="en-US" baseline="-25000" dirty="0"/>
              <a:t>3</a:t>
            </a:r>
            <a:r>
              <a:rPr lang="en-US" dirty="0"/>
              <a:t>    | x</a:t>
            </a:r>
            <a:r>
              <a:rPr lang="en-US" baseline="-25000" dirty="0"/>
              <a:t>1</a:t>
            </a:r>
            <a:r>
              <a:rPr lang="en-US" dirty="0"/>
              <a:t>| x</a:t>
            </a:r>
            <a:r>
              <a:rPr lang="en-US" baseline="-25000" dirty="0"/>
              <a:t>1</a:t>
            </a:r>
            <a:r>
              <a:rPr lang="en-US" dirty="0"/>
              <a:t>|  x</a:t>
            </a:r>
            <a:r>
              <a:rPr lang="en-US" baseline="-25000" dirty="0"/>
              <a:t>4</a:t>
            </a:r>
            <a:r>
              <a:rPr lang="en-US" dirty="0"/>
              <a:t>    |  x</a:t>
            </a:r>
            <a:r>
              <a:rPr lang="en-US" baseline="-25000" dirty="0"/>
              <a:t>3</a:t>
            </a:r>
            <a:r>
              <a:rPr lang="en-US" dirty="0"/>
              <a:t>     |…….,</a:t>
            </a: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1" y="3151780"/>
            <a:ext cx="2819400" cy="886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304800" y="5710252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Hence the code is uniquely decodable, since the receiver get at only one possible message stream.</a:t>
            </a:r>
          </a:p>
        </p:txBody>
      </p:sp>
    </p:spTree>
    <p:extLst>
      <p:ext uri="{BB962C8B-B14F-4D97-AF65-F5344CB8AC3E}">
        <p14:creationId xmlns:p14="http://schemas.microsoft.com/office/powerpoint/2010/main" val="296892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533400"/>
            <a:ext cx="3835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code is not optimum in terms of L</a:t>
            </a:r>
            <a:r>
              <a:rPr lang="en-US" baseline="-25000" dirty="0"/>
              <a:t>c</a:t>
            </a:r>
            <a:r>
              <a:rPr lang="en-US" dirty="0"/>
              <a:t>,</a:t>
            </a:r>
            <a:endParaRPr lang="ar-IQ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87450"/>
            <a:ext cx="4876800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1000" y="2921223"/>
            <a:ext cx="830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This gives </a:t>
            </a:r>
            <a:r>
              <a:rPr lang="en-US" dirty="0" err="1"/>
              <a:t>L</a:t>
            </a:r>
            <a:r>
              <a:rPr lang="en-US" baseline="-25000" dirty="0" err="1"/>
              <a:t>c</a:t>
            </a:r>
            <a:r>
              <a:rPr lang="en-US" dirty="0"/>
              <a:t>=0.4+0.3*2+0.2*3+0.1*3=1.9 bits/message which is less than before.</a:t>
            </a:r>
          </a:p>
        </p:txBody>
      </p:sp>
      <p:sp>
        <p:nvSpPr>
          <p:cNvPr id="6" name="Rectangle 5"/>
          <p:cNvSpPr/>
          <p:nvPr/>
        </p:nvSpPr>
        <p:spPr>
          <a:xfrm>
            <a:off x="241432" y="3415322"/>
            <a:ext cx="6845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Ex</a:t>
            </a:r>
            <a:r>
              <a:rPr lang="en-US" dirty="0"/>
              <a:t>:  Check</a:t>
            </a:r>
            <a:r>
              <a:rPr lang="en-US" baseline="-25000" dirty="0"/>
              <a:t>  </a:t>
            </a:r>
            <a:r>
              <a:rPr lang="en-US" dirty="0"/>
              <a:t> if the following code is uniquely decodable or not:</a:t>
            </a:r>
          </a:p>
          <a:p>
            <a:r>
              <a:rPr lang="en-US" dirty="0"/>
              <a:t> 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502" y="3779682"/>
            <a:ext cx="1989298" cy="1249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351970" y="5181600"/>
            <a:ext cx="86396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This code is not uniquely decodable since ''10'' is a </a:t>
            </a:r>
            <a:r>
              <a:rPr lang="en-US" dirty="0" err="1"/>
              <a:t>codeword</a:t>
            </a:r>
            <a:r>
              <a:rPr lang="en-US" dirty="0"/>
              <a:t> for x</a:t>
            </a:r>
            <a:r>
              <a:rPr lang="en-US" baseline="-25000" dirty="0"/>
              <a:t>2</a:t>
            </a:r>
            <a:r>
              <a:rPr lang="en-US" dirty="0"/>
              <a:t> , while the </a:t>
            </a:r>
            <a:r>
              <a:rPr lang="en-US" dirty="0" err="1"/>
              <a:t>codeword</a:t>
            </a:r>
            <a:r>
              <a:rPr lang="en-US" dirty="0"/>
              <a:t> for x</a:t>
            </a:r>
            <a:r>
              <a:rPr lang="en-US" baseline="-25000" dirty="0"/>
              <a:t>3</a:t>
            </a:r>
            <a:r>
              <a:rPr lang="en-US" dirty="0"/>
              <a:t> starts with ''10''.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3759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6200" y="23585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Coding efficiency and redundancy: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code with average code length L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digits has coding efficiency: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368583"/>
              </p:ext>
            </p:extLst>
          </p:nvPr>
        </p:nvGraphicFramePr>
        <p:xfrm>
          <a:off x="2514600" y="838200"/>
          <a:ext cx="12573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Equation" r:id="rId3" imgW="927100" imgH="431800" progId="Equation.3">
                  <p:embed/>
                </p:oleObj>
              </mc:Choice>
              <mc:Fallback>
                <p:oleObj name="Equation" r:id="rId3" imgW="9271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838200"/>
                        <a:ext cx="1257300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8659" y="600673"/>
            <a:ext cx="9007594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where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H(x) is source entropy in bits/message,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en-US" sz="16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c </a:t>
            </a:r>
            <a:r>
              <a:rPr lang="en-US" sz="1600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is average code length in digits/message  </a:t>
            </a:r>
            <a:r>
              <a:rPr lang="en-US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en-US" sz="16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en-US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has the units of the code size, </a:t>
            </a: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 </a:t>
            </a:r>
            <a:r>
              <a:rPr lang="en-US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i.e. If  D=2 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bits/message , </a:t>
            </a:r>
            <a:r>
              <a:rPr lang="en-US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if  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D=3 ternary </a:t>
            </a:r>
            <a:r>
              <a:rPr lang="en-US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digits/message 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and </a:t>
            </a:r>
            <a:r>
              <a:rPr lang="en-US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so on…..).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/>
              <a:t>log</a:t>
            </a:r>
            <a:r>
              <a:rPr lang="en-US" sz="1600" baseline="-25000" dirty="0"/>
              <a:t>2</a:t>
            </a:r>
            <a:r>
              <a:rPr lang="en-US" sz="1600" dirty="0"/>
              <a:t>(D</a:t>
            </a:r>
            <a:r>
              <a:rPr lang="en-US" sz="1600" dirty="0" smtClean="0"/>
              <a:t>)   in  bits/digits </a:t>
            </a:r>
            <a:r>
              <a:rPr lang="en-US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D=coding size ( D=2 for binary coding, D=3 for ternary coding, and so on….).</a:t>
            </a: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6200" y="3048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binary coding only (D=2), then: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399760"/>
              </p:ext>
            </p:extLst>
          </p:nvPr>
        </p:nvGraphicFramePr>
        <p:xfrm>
          <a:off x="3810000" y="3048000"/>
          <a:ext cx="9239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5" name="Equation" r:id="rId5" imgW="685800" imgH="431800" progId="Equation.3">
                  <p:embed/>
                </p:oleObj>
              </mc:Choice>
              <mc:Fallback>
                <p:oleObj name="Equation" r:id="rId5" imgW="6858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048000"/>
                        <a:ext cx="92392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228600" y="3657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code redundancy is simply        R=1-</a:t>
            </a:r>
            <a:r>
              <a:rPr lang="en-US" dirty="0">
                <a:sym typeface="Symbol"/>
              </a:rPr>
              <a:t>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</p:txBody>
      </p:sp>
      <p:sp>
        <p:nvSpPr>
          <p:cNvPr id="2" name="Rectangle 77"/>
          <p:cNvSpPr>
            <a:spLocks noChangeArrowheads="1"/>
          </p:cNvSpPr>
          <p:nvPr/>
        </p:nvSpPr>
        <p:spPr bwMode="auto">
          <a:xfrm>
            <a:off x="76201" y="4385102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suppose the source produces M messages, then the amount of information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produced at the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source output will be M*H(X) bits,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while the amount of information at source encoder output is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M*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n-US" sz="16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digits or M*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n-US" sz="16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*log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(D) bits, so the ratio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294565"/>
              </p:ext>
            </p:extLst>
          </p:nvPr>
        </p:nvGraphicFramePr>
        <p:xfrm>
          <a:off x="2819400" y="5638800"/>
          <a:ext cx="23717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6" name="Equation" r:id="rId7" imgW="1752600" imgH="431800" progId="Equation.3">
                  <p:embed/>
                </p:oleObj>
              </mc:Choice>
              <mc:Fallback>
                <p:oleObj name="Equation" r:id="rId7" imgW="1752600" imgH="431800" progId="Equation.3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638800"/>
                        <a:ext cx="237172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372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199" y="457200"/>
            <a:ext cx="150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Source</a:t>
            </a:r>
            <a:r>
              <a:rPr lang="en-US" u="sng" dirty="0"/>
              <a:t> </a:t>
            </a:r>
            <a:r>
              <a:rPr lang="en-US" dirty="0" smtClean="0"/>
              <a:t>Codes</a:t>
            </a:r>
            <a:r>
              <a:rPr lang="en-US" u="sng" dirty="0" smtClean="0"/>
              <a:t> </a:t>
            </a:r>
            <a:endParaRPr lang="ar-IQ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523956" y="978932"/>
            <a:ext cx="2743200" cy="1307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256270" y="978932"/>
            <a:ext cx="3287530" cy="11546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109120" y="2328761"/>
            <a:ext cx="2452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2]Variable Length Codes</a:t>
            </a:r>
            <a:endParaRPr lang="ar-IQ" dirty="0"/>
          </a:p>
        </p:txBody>
      </p:sp>
      <p:sp>
        <p:nvSpPr>
          <p:cNvPr id="10" name="Rectangle 9"/>
          <p:cNvSpPr/>
          <p:nvPr/>
        </p:nvSpPr>
        <p:spPr>
          <a:xfrm>
            <a:off x="705804" y="2286000"/>
            <a:ext cx="2178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1]Fixed Length </a:t>
            </a:r>
            <a:r>
              <a:rPr lang="en-US" dirty="0"/>
              <a:t>Codes</a:t>
            </a:r>
            <a:endParaRPr lang="ar-IQ" dirty="0"/>
          </a:p>
        </p:txBody>
      </p:sp>
      <p:sp>
        <p:nvSpPr>
          <p:cNvPr id="12" name="Rectangle 11"/>
          <p:cNvSpPr/>
          <p:nvPr/>
        </p:nvSpPr>
        <p:spPr>
          <a:xfrm>
            <a:off x="6658694" y="2691509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a)- Shannon </a:t>
            </a:r>
            <a:r>
              <a:rPr lang="en-US" dirty="0" smtClean="0"/>
              <a:t>Code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658694" y="3113206"/>
            <a:ext cx="2536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)- </a:t>
            </a:r>
            <a:r>
              <a:rPr lang="en-US" dirty="0"/>
              <a:t>Shannon </a:t>
            </a:r>
            <a:r>
              <a:rPr lang="en-US" dirty="0" err="1" smtClean="0"/>
              <a:t>Fano</a:t>
            </a:r>
            <a:r>
              <a:rPr lang="en-US" dirty="0" smtClean="0"/>
              <a:t> Code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658694" y="3625334"/>
            <a:ext cx="2001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)- Huffman Code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28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533400"/>
            <a:ext cx="8305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1] Fixed length Codes: </a:t>
            </a:r>
            <a:endParaRPr lang="en-US" dirty="0"/>
          </a:p>
          <a:p>
            <a:r>
              <a:rPr lang="en-US" dirty="0"/>
              <a:t>This is used when the source produces almost equiprobable messages, p(x</a:t>
            </a:r>
            <a:r>
              <a:rPr lang="en-US" baseline="-25000" dirty="0"/>
              <a:t>1</a:t>
            </a:r>
            <a:r>
              <a:rPr lang="en-US" dirty="0"/>
              <a:t>)</a:t>
            </a:r>
            <a:r>
              <a:rPr lang="en-US" dirty="0">
                <a:sym typeface="Symbol"/>
              </a:rPr>
              <a:t></a:t>
            </a:r>
            <a:r>
              <a:rPr lang="en-US" dirty="0"/>
              <a:t>p(x</a:t>
            </a:r>
            <a:r>
              <a:rPr lang="en-US" baseline="-25000" dirty="0"/>
              <a:t>2</a:t>
            </a:r>
            <a:r>
              <a:rPr lang="en-US" dirty="0"/>
              <a:t>)</a:t>
            </a:r>
            <a:r>
              <a:rPr lang="en-US" dirty="0">
                <a:sym typeface="Symbol"/>
              </a:rPr>
              <a:t></a:t>
            </a:r>
            <a:r>
              <a:rPr lang="en-US" dirty="0"/>
              <a:t>……..</a:t>
            </a:r>
            <a:r>
              <a:rPr lang="en-US" dirty="0">
                <a:sym typeface="Symbol"/>
              </a:rPr>
              <a:t></a:t>
            </a:r>
            <a:r>
              <a:rPr lang="en-US" dirty="0"/>
              <a:t>p(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 smtClean="0"/>
              <a:t>),                                          . </a:t>
            </a:r>
            <a:r>
              <a:rPr lang="en-US" dirty="0"/>
              <a:t>This L</a:t>
            </a:r>
            <a:r>
              <a:rPr lang="en-US" baseline="-25000" dirty="0"/>
              <a:t>c</a:t>
            </a:r>
            <a:r>
              <a:rPr lang="en-US" dirty="0"/>
              <a:t> is given for D-sized code by: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336" y="1143000"/>
            <a:ext cx="1849664" cy="49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802822" y="1905000"/>
            <a:ext cx="7183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1-  </a:t>
            </a:r>
            <a:r>
              <a:rPr lang="en-US" dirty="0"/>
              <a:t>L</a:t>
            </a:r>
            <a:r>
              <a:rPr lang="en-US" baseline="-25000" dirty="0"/>
              <a:t>c</a:t>
            </a:r>
            <a:r>
              <a:rPr lang="en-US" dirty="0"/>
              <a:t> = </a:t>
            </a:r>
            <a:r>
              <a:rPr lang="en-US" dirty="0" err="1"/>
              <a:t>log</a:t>
            </a:r>
            <a:r>
              <a:rPr lang="en-US" baseline="-25000" dirty="0" err="1"/>
              <a:t>D</a:t>
            </a:r>
            <a:r>
              <a:rPr lang="en-US" dirty="0"/>
              <a:t>(n)  if   n=</a:t>
            </a:r>
            <a:r>
              <a:rPr lang="en-US" dirty="0" err="1"/>
              <a:t>D</a:t>
            </a:r>
            <a:r>
              <a:rPr lang="en-US" baseline="30000" dirty="0" err="1"/>
              <a:t>r</a:t>
            </a:r>
            <a:r>
              <a:rPr lang="en-US" baseline="30000" dirty="0"/>
              <a:t>   </a:t>
            </a:r>
            <a:r>
              <a:rPr lang="en-US" dirty="0"/>
              <a:t>(r is an integer</a:t>
            </a:r>
            <a:r>
              <a:rPr lang="en-US" dirty="0" smtClean="0"/>
              <a:t>)       (n is the number of messages)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2- L</a:t>
            </a:r>
            <a:r>
              <a:rPr lang="en-US" baseline="-25000" dirty="0"/>
              <a:t>c</a:t>
            </a:r>
            <a:r>
              <a:rPr lang="en-US" dirty="0"/>
              <a:t>=   </a:t>
            </a:r>
            <a:r>
              <a:rPr lang="en-US" dirty="0" err="1"/>
              <a:t>Int</a:t>
            </a:r>
            <a:r>
              <a:rPr lang="en-US" dirty="0"/>
              <a:t>[</a:t>
            </a:r>
            <a:r>
              <a:rPr lang="en-US" dirty="0" err="1"/>
              <a:t>log</a:t>
            </a:r>
            <a:r>
              <a:rPr lang="en-US" baseline="-25000" dirty="0" err="1"/>
              <a:t>D</a:t>
            </a:r>
            <a:r>
              <a:rPr lang="en-US" dirty="0"/>
              <a:t>(n)]+1      if  </a:t>
            </a:r>
            <a:r>
              <a:rPr lang="en-US" dirty="0" err="1"/>
              <a:t>n≠D</a:t>
            </a:r>
            <a:r>
              <a:rPr lang="en-US" baseline="30000" dirty="0" err="1"/>
              <a:t>r</a:t>
            </a:r>
            <a:r>
              <a:rPr lang="en-US" dirty="0"/>
              <a:t> .   (</a:t>
            </a:r>
            <a:r>
              <a:rPr lang="en-US" dirty="0" err="1"/>
              <a:t>Int</a:t>
            </a:r>
            <a:r>
              <a:rPr lang="en-US" dirty="0"/>
              <a:t>=integer part)</a:t>
            </a:r>
          </a:p>
        </p:txBody>
      </p:sp>
      <p:sp>
        <p:nvSpPr>
          <p:cNvPr id="7" name="Rectangle 6"/>
          <p:cNvSpPr/>
          <p:nvPr/>
        </p:nvSpPr>
        <p:spPr>
          <a:xfrm>
            <a:off x="802822" y="2743200"/>
            <a:ext cx="7924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For binary coding , then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/>
              <a:t>1-L</a:t>
            </a:r>
            <a:r>
              <a:rPr lang="en-US" baseline="-25000" dirty="0"/>
              <a:t>c</a:t>
            </a:r>
            <a:r>
              <a:rPr lang="en-US" dirty="0"/>
              <a:t>=log</a:t>
            </a:r>
            <a:r>
              <a:rPr lang="en-US" baseline="-25000" dirty="0"/>
              <a:t>2</a:t>
            </a:r>
            <a:r>
              <a:rPr lang="en-US" dirty="0"/>
              <a:t>(n)=H(X)|max bits/message if n=2,4,8,16,….which gives </a:t>
            </a:r>
            <a:r>
              <a:rPr lang="en-US" dirty="0">
                <a:sym typeface="Symbol"/>
              </a:rPr>
              <a:t></a:t>
            </a:r>
            <a:r>
              <a:rPr lang="en-US" dirty="0"/>
              <a:t>=100% 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2- L </a:t>
            </a:r>
            <a:r>
              <a:rPr lang="en-US" baseline="-25000" dirty="0"/>
              <a:t>c</a:t>
            </a:r>
            <a:r>
              <a:rPr lang="en-US" dirty="0"/>
              <a:t>=</a:t>
            </a:r>
            <a:r>
              <a:rPr lang="en-US" dirty="0" err="1"/>
              <a:t>Int</a:t>
            </a:r>
            <a:r>
              <a:rPr lang="en-US" dirty="0"/>
              <a:t>[log</a:t>
            </a:r>
            <a:r>
              <a:rPr lang="en-US" baseline="-25000" dirty="0"/>
              <a:t>2</a:t>
            </a:r>
            <a:r>
              <a:rPr lang="en-US" dirty="0"/>
              <a:t>(n)]+1 if n≠2</a:t>
            </a:r>
            <a:r>
              <a:rPr lang="en-US" baseline="30000" dirty="0"/>
              <a:t>r </a:t>
            </a:r>
            <a:r>
              <a:rPr lang="en-US" dirty="0"/>
              <a:t>which gives less </a:t>
            </a:r>
            <a:r>
              <a:rPr lang="en-US" dirty="0">
                <a:sym typeface="Symbol"/>
              </a:rPr>
              <a:t>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746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cs typeface="+mj-cs"/>
              </a:rPr>
              <a:t>Ex.</a:t>
            </a:r>
            <a:r>
              <a:rPr lang="en-US" sz="2000" dirty="0" smtClean="0">
                <a:cs typeface="+mj-cs"/>
              </a:rPr>
              <a:t> A discrete source has an alphabet of five equiprobable letters. Evaluate the efficiency of a fixed length binary code.</a:t>
            </a:r>
          </a:p>
          <a:p>
            <a:pPr marL="0" indent="0">
              <a:buNone/>
            </a:pPr>
            <a:r>
              <a:rPr lang="en-US" sz="2000" dirty="0" smtClean="0">
                <a:cs typeface="+mj-cs"/>
              </a:rPr>
              <a:t>Sol:/</a:t>
            </a:r>
          </a:p>
          <a:p>
            <a:pPr marL="0" indent="0">
              <a:buNone/>
            </a:pPr>
            <a:r>
              <a:rPr lang="en-US" sz="2000" dirty="0">
                <a:cs typeface="+mj-cs"/>
              </a:rPr>
              <a:t> </a:t>
            </a:r>
            <a:r>
              <a:rPr lang="en-US" sz="2000" dirty="0" smtClean="0">
                <a:cs typeface="+mj-cs"/>
              </a:rPr>
              <a:t>      n=5          ≠ </a:t>
            </a:r>
            <a:r>
              <a:rPr lang="en-US" sz="2000" dirty="0" smtClean="0"/>
              <a:t>2</a:t>
            </a:r>
            <a:r>
              <a:rPr lang="en-US" sz="2000" baseline="30000" dirty="0" smtClean="0"/>
              <a:t>r</a:t>
            </a:r>
            <a:r>
              <a:rPr lang="en-US" sz="2000" dirty="0" smtClean="0">
                <a:cs typeface="+mj-cs"/>
              </a:rPr>
              <a:t>    (binary D=2)</a:t>
            </a:r>
          </a:p>
          <a:p>
            <a:pPr marL="0" indent="0">
              <a:buNone/>
            </a:pPr>
            <a:r>
              <a:rPr lang="en-US" sz="2000" dirty="0" smtClean="0">
                <a:cs typeface="+mj-cs"/>
              </a:rPr>
              <a:t>      </a:t>
            </a:r>
          </a:p>
          <a:p>
            <a:pPr marL="0" indent="0">
              <a:buNone/>
            </a:pPr>
            <a:endParaRPr lang="en-US" sz="2000" dirty="0">
              <a:cs typeface="+mj-cs"/>
            </a:endParaRPr>
          </a:p>
          <a:p>
            <a:pPr marL="0" indent="0">
              <a:buNone/>
            </a:pPr>
            <a:endParaRPr lang="en-US" sz="2000" dirty="0" smtClean="0">
              <a:cs typeface="+mj-cs"/>
            </a:endParaRPr>
          </a:p>
          <a:p>
            <a:pPr marL="0" indent="0">
              <a:buNone/>
            </a:pPr>
            <a:endParaRPr lang="en-US" sz="2000" dirty="0">
              <a:cs typeface="+mj-cs"/>
            </a:endParaRPr>
          </a:p>
          <a:p>
            <a:pPr marL="0" indent="0">
              <a:buNone/>
            </a:pPr>
            <a:endParaRPr lang="en-US" sz="2000" dirty="0" smtClean="0">
              <a:cs typeface="+mj-cs"/>
            </a:endParaRPr>
          </a:p>
          <a:p>
            <a:pPr marL="0" indent="0">
              <a:buNone/>
            </a:pPr>
            <a:r>
              <a:rPr lang="en-US" sz="2000" dirty="0" smtClean="0">
                <a:sym typeface="Symbol"/>
              </a:rPr>
              <a:t>         </a:t>
            </a:r>
            <a:r>
              <a:rPr lang="en-US" sz="2000" dirty="0"/>
              <a:t>=H(X)/L</a:t>
            </a:r>
            <a:r>
              <a:rPr lang="en-US" sz="2000" baseline="-25000" dirty="0"/>
              <a:t>c</a:t>
            </a:r>
            <a:r>
              <a:rPr lang="en-US" sz="2000" dirty="0"/>
              <a:t>= </a:t>
            </a:r>
            <a:r>
              <a:rPr lang="en-US" sz="2000" dirty="0" smtClean="0"/>
              <a:t>2.32/3 </a:t>
            </a:r>
            <a:r>
              <a:rPr lang="en-US" sz="2000" dirty="0"/>
              <a:t>= </a:t>
            </a:r>
            <a:r>
              <a:rPr lang="en-US" sz="2000" dirty="0" smtClean="0"/>
              <a:t>77.3 %</a:t>
            </a:r>
            <a:endParaRPr lang="en-US" sz="2000" dirty="0"/>
          </a:p>
          <a:p>
            <a:pPr marL="0" indent="0">
              <a:buNone/>
            </a:pPr>
            <a:endParaRPr lang="en-US" sz="2000" dirty="0" smtClean="0"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875002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</a:t>
            </a:r>
            <a:r>
              <a:rPr lang="en-US" baseline="-25000" dirty="0"/>
              <a:t>c</a:t>
            </a:r>
            <a:r>
              <a:rPr lang="en-US" dirty="0"/>
              <a:t>=   </a:t>
            </a:r>
            <a:r>
              <a:rPr lang="en-US" dirty="0" err="1"/>
              <a:t>Int</a:t>
            </a:r>
            <a:r>
              <a:rPr lang="en-US" dirty="0"/>
              <a:t>[</a:t>
            </a:r>
            <a:r>
              <a:rPr lang="en-US" dirty="0" err="1"/>
              <a:t>log</a:t>
            </a:r>
            <a:r>
              <a:rPr lang="en-US" baseline="-25000" dirty="0" err="1"/>
              <a:t>D</a:t>
            </a:r>
            <a:r>
              <a:rPr lang="en-US" dirty="0"/>
              <a:t>(n)]+1 </a:t>
            </a:r>
            <a:r>
              <a:rPr lang="en-US" dirty="0" smtClean="0"/>
              <a:t>  = </a:t>
            </a:r>
            <a:r>
              <a:rPr lang="en-US" dirty="0" err="1" smtClean="0"/>
              <a:t>int</a:t>
            </a:r>
            <a:r>
              <a:rPr lang="en-US" dirty="0" smtClean="0"/>
              <a:t>[log</a:t>
            </a:r>
            <a:r>
              <a:rPr lang="en-US" baseline="-25000" dirty="0" smtClean="0"/>
              <a:t>2</a:t>
            </a:r>
            <a:r>
              <a:rPr lang="en-US" dirty="0" smtClean="0"/>
              <a:t>(5)]+1 = 3bits/letter</a:t>
            </a:r>
            <a:endParaRPr lang="ar-IQ" dirty="0"/>
          </a:p>
        </p:txBody>
      </p:sp>
      <p:sp>
        <p:nvSpPr>
          <p:cNvPr id="5" name="Rectangle 4"/>
          <p:cNvSpPr/>
          <p:nvPr/>
        </p:nvSpPr>
        <p:spPr>
          <a:xfrm>
            <a:off x="762000" y="3584246"/>
            <a:ext cx="388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H(X)=</a:t>
            </a:r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(n)= log</a:t>
            </a:r>
            <a:r>
              <a:rPr lang="en-US" baseline="-25000" dirty="0" smtClean="0"/>
              <a:t>2</a:t>
            </a:r>
            <a:r>
              <a:rPr lang="en-US" dirty="0" smtClean="0"/>
              <a:t>(5)= 2.32 bits/letter </a:t>
            </a:r>
            <a:endParaRPr lang="ar-IQ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304568"/>
              </p:ext>
            </p:extLst>
          </p:nvPr>
        </p:nvGraphicFramePr>
        <p:xfrm>
          <a:off x="5562600" y="3768912"/>
          <a:ext cx="2590800" cy="19849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54380"/>
                <a:gridCol w="586423"/>
                <a:gridCol w="1249997"/>
              </a:tblGrid>
              <a:tr h="31164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x</a:t>
                      </a:r>
                      <a:r>
                        <a:rPr lang="en-US" sz="1600" baseline="-25000" dirty="0">
                          <a:effectLst/>
                        </a:rPr>
                        <a:t>i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p(x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r>
                        <a:rPr lang="en-US" sz="1600">
                          <a:effectLst/>
                        </a:rPr>
                        <a:t>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Codeword C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164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x</a:t>
                      </a:r>
                      <a:r>
                        <a:rPr lang="en-US" sz="1600" baseline="-250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     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164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x</a:t>
                      </a:r>
                      <a:r>
                        <a:rPr lang="en-US" sz="1600" baseline="-250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    001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164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x</a:t>
                      </a:r>
                      <a:r>
                        <a:rPr lang="en-US" sz="1600" baseline="-250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     010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16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x</a:t>
                      </a:r>
                      <a:r>
                        <a:rPr lang="en-US" sz="1600" baseline="-25000" dirty="0" smtClean="0">
                          <a:effectLst/>
                        </a:rPr>
                        <a:t>4</a:t>
                      </a:r>
                      <a:endParaRPr lang="en-US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</a:t>
                      </a:r>
                      <a:r>
                        <a:rPr lang="en-US" sz="1600" dirty="0" smtClean="0">
                          <a:effectLst/>
                        </a:rPr>
                        <a:t>  011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164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x</a:t>
                      </a:r>
                      <a:r>
                        <a:rPr lang="en-US" sz="1600" baseline="-25000" dirty="0" smtClean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 0.2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     100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29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533400"/>
            <a:ext cx="8305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Ex</a:t>
            </a:r>
            <a:r>
              <a:rPr lang="en-US" dirty="0"/>
              <a:t>: Find the efficiency of a fixed length binary code used to encode messages obtained from throwing </a:t>
            </a:r>
            <a:r>
              <a:rPr lang="en-US" dirty="0" smtClean="0"/>
              <a:t>(</a:t>
            </a:r>
            <a:r>
              <a:rPr lang="en-US" dirty="0"/>
              <a:t>a) </a:t>
            </a:r>
            <a:r>
              <a:rPr lang="en-US" dirty="0" smtClean="0"/>
              <a:t>one fair die . </a:t>
            </a:r>
            <a:r>
              <a:rPr lang="en-US" dirty="0"/>
              <a:t>(b) </a:t>
            </a:r>
            <a:r>
              <a:rPr lang="en-US" dirty="0" smtClean="0"/>
              <a:t>two fair dice. </a:t>
            </a:r>
            <a:r>
              <a:rPr lang="en-US" dirty="0"/>
              <a:t>(c) 3 </a:t>
            </a:r>
            <a:r>
              <a:rPr lang="en-US" dirty="0" smtClean="0"/>
              <a:t>three fair dice.</a:t>
            </a:r>
            <a:endParaRPr lang="en-US" dirty="0"/>
          </a:p>
          <a:p>
            <a:r>
              <a:rPr lang="en-US" dirty="0"/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1371600" y="1143000"/>
            <a:ext cx="7315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(a) n=6, possible equiprobable outputs when throwing </a:t>
            </a:r>
            <a:r>
              <a:rPr lang="en-US" dirty="0" smtClean="0"/>
              <a:t>one </a:t>
            </a:r>
            <a:r>
              <a:rPr lang="en-US" dirty="0"/>
              <a:t>fair </a:t>
            </a:r>
            <a:r>
              <a:rPr lang="en-US" dirty="0" smtClean="0"/>
              <a:t>die, </a:t>
            </a:r>
            <a:r>
              <a:rPr lang="en-US" dirty="0"/>
              <a:t>hence:   L</a:t>
            </a:r>
            <a:r>
              <a:rPr lang="en-US" baseline="-25000" dirty="0"/>
              <a:t>c</a:t>
            </a:r>
            <a:r>
              <a:rPr lang="en-US" dirty="0"/>
              <a:t>= </a:t>
            </a:r>
            <a:r>
              <a:rPr lang="en-US" dirty="0" err="1"/>
              <a:t>Int</a:t>
            </a:r>
            <a:r>
              <a:rPr lang="en-US" dirty="0"/>
              <a:t>[log</a:t>
            </a:r>
            <a:r>
              <a:rPr lang="en-US" baseline="-25000" dirty="0"/>
              <a:t>2</a:t>
            </a:r>
            <a:r>
              <a:rPr lang="en-US" dirty="0"/>
              <a:t>(6)]+1=3 bits/message</a:t>
            </a:r>
          </a:p>
          <a:p>
            <a:r>
              <a:rPr lang="en-US" dirty="0"/>
              <a:t>              </a:t>
            </a:r>
            <a:r>
              <a:rPr lang="en-US" dirty="0">
                <a:sym typeface="Symbol"/>
              </a:rPr>
              <a:t></a:t>
            </a:r>
            <a:r>
              <a:rPr lang="en-US" dirty="0"/>
              <a:t>=H(X)/</a:t>
            </a:r>
            <a:r>
              <a:rPr lang="en-US" dirty="0" err="1"/>
              <a:t>L</a:t>
            </a:r>
            <a:r>
              <a:rPr lang="en-US" baseline="-25000" dirty="0" err="1"/>
              <a:t>c</a:t>
            </a:r>
            <a:r>
              <a:rPr lang="en-US" dirty="0"/>
              <a:t>=log</a:t>
            </a:r>
            <a:r>
              <a:rPr lang="en-US" baseline="-25000" dirty="0"/>
              <a:t>2</a:t>
            </a:r>
            <a:r>
              <a:rPr lang="en-US" dirty="0"/>
              <a:t>(6)/3=86.1%</a:t>
            </a:r>
          </a:p>
          <a:p>
            <a:r>
              <a:rPr lang="en-US" dirty="0"/>
              <a:t>(b)For two </a:t>
            </a:r>
            <a:r>
              <a:rPr lang="en-US" dirty="0" smtClean="0"/>
              <a:t>dice, </a:t>
            </a:r>
            <a:r>
              <a:rPr lang="en-US" dirty="0"/>
              <a:t>then </a:t>
            </a:r>
            <a:r>
              <a:rPr lang="en-US" dirty="0" smtClean="0"/>
              <a:t>n=6*6=36 </a:t>
            </a:r>
            <a:r>
              <a:rPr lang="en-US" dirty="0"/>
              <a:t>equiprobable, hence:   :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L</a:t>
            </a:r>
            <a:r>
              <a:rPr lang="en-US" baseline="-25000" dirty="0"/>
              <a:t>c</a:t>
            </a:r>
            <a:r>
              <a:rPr lang="en-US" dirty="0"/>
              <a:t>= </a:t>
            </a:r>
            <a:r>
              <a:rPr lang="en-US" dirty="0" err="1"/>
              <a:t>Int</a:t>
            </a:r>
            <a:r>
              <a:rPr lang="en-US" dirty="0"/>
              <a:t>[log</a:t>
            </a:r>
            <a:r>
              <a:rPr lang="en-US" baseline="-25000" dirty="0"/>
              <a:t>2</a:t>
            </a:r>
            <a:r>
              <a:rPr lang="en-US" dirty="0"/>
              <a:t>(36)]+1=6 bits/message</a:t>
            </a:r>
          </a:p>
          <a:p>
            <a:r>
              <a:rPr lang="en-US" dirty="0"/>
              <a:t>                     =6 bits/(2-symbols)=3bits/symbol [note that each message consists of 2 symbols].</a:t>
            </a:r>
          </a:p>
          <a:p>
            <a:r>
              <a:rPr lang="en-US" dirty="0"/>
              <a:t>While H(X)=log</a:t>
            </a:r>
            <a:r>
              <a:rPr lang="en-US" baseline="-25000" dirty="0"/>
              <a:t>2</a:t>
            </a:r>
            <a:r>
              <a:rPr lang="en-US" dirty="0"/>
              <a:t>(6)= bits/symbol, then:</a:t>
            </a:r>
          </a:p>
          <a:p>
            <a:r>
              <a:rPr lang="en-US" dirty="0"/>
              <a:t>  </a:t>
            </a:r>
            <a:r>
              <a:rPr lang="en-US" dirty="0">
                <a:sym typeface="Symbol"/>
              </a:rPr>
              <a:t></a:t>
            </a:r>
            <a:r>
              <a:rPr lang="en-US" dirty="0"/>
              <a:t>=H(X)/L</a:t>
            </a:r>
            <a:r>
              <a:rPr lang="en-US" baseline="-25000" dirty="0"/>
              <a:t>c</a:t>
            </a:r>
            <a:r>
              <a:rPr lang="en-US" dirty="0"/>
              <a:t>= log</a:t>
            </a:r>
            <a:r>
              <a:rPr lang="en-US" baseline="-25000" dirty="0"/>
              <a:t>2</a:t>
            </a:r>
            <a:r>
              <a:rPr lang="en-US" dirty="0"/>
              <a:t>(6)/3 = 86.1%</a:t>
            </a:r>
          </a:p>
          <a:p>
            <a:r>
              <a:rPr lang="en-US" dirty="0"/>
              <a:t>(c) For three </a:t>
            </a:r>
            <a:r>
              <a:rPr lang="en-US" dirty="0" smtClean="0"/>
              <a:t>dice, </a:t>
            </a:r>
            <a:r>
              <a:rPr lang="en-US" dirty="0"/>
              <a:t>then </a:t>
            </a:r>
            <a:r>
              <a:rPr lang="en-US" dirty="0" smtClean="0"/>
              <a:t>n= </a:t>
            </a:r>
            <a:r>
              <a:rPr lang="en-US" dirty="0"/>
              <a:t>6*6*6=216 and :</a:t>
            </a:r>
          </a:p>
          <a:p>
            <a:r>
              <a:rPr lang="en-US" dirty="0"/>
              <a:t>      :   L</a:t>
            </a:r>
            <a:r>
              <a:rPr lang="en-US" baseline="-25000" dirty="0"/>
              <a:t>c</a:t>
            </a:r>
            <a:r>
              <a:rPr lang="en-US" dirty="0"/>
              <a:t>= </a:t>
            </a:r>
            <a:r>
              <a:rPr lang="en-US" dirty="0" err="1"/>
              <a:t>Int</a:t>
            </a:r>
            <a:r>
              <a:rPr lang="en-US" dirty="0"/>
              <a:t>[log</a:t>
            </a:r>
            <a:r>
              <a:rPr lang="en-US" baseline="-25000" dirty="0"/>
              <a:t>2</a:t>
            </a:r>
            <a:r>
              <a:rPr lang="en-US" dirty="0"/>
              <a:t>(216)]+1=8 bits/message</a:t>
            </a:r>
          </a:p>
          <a:p>
            <a:r>
              <a:rPr lang="en-US" dirty="0"/>
              <a:t>             =8 bits/(3-symbols)</a:t>
            </a:r>
          </a:p>
          <a:p>
            <a:r>
              <a:rPr lang="en-US" dirty="0"/>
              <a:t>            =(8/3) bit/symbol [each message consists of 3 symbols], then:</a:t>
            </a:r>
          </a:p>
          <a:p>
            <a:r>
              <a:rPr lang="en-US" dirty="0"/>
              <a:t>      </a:t>
            </a:r>
            <a:r>
              <a:rPr lang="en-US" dirty="0">
                <a:sym typeface="Symbol"/>
              </a:rPr>
              <a:t></a:t>
            </a:r>
            <a:r>
              <a:rPr lang="en-US" dirty="0"/>
              <a:t>=H(X)/L</a:t>
            </a:r>
            <a:r>
              <a:rPr lang="en-US" baseline="-25000" dirty="0"/>
              <a:t>c</a:t>
            </a:r>
            <a:r>
              <a:rPr lang="en-US" dirty="0"/>
              <a:t>= log</a:t>
            </a:r>
            <a:r>
              <a:rPr lang="en-US" baseline="-25000" dirty="0"/>
              <a:t>2</a:t>
            </a:r>
            <a:r>
              <a:rPr lang="en-US" dirty="0"/>
              <a:t>(6)/(8/3) = 96.9%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5410200"/>
            <a:ext cx="8305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/>
              <a:t>HW</a:t>
            </a:r>
            <a:r>
              <a:rPr lang="en-US" dirty="0" smtClean="0"/>
              <a:t>: </a:t>
            </a:r>
            <a:r>
              <a:rPr lang="en-US" sz="2000" dirty="0" smtClean="0"/>
              <a:t>repeat previous </a:t>
            </a:r>
            <a:r>
              <a:rPr lang="en-US" dirty="0" smtClean="0"/>
              <a:t>example for ternary fixed length code.</a:t>
            </a:r>
            <a:endParaRPr lang="en-US" dirty="0"/>
          </a:p>
          <a:p>
            <a:r>
              <a:rPr lang="en-US" dirty="0"/>
              <a:t> 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91457" y="5756364"/>
            <a:ext cx="67437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Hint ;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D=3;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log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(n)  if   n=3</a:t>
            </a: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 L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[log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(n)]+1      if  n≠3</a:t>
            </a: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321472"/>
              </p:ext>
            </p:extLst>
          </p:nvPr>
        </p:nvGraphicFramePr>
        <p:xfrm>
          <a:off x="4809671" y="5881349"/>
          <a:ext cx="12573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3" imgW="927100" imgH="431800" progId="Equation.3">
                  <p:embed/>
                </p:oleObj>
              </mc:Choice>
              <mc:Fallback>
                <p:oleObj name="Equation" r:id="rId3" imgW="9271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9671" y="5881349"/>
                        <a:ext cx="1257300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46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1789</Words>
  <Application>Microsoft Office PowerPoint</Application>
  <PresentationFormat>On-screen Show (4:3)</PresentationFormat>
  <Paragraphs>262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 STORE</dc:creator>
  <cp:lastModifiedBy>DR.Ahmed Saker</cp:lastModifiedBy>
  <cp:revision>44</cp:revision>
  <dcterms:created xsi:type="dcterms:W3CDTF">2006-08-16T00:00:00Z</dcterms:created>
  <dcterms:modified xsi:type="dcterms:W3CDTF">2018-12-25T18:04:45Z</dcterms:modified>
</cp:coreProperties>
</file>