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A819-78A1-442B-8954-FE1C1F39C225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7D73-EE41-482B-AC1A-FB5BE9493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65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A819-78A1-442B-8954-FE1C1F39C225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7D73-EE41-482B-AC1A-FB5BE9493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45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A819-78A1-442B-8954-FE1C1F39C225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7D73-EE41-482B-AC1A-FB5BE9493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74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337CB-4FBD-4798-B475-DF1DA679B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A819-78A1-442B-8954-FE1C1F39C225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7D73-EE41-482B-AC1A-FB5BE9493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A819-78A1-442B-8954-FE1C1F39C225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7D73-EE41-482B-AC1A-FB5BE9493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0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A819-78A1-442B-8954-FE1C1F39C225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7D73-EE41-482B-AC1A-FB5BE9493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86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A819-78A1-442B-8954-FE1C1F39C225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7D73-EE41-482B-AC1A-FB5BE9493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02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A819-78A1-442B-8954-FE1C1F39C225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7D73-EE41-482B-AC1A-FB5BE9493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79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A819-78A1-442B-8954-FE1C1F39C225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7D73-EE41-482B-AC1A-FB5BE9493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0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A819-78A1-442B-8954-FE1C1F39C225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7D73-EE41-482B-AC1A-FB5BE9493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1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A819-78A1-442B-8954-FE1C1F39C225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7D73-EE41-482B-AC1A-FB5BE9493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3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8A819-78A1-442B-8954-FE1C1F39C225}" type="datetimeFigureOut">
              <a:rPr lang="en-GB" smtClean="0"/>
              <a:t>24/12/2018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17D73-EE41-482B-AC1A-FB5BE9493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7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trnmag.com/Photos/122000/Tiny%20wires%20store%20more%20Image1%20122000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99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Quantum well,</a:t>
            </a:r>
            <a:r>
              <a:rPr lang="en-US" b="1" dirty="0" smtClean="0">
                <a:solidFill>
                  <a:srgbClr val="FF00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Quantum Wire,</a:t>
            </a:r>
            <a:r>
              <a:rPr lang="en-US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Quantum dot</a:t>
            </a:r>
            <a:b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2146"/>
            <a:ext cx="9144000" cy="1445654"/>
          </a:xfrm>
        </p:spPr>
        <p:txBody>
          <a:bodyPr/>
          <a:lstStyle/>
          <a:p>
            <a:r>
              <a:rPr lang="en-GB" dirty="0" smtClean="0"/>
              <a:t>Dr. Raouf Mahmood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127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752600" y="381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sz="3600" b="1">
                <a:solidFill>
                  <a:srgbClr val="9900FF"/>
                </a:solidFill>
                <a:latin typeface="Arial" panose="020B0604020202020204" pitchFamily="34" charset="0"/>
              </a:rPr>
              <a:t>Magnetic nanowires</a:t>
            </a:r>
            <a:br>
              <a:rPr lang="en-US" sz="3600" b="1">
                <a:solidFill>
                  <a:srgbClr val="9900FF"/>
                </a:solidFill>
                <a:latin typeface="Arial" panose="020B0604020202020204" pitchFamily="34" charset="0"/>
              </a:rPr>
            </a:br>
            <a:endParaRPr lang="en-US" sz="3600" b="1">
              <a:solidFill>
                <a:srgbClr val="9900FF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676400" y="990600"/>
            <a:ext cx="8839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800">
                <a:latin typeface="Tahoma" panose="020B0604030504040204" pitchFamily="34" charset="0"/>
              </a:rPr>
              <a:t>Example: Cobalt, gold, copper and cobalt-copper nanowire arrays</a:t>
            </a: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800">
                <a:latin typeface="Tahoma" panose="020B0604030504040204" pitchFamily="34" charset="0"/>
              </a:rPr>
              <a:t>Important for storage device applications</a:t>
            </a: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800">
                <a:latin typeface="Tahoma" panose="020B0604030504040204" pitchFamily="34" charset="0"/>
              </a:rPr>
              <a:t>Electrochemical deposition is the fabrication technique</a:t>
            </a: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800">
                <a:latin typeface="Tahoma" panose="020B0604030504040204" pitchFamily="34" charset="0"/>
              </a:rPr>
              <a:t>&lt;20 nm diameter nanowire arrays can be fabricated by electrochemical deposition</a:t>
            </a: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sz="280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sz="2800">
              <a:latin typeface="Tahoma" panose="020B0604030504040204" pitchFamily="34" charset="0"/>
            </a:endParaRPr>
          </a:p>
          <a:p>
            <a:pPr algn="l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sz="2800">
              <a:latin typeface="Tahoma" panose="020B0604030504040204" pitchFamily="34" charset="0"/>
            </a:endParaRPr>
          </a:p>
        </p:txBody>
      </p:sp>
      <p:pic>
        <p:nvPicPr>
          <p:cNvPr id="38916" name="Picture 4" descr="http://www.trnmag.com/Nanowires%20Array%20Stor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26"/>
          <a:stretch>
            <a:fillRect/>
          </a:stretch>
        </p:blipFill>
        <p:spPr bwMode="auto">
          <a:xfrm>
            <a:off x="6934200" y="3886200"/>
            <a:ext cx="18542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248401" y="6096000"/>
            <a:ext cx="42338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sz="2200">
                <a:latin typeface="Tahoma" panose="020B0604030504040204" pitchFamily="34" charset="0"/>
              </a:rPr>
              <a:t>Cobalt nanowires on Si substrate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400801" y="6400800"/>
            <a:ext cx="1909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sz="1400"/>
              <a:t>(UMass Amherst, 2000)</a:t>
            </a:r>
          </a:p>
        </p:txBody>
      </p:sp>
    </p:spTree>
    <p:extLst>
      <p:ext uri="{BB962C8B-B14F-4D97-AF65-F5344CB8AC3E}">
        <p14:creationId xmlns:p14="http://schemas.microsoft.com/office/powerpoint/2010/main" val="4083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1"/>
            <a:ext cx="91440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309403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600200" y="3200401"/>
            <a:ext cx="8915400" cy="466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  <a:latin typeface="Arial" panose="020B0604020202020204" pitchFamily="34" charset="0"/>
              </a:rPr>
              <a:t>In quantum dot all the three dimensions are reduced to zero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733800" y="4191000"/>
          <a:ext cx="38100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5" imgW="3086531" imgH="1286055" progId="Paint.Picture">
                  <p:embed/>
                </p:oleObj>
              </mc:Choice>
              <mc:Fallback>
                <p:oleObj name="Bitmap Image" r:id="rId5" imgW="3086531" imgH="128605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191000"/>
                        <a:ext cx="3810000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848600" y="49530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Quantum dot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5943600" y="48006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10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98550"/>
            <a:ext cx="90678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4614"/>
            <a:ext cx="4953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752600" y="228601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FF"/>
                </a:solidFill>
              </a:rPr>
              <a:t>Dimension Variation </a:t>
            </a:r>
            <a:r>
              <a:rPr lang="en-US" sz="2800" b="1">
                <a:solidFill>
                  <a:srgbClr val="FF00FF"/>
                </a:solidFill>
                <a:sym typeface="Symbol" panose="05050102010706020507" pitchFamily="18" charset="2"/>
              </a:rPr>
              <a:t></a:t>
            </a:r>
            <a:endParaRPr lang="en-US" sz="28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2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8915400" cy="6192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99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Quantum well</a:t>
            </a:r>
            <a:endParaRPr lang="en-US" sz="2800" b="1" dirty="0">
              <a:solidFill>
                <a:srgbClr val="9900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 is a two dimensional system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electron can move in two directions and restricted in one direction.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Quantum Wire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 is a one-dimensional system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electron can move in one direction and restricted in two directions.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Quantum dot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 is a zero dimensional system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anose="020B0604020202020204" pitchFamily="34" charset="0"/>
                <a:cs typeface="Times New Roman" panose="02020603050405020304" pitchFamily="18" charset="0"/>
              </a:rPr>
              <a:t>The electron movement was restricted in entire three dimensions</a:t>
            </a: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055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352800" y="914401"/>
            <a:ext cx="533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FF"/>
                </a:solidFill>
                <a:latin typeface="Arial" panose="020B0604020202020204" pitchFamily="34" charset="0"/>
              </a:rPr>
              <a:t>Why called Quantum ?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743200" y="2133601"/>
            <a:ext cx="655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7850" indent="-5778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</a:rPr>
              <a:t>Because, the electronic property is quantized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0000FF"/>
                </a:solidFill>
              </a:rPr>
              <a:t>The spatial distance is very very small</a:t>
            </a:r>
          </a:p>
        </p:txBody>
      </p:sp>
    </p:spTree>
    <p:extLst>
      <p:ext uri="{BB962C8B-B14F-4D97-AF65-F5344CB8AC3E}">
        <p14:creationId xmlns:p14="http://schemas.microsoft.com/office/powerpoint/2010/main" val="159848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89154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0"/>
            <a:ext cx="3319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1676400" y="3473450"/>
          <a:ext cx="495300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5" imgW="4086795" imgH="2666667" progId="Paint.Picture">
                  <p:embed/>
                </p:oleObj>
              </mc:Choice>
              <mc:Fallback>
                <p:oleObj name="Bitmap Image" r:id="rId5" imgW="4086795" imgH="26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473450"/>
                        <a:ext cx="4953000" cy="323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9" name="Group 12"/>
          <p:cNvGrpSpPr>
            <a:grpSpLocks/>
          </p:cNvGrpSpPr>
          <p:nvPr/>
        </p:nvGrpSpPr>
        <p:grpSpPr bwMode="auto">
          <a:xfrm>
            <a:off x="6858000" y="3276601"/>
            <a:ext cx="3810000" cy="3368675"/>
            <a:chOff x="3360" y="2064"/>
            <a:chExt cx="2400" cy="2122"/>
          </a:xfrm>
        </p:grpSpPr>
        <p:pic>
          <p:nvPicPr>
            <p:cNvPr id="103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064"/>
              <a:ext cx="1872" cy="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Text Box 8"/>
            <p:cNvSpPr txBox="1">
              <a:spLocks noChangeArrowheads="1"/>
            </p:cNvSpPr>
            <p:nvPr/>
          </p:nvSpPr>
          <p:spPr bwMode="auto">
            <a:xfrm>
              <a:off x="4800" y="3504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substrate</a:t>
              </a:r>
            </a:p>
          </p:txBody>
        </p:sp>
        <p:sp>
          <p:nvSpPr>
            <p:cNvPr id="1032" name="Text Box 9"/>
            <p:cNvSpPr txBox="1">
              <a:spLocks noChangeArrowheads="1"/>
            </p:cNvSpPr>
            <p:nvPr/>
          </p:nvSpPr>
          <p:spPr bwMode="auto">
            <a:xfrm>
              <a:off x="3360" y="3552"/>
              <a:ext cx="120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00FF"/>
                  </a:solidFill>
                </a:rPr>
                <a:t>Semiconductor growth (single layer)</a:t>
              </a:r>
            </a:p>
          </p:txBody>
        </p:sp>
        <p:sp>
          <p:nvSpPr>
            <p:cNvPr id="1033" name="Line 10"/>
            <p:cNvSpPr>
              <a:spLocks noChangeShapeType="1"/>
            </p:cNvSpPr>
            <p:nvPr/>
          </p:nvSpPr>
          <p:spPr bwMode="auto">
            <a:xfrm flipV="1">
              <a:off x="3744" y="3024"/>
              <a:ext cx="72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4" name="Line 11"/>
            <p:cNvSpPr>
              <a:spLocks noChangeShapeType="1"/>
            </p:cNvSpPr>
            <p:nvPr/>
          </p:nvSpPr>
          <p:spPr bwMode="auto">
            <a:xfrm flipH="1" flipV="1">
              <a:off x="4752" y="3168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7741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58788"/>
            <a:ext cx="474821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828801"/>
            <a:ext cx="38703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09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57201"/>
            <a:ext cx="4214813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57326"/>
            <a:ext cx="38862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17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743200" y="0"/>
            <a:ext cx="487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Quantum wire</a:t>
            </a:r>
            <a:r>
              <a:rPr lang="en-US" sz="3200" b="1">
                <a:solidFill>
                  <a:srgbClr val="99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752600" y="609601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FF"/>
                </a:solidFill>
                <a:latin typeface="Arial" panose="020B0604020202020204" pitchFamily="34" charset="0"/>
              </a:rPr>
              <a:t>Quantum wires are ultra fine wires or linear arrays of Nano dots, formed by self-assembly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76400" y="1416050"/>
            <a:ext cx="8991600" cy="5365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8925" indent="-603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/>
              <a:t>They </a:t>
            </a:r>
            <a:r>
              <a:rPr lang="en-US">
                <a:solidFill>
                  <a:srgbClr val="FF00FF"/>
                </a:solidFill>
              </a:rPr>
              <a:t>can be made</a:t>
            </a:r>
            <a:r>
              <a:rPr lang="en-US"/>
              <a:t> from a wide range of materials such as Semiconductor Nanowires made of </a:t>
            </a:r>
            <a:r>
              <a:rPr lang="en-US">
                <a:solidFill>
                  <a:srgbClr val="FF00FF"/>
                </a:solidFill>
              </a:rPr>
              <a:t>silicon, gallium nitride and indium phosphide. </a:t>
            </a:r>
          </a:p>
          <a:p>
            <a:pPr algn="just" eaLnBrk="1" hangingPunct="1"/>
            <a:endParaRPr lang="en-US" sz="1000">
              <a:solidFill>
                <a:srgbClr val="FF00FF"/>
              </a:solidFill>
            </a:endParaRPr>
          </a:p>
          <a:p>
            <a:pPr algn="just" eaLnBrk="1" hangingPunct="1"/>
            <a:r>
              <a:rPr lang="en-US"/>
              <a:t>Nanowires have </a:t>
            </a:r>
            <a:r>
              <a:rPr lang="en-US">
                <a:solidFill>
                  <a:srgbClr val="FF00FF"/>
                </a:solidFill>
              </a:rPr>
              <a:t>potential applications</a:t>
            </a:r>
            <a:r>
              <a:rPr lang="en-US"/>
              <a:t> in </a:t>
            </a:r>
          </a:p>
          <a:p>
            <a:pPr algn="just" eaLnBrk="1" hangingPunct="1"/>
            <a:endParaRPr lang="en-US"/>
          </a:p>
          <a:p>
            <a:pPr algn="just" eaLnBrk="1" hangingPunct="1">
              <a:buFontTx/>
              <a:buAutoNum type="arabicPeriod"/>
            </a:pPr>
            <a:r>
              <a:rPr lang="en-US"/>
              <a:t> 	In high-density data storage, either as magnetic read heads or as   	patterned storage media</a:t>
            </a:r>
          </a:p>
          <a:p>
            <a:pPr algn="just" eaLnBrk="1" hangingPunct="1">
              <a:buFontTx/>
              <a:buAutoNum type="arabicPeriod"/>
            </a:pPr>
            <a:endParaRPr lang="en-US"/>
          </a:p>
          <a:p>
            <a:pPr algn="just" eaLnBrk="1" hangingPunct="1">
              <a:buFontTx/>
              <a:buAutoNum type="arabicPeriod"/>
            </a:pPr>
            <a:r>
              <a:rPr lang="en-US"/>
              <a:t>      In electronic and opto-electronic Nanodevices, for metallic  	interconnects of quantum devices and Nanodevices. </a:t>
            </a:r>
          </a:p>
          <a:p>
            <a:pPr algn="just" eaLnBrk="1" hangingPunct="1"/>
            <a:endParaRPr lang="en-US"/>
          </a:p>
          <a:p>
            <a:pPr algn="just" eaLnBrk="1" hangingPunct="1"/>
            <a:r>
              <a:rPr lang="en-US"/>
              <a:t>Nanowires  </a:t>
            </a:r>
            <a:r>
              <a:rPr lang="en-US">
                <a:solidFill>
                  <a:srgbClr val="0000FF"/>
                </a:solidFill>
              </a:rPr>
              <a:t>can be prepared</a:t>
            </a:r>
            <a:r>
              <a:rPr lang="en-US"/>
              <a:t> by growth techniques such as</a:t>
            </a:r>
          </a:p>
          <a:p>
            <a:pPr algn="just" eaLnBrk="1" hangingPunct="1">
              <a:buFontTx/>
              <a:buAutoNum type="arabicPeriod"/>
            </a:pPr>
            <a:r>
              <a:rPr lang="en-US"/>
              <a:t>    Chemical Vapour deposition (CVD)</a:t>
            </a:r>
          </a:p>
          <a:p>
            <a:pPr algn="just" eaLnBrk="1" hangingPunct="1">
              <a:buFontTx/>
              <a:buAutoNum type="arabicPeriod"/>
            </a:pPr>
            <a:r>
              <a:rPr lang="en-US"/>
              <a:t>     Electroplating </a:t>
            </a:r>
          </a:p>
        </p:txBody>
      </p:sp>
    </p:spTree>
    <p:extLst>
      <p:ext uri="{BB962C8B-B14F-4D97-AF65-F5344CB8AC3E}">
        <p14:creationId xmlns:p14="http://schemas.microsoft.com/office/powerpoint/2010/main" val="25027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4" y="2895600"/>
            <a:ext cx="88534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1600200" y="5410201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  <a:latin typeface="Arial" panose="020B0604020202020204" pitchFamily="34" charset="0"/>
              </a:rPr>
              <a:t>We need two dimension to calculate area of conducting material, but not present in quantum wire</a:t>
            </a:r>
          </a:p>
        </p:txBody>
      </p:sp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1600200" y="914400"/>
            <a:ext cx="8915400" cy="83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panose="020B0604020202020204" pitchFamily="34" charset="0"/>
              </a:rPr>
              <a:t>In quantum wire, Two dimensions are reduced and one dimension remains large</a:t>
            </a:r>
          </a:p>
        </p:txBody>
      </p:sp>
      <p:sp>
        <p:nvSpPr>
          <p:cNvPr id="36869" name="Text Box 10"/>
          <p:cNvSpPr txBox="1">
            <a:spLocks noChangeArrowheads="1"/>
          </p:cNvSpPr>
          <p:nvPr/>
        </p:nvSpPr>
        <p:spPr bwMode="auto">
          <a:xfrm>
            <a:off x="1600200" y="1981201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>
                <a:latin typeface="Arial" panose="020B0604020202020204" pitchFamily="34" charset="0"/>
              </a:rPr>
              <a:t> Therefore, the electrical resistivity of quantum wire can be calculated using conventional formula as follows,</a:t>
            </a:r>
          </a:p>
        </p:txBody>
      </p:sp>
      <p:sp>
        <p:nvSpPr>
          <p:cNvPr id="36870" name="Text Box 11"/>
          <p:cNvSpPr txBox="1">
            <a:spLocks noChangeArrowheads="1"/>
          </p:cNvSpPr>
          <p:nvPr/>
        </p:nvSpPr>
        <p:spPr bwMode="auto">
          <a:xfrm>
            <a:off x="3276600" y="0"/>
            <a:ext cx="487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Arial" panose="020B0604020202020204" pitchFamily="34" charset="0"/>
              </a:rPr>
              <a:t>Quantum wire</a:t>
            </a:r>
            <a:r>
              <a:rPr lang="en-US" sz="3200" b="1">
                <a:solidFill>
                  <a:srgbClr val="9900FF"/>
                </a:solidFill>
                <a:latin typeface="Arial" panose="020B0604020202020204" pitchFamily="34" charset="0"/>
              </a:rPr>
              <a:t>  cont…</a:t>
            </a:r>
          </a:p>
        </p:txBody>
      </p:sp>
    </p:spTree>
    <p:extLst>
      <p:ext uri="{BB962C8B-B14F-4D97-AF65-F5344CB8AC3E}">
        <p14:creationId xmlns:p14="http://schemas.microsoft.com/office/powerpoint/2010/main" val="193238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752600" y="0"/>
            <a:ext cx="861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</a:rPr>
              <a:t>General properties of Nanowire</a:t>
            </a:r>
          </a:p>
          <a:p>
            <a:pPr lvl="1" algn="l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>
                <a:latin typeface="Tahoma" panose="020B0604030504040204" pitchFamily="34" charset="0"/>
              </a:rPr>
              <a:t>Diameter – 10s of nanometers</a:t>
            </a:r>
          </a:p>
          <a:p>
            <a:pPr lvl="1" algn="l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>
                <a:latin typeface="Tahoma" panose="020B0604030504040204" pitchFamily="34" charset="0"/>
              </a:rPr>
              <a:t>Single crystal formation -- common crystallographic orientation along the nanowire axis</a:t>
            </a:r>
          </a:p>
          <a:p>
            <a:pPr lvl="1" algn="l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>
                <a:latin typeface="Tahoma" panose="020B0604030504040204" pitchFamily="34" charset="0"/>
              </a:rPr>
              <a:t>Minimal defects within wire</a:t>
            </a:r>
          </a:p>
          <a:p>
            <a:pPr lvl="1" algn="l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>
                <a:latin typeface="Tahoma" panose="020B0604030504040204" pitchFamily="34" charset="0"/>
              </a:rPr>
              <a:t>Minimal irregularities within nanowire arrays</a:t>
            </a:r>
            <a:endParaRPr 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1"/>
            <a:ext cx="8840788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905000" y="2819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9900FF"/>
                </a:solidFill>
                <a:latin typeface="Arial" panose="020B0604020202020204" pitchFamily="34" charset="0"/>
              </a:rPr>
              <a:t>Some example of Nanowire</a:t>
            </a:r>
          </a:p>
        </p:txBody>
      </p:sp>
    </p:spTree>
    <p:extLst>
      <p:ext uri="{BB962C8B-B14F-4D97-AF65-F5344CB8AC3E}">
        <p14:creationId xmlns:p14="http://schemas.microsoft.com/office/powerpoint/2010/main" val="2762082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Bitmap Image</vt:lpstr>
      <vt:lpstr>Quantum well, Quantum Wire, Quantum dot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well, Quantum Wire, Quantum dot </dc:title>
  <dc:creator>Raouf</dc:creator>
  <cp:lastModifiedBy>Raouf</cp:lastModifiedBy>
  <cp:revision>1</cp:revision>
  <dcterms:created xsi:type="dcterms:W3CDTF">2018-12-24T13:36:25Z</dcterms:created>
  <dcterms:modified xsi:type="dcterms:W3CDTF">2018-12-24T13:36:45Z</dcterms:modified>
</cp:coreProperties>
</file>