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8E56-963D-4B32-AC0E-4F01EA6533FD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0BFB-CAB9-4B08-A996-B24D0C0C1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08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8E56-963D-4B32-AC0E-4F01EA6533FD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0BFB-CAB9-4B08-A996-B24D0C0C1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96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8E56-963D-4B32-AC0E-4F01EA6533FD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0BFB-CAB9-4B08-A996-B24D0C0C1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76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8E56-963D-4B32-AC0E-4F01EA6533FD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0BFB-CAB9-4B08-A996-B24D0C0C1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96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8E56-963D-4B32-AC0E-4F01EA6533FD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0BFB-CAB9-4B08-A996-B24D0C0C1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06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8E56-963D-4B32-AC0E-4F01EA6533FD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0BFB-CAB9-4B08-A996-B24D0C0C1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77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8E56-963D-4B32-AC0E-4F01EA6533FD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0BFB-CAB9-4B08-A996-B24D0C0C1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04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8E56-963D-4B32-AC0E-4F01EA6533FD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0BFB-CAB9-4B08-A996-B24D0C0C1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03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8E56-963D-4B32-AC0E-4F01EA6533FD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0BFB-CAB9-4B08-A996-B24D0C0C1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37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8E56-963D-4B32-AC0E-4F01EA6533FD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0BFB-CAB9-4B08-A996-B24D0C0C1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5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8E56-963D-4B32-AC0E-4F01EA6533FD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C0BFB-CAB9-4B08-A996-B24D0C0C1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56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A8E56-963D-4B32-AC0E-4F01EA6533FD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C0BFB-CAB9-4B08-A996-B24D0C0C19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85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013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1676400" y="533401"/>
            <a:ext cx="8839200" cy="6370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/>
              <a:t>Noparticles are of interest </a:t>
            </a:r>
            <a:r>
              <a:rPr lang="en-US">
                <a:solidFill>
                  <a:srgbClr val="FF00FF"/>
                </a:solidFill>
              </a:rPr>
              <a:t>because of the new properties</a:t>
            </a:r>
            <a:r>
              <a:rPr lang="en-US"/>
              <a:t> (such as chemical reactivity and optical behaviour) that </a:t>
            </a:r>
            <a:r>
              <a:rPr lang="en-US">
                <a:solidFill>
                  <a:srgbClr val="FF00FF"/>
                </a:solidFill>
              </a:rPr>
              <a:t>they exhibit</a:t>
            </a:r>
            <a:r>
              <a:rPr lang="en-US"/>
              <a:t> compared with larger particles of the same materials. </a:t>
            </a:r>
          </a:p>
          <a:p>
            <a:pPr algn="just" eaLnBrk="1" hangingPunct="1"/>
            <a:endParaRPr lang="en-US"/>
          </a:p>
          <a:p>
            <a:pPr algn="just" eaLnBrk="1" hangingPunct="1"/>
            <a:r>
              <a:rPr lang="en-US"/>
              <a:t>For example, </a:t>
            </a:r>
            <a:r>
              <a:rPr lang="en-US">
                <a:solidFill>
                  <a:srgbClr val="FF33CC"/>
                </a:solidFill>
              </a:rPr>
              <a:t>titanium dioxide and zinc oxide become transparent</a:t>
            </a:r>
            <a:r>
              <a:rPr lang="en-US"/>
              <a:t> at the </a:t>
            </a:r>
            <a:r>
              <a:rPr lang="en-US">
                <a:solidFill>
                  <a:srgbClr val="FF33CC"/>
                </a:solidFill>
              </a:rPr>
              <a:t>nanoscale</a:t>
            </a:r>
            <a:r>
              <a:rPr lang="en-US"/>
              <a:t> and have found application in sunscreens. </a:t>
            </a:r>
          </a:p>
          <a:p>
            <a:pPr algn="just" eaLnBrk="1" hangingPunct="1"/>
            <a:endParaRPr lang="en-US"/>
          </a:p>
          <a:p>
            <a:pPr algn="just" eaLnBrk="1" hangingPunct="1"/>
            <a:r>
              <a:rPr lang="en-US"/>
              <a:t>Nanoparticles have a range of potential applications: </a:t>
            </a:r>
          </a:p>
          <a:p>
            <a:pPr algn="just" eaLnBrk="1" hangingPunct="1"/>
            <a:endParaRPr lang="en-US"/>
          </a:p>
          <a:p>
            <a:pPr algn="just" eaLnBrk="1" hangingPunct="1"/>
            <a:r>
              <a:rPr lang="en-US"/>
              <a:t>In the short-term application such as  in </a:t>
            </a:r>
            <a:r>
              <a:rPr lang="en-US" b="1">
                <a:solidFill>
                  <a:srgbClr val="9900FF"/>
                </a:solidFill>
              </a:rPr>
              <a:t>cosmetics, textiles and paints</a:t>
            </a:r>
            <a:r>
              <a:rPr lang="en-US"/>
              <a:t>. </a:t>
            </a:r>
          </a:p>
          <a:p>
            <a:pPr algn="just" eaLnBrk="1" hangingPunct="1"/>
            <a:r>
              <a:rPr lang="en-US"/>
              <a:t>In the longer term applications such as </a:t>
            </a:r>
            <a:r>
              <a:rPr lang="en-US" b="1">
                <a:solidFill>
                  <a:srgbClr val="9900FF"/>
                </a:solidFill>
              </a:rPr>
              <a:t>drug delivery</a:t>
            </a:r>
            <a:r>
              <a:rPr lang="en-US"/>
              <a:t> where they could be to used deliver drugs to a specific site in the body. </a:t>
            </a:r>
          </a:p>
          <a:p>
            <a:pPr algn="just" eaLnBrk="1" hangingPunct="1"/>
            <a:endParaRPr lang="en-US"/>
          </a:p>
          <a:p>
            <a:pPr algn="just" eaLnBrk="1" hangingPunct="1"/>
            <a:r>
              <a:rPr lang="en-US"/>
              <a:t>Nanoparticles can also be arranged into layers on surfaces, </a:t>
            </a:r>
            <a:r>
              <a:rPr lang="en-US" b="1">
                <a:solidFill>
                  <a:srgbClr val="FF0066"/>
                </a:solidFill>
              </a:rPr>
              <a:t>providing a large surface area and hence enhanced activity, relevant</a:t>
            </a:r>
            <a:r>
              <a:rPr lang="en-US"/>
              <a:t> to a range of potential applications such as catalysts. </a:t>
            </a:r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2133600" y="1"/>
            <a:ext cx="388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2800" b="1">
                <a:solidFill>
                  <a:srgbClr val="9900FF"/>
                </a:solidFill>
                <a:latin typeface="Arial" panose="020B0604020202020204" pitchFamily="34" charset="0"/>
              </a:rPr>
              <a:t>Why Nano Particles ?</a:t>
            </a:r>
          </a:p>
        </p:txBody>
      </p:sp>
    </p:spTree>
    <p:extLst>
      <p:ext uri="{BB962C8B-B14F-4D97-AF65-F5344CB8AC3E}">
        <p14:creationId xmlns:p14="http://schemas.microsoft.com/office/powerpoint/2010/main" val="2593820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214563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4652963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1524001" y="1062039"/>
            <a:ext cx="9153525" cy="314325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1966"/>
              </a:gs>
            </a:gsLst>
            <a:path path="rect">
              <a:fillToRect r="100000" b="10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28677" name="Picture 7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163" y="381000"/>
            <a:ext cx="53975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Rectangle 8"/>
          <p:cNvSpPr>
            <a:spLocks noChangeArrowheads="1"/>
          </p:cNvSpPr>
          <p:nvPr/>
        </p:nvSpPr>
        <p:spPr bwMode="auto">
          <a:xfrm>
            <a:off x="1981200" y="1447800"/>
            <a:ext cx="5715000" cy="1567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tabLst>
                <a:tab pos="346075" algn="l"/>
                <a:tab pos="5667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46075" algn="l"/>
                <a:tab pos="5667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46075" algn="l"/>
                <a:tab pos="5667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46075" algn="l"/>
                <a:tab pos="5667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46075" algn="l"/>
                <a:tab pos="5667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  <a:tab pos="5667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  <a:tab pos="5667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  <a:tab pos="5667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  <a:tab pos="5667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>
                <a:latin typeface="Times" panose="02020603050405020304" pitchFamily="18" charset="0"/>
              </a:rPr>
              <a:t>•	Examples</a:t>
            </a:r>
          </a:p>
          <a:p>
            <a:pPr algn="l"/>
            <a:r>
              <a:rPr lang="en-US">
                <a:latin typeface="Times" panose="02020603050405020304" pitchFamily="18" charset="0"/>
              </a:rPr>
              <a:t>	-	Carbon Nanotubes</a:t>
            </a:r>
          </a:p>
          <a:p>
            <a:pPr algn="l"/>
            <a:r>
              <a:rPr lang="en-US">
                <a:latin typeface="Times" panose="02020603050405020304" pitchFamily="18" charset="0"/>
              </a:rPr>
              <a:t>	-	Proteins, DNA</a:t>
            </a:r>
          </a:p>
          <a:p>
            <a:pPr algn="l"/>
            <a:r>
              <a:rPr lang="en-US">
                <a:latin typeface="Times" panose="02020603050405020304" pitchFamily="18" charset="0"/>
              </a:rPr>
              <a:t>	-	Single electron transistors	</a:t>
            </a:r>
          </a:p>
        </p:txBody>
      </p:sp>
      <p:grpSp>
        <p:nvGrpSpPr>
          <p:cNvPr id="28679" name="Group 9"/>
          <p:cNvGrpSpPr>
            <a:grpSpLocks/>
          </p:cNvGrpSpPr>
          <p:nvPr/>
        </p:nvGrpSpPr>
        <p:grpSpPr bwMode="auto">
          <a:xfrm>
            <a:off x="1828801" y="3657601"/>
            <a:ext cx="2747963" cy="2278063"/>
            <a:chOff x="3360" y="1197"/>
            <a:chExt cx="1731" cy="1435"/>
          </a:xfrm>
        </p:grpSpPr>
        <p:sp>
          <p:nvSpPr>
            <p:cNvPr id="28689" name="Rectangle 10"/>
            <p:cNvSpPr>
              <a:spLocks noChangeArrowheads="1"/>
            </p:cNvSpPr>
            <p:nvPr/>
          </p:nvSpPr>
          <p:spPr bwMode="auto">
            <a:xfrm>
              <a:off x="3534" y="1197"/>
              <a:ext cx="1557" cy="1247"/>
            </a:xfrm>
            <a:prstGeom prst="rect">
              <a:avLst/>
            </a:prstGeom>
            <a:solidFill>
              <a:srgbClr val="00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/>
            </a:p>
          </p:txBody>
        </p:sp>
        <p:pic>
          <p:nvPicPr>
            <p:cNvPr id="28690" name="Picture 11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1344"/>
              <a:ext cx="1640" cy="1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680" name="Rectangle 12"/>
          <p:cNvSpPr>
            <a:spLocks noChangeArrowheads="1"/>
          </p:cNvSpPr>
          <p:nvPr/>
        </p:nvSpPr>
        <p:spPr bwMode="auto">
          <a:xfrm>
            <a:off x="2667001" y="6096000"/>
            <a:ext cx="1476367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sz="1200">
                <a:latin typeface="Times" panose="02020603050405020304" pitchFamily="18" charset="0"/>
              </a:rPr>
              <a:t>AFM Image of DNA</a:t>
            </a:r>
          </a:p>
        </p:txBody>
      </p:sp>
      <p:sp>
        <p:nvSpPr>
          <p:cNvPr id="28681" name="Rectangle 16"/>
          <p:cNvSpPr>
            <a:spLocks noChangeArrowheads="1"/>
          </p:cNvSpPr>
          <p:nvPr/>
        </p:nvSpPr>
        <p:spPr bwMode="auto">
          <a:xfrm>
            <a:off x="1528763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grpSp>
        <p:nvGrpSpPr>
          <p:cNvPr id="28682" name="Group 17"/>
          <p:cNvGrpSpPr>
            <a:grpSpLocks/>
          </p:cNvGrpSpPr>
          <p:nvPr/>
        </p:nvGrpSpPr>
        <p:grpSpPr bwMode="auto">
          <a:xfrm>
            <a:off x="7391401" y="2286001"/>
            <a:ext cx="3052763" cy="3675063"/>
            <a:chOff x="3696" y="1005"/>
            <a:chExt cx="1923" cy="2315"/>
          </a:xfrm>
        </p:grpSpPr>
        <p:sp>
          <p:nvSpPr>
            <p:cNvPr id="28687" name="Rectangle 18"/>
            <p:cNvSpPr>
              <a:spLocks noChangeArrowheads="1"/>
            </p:cNvSpPr>
            <p:nvPr/>
          </p:nvSpPr>
          <p:spPr bwMode="auto">
            <a:xfrm>
              <a:off x="3789" y="1005"/>
              <a:ext cx="1830" cy="2214"/>
            </a:xfrm>
            <a:prstGeom prst="rect">
              <a:avLst/>
            </a:prstGeom>
            <a:solidFill>
              <a:srgbClr val="00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/>
            </a:p>
          </p:txBody>
        </p:sp>
        <p:pic>
          <p:nvPicPr>
            <p:cNvPr id="28688" name="Picture 19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1104"/>
              <a:ext cx="1832" cy="2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683" name="Group 20"/>
          <p:cNvGrpSpPr>
            <a:grpSpLocks/>
          </p:cNvGrpSpPr>
          <p:nvPr/>
        </p:nvGrpSpPr>
        <p:grpSpPr bwMode="auto">
          <a:xfrm>
            <a:off x="5181601" y="3200401"/>
            <a:ext cx="1985963" cy="2900363"/>
            <a:chOff x="237" y="2357"/>
            <a:chExt cx="1251" cy="1827"/>
          </a:xfrm>
        </p:grpSpPr>
        <p:sp>
          <p:nvSpPr>
            <p:cNvPr id="28685" name="Rectangle 21"/>
            <p:cNvSpPr>
              <a:spLocks noChangeArrowheads="1"/>
            </p:cNvSpPr>
            <p:nvPr/>
          </p:nvSpPr>
          <p:spPr bwMode="auto">
            <a:xfrm>
              <a:off x="237" y="2357"/>
              <a:ext cx="1110" cy="1638"/>
            </a:xfrm>
            <a:prstGeom prst="rect">
              <a:avLst/>
            </a:prstGeom>
            <a:solidFill>
              <a:srgbClr val="0033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/>
            </a:p>
          </p:txBody>
        </p:sp>
        <p:pic>
          <p:nvPicPr>
            <p:cNvPr id="28686" name="Picture 22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456"/>
              <a:ext cx="1152" cy="1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684" name="Text Box 23"/>
          <p:cNvSpPr txBox="1">
            <a:spLocks noChangeArrowheads="1"/>
          </p:cNvSpPr>
          <p:nvPr/>
        </p:nvSpPr>
        <p:spPr bwMode="auto">
          <a:xfrm>
            <a:off x="6248400" y="60960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Carbon Nanotubes</a:t>
            </a:r>
          </a:p>
        </p:txBody>
      </p:sp>
    </p:spTree>
    <p:extLst>
      <p:ext uri="{BB962C8B-B14F-4D97-AF65-F5344CB8AC3E}">
        <p14:creationId xmlns:p14="http://schemas.microsoft.com/office/powerpoint/2010/main" val="2508545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ChangeArrowheads="1"/>
          </p:cNvSpPr>
          <p:nvPr/>
        </p:nvSpPr>
        <p:spPr bwMode="auto">
          <a:xfrm>
            <a:off x="2062163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4500563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pic>
        <p:nvPicPr>
          <p:cNvPr id="29700" name="Picture 7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763" y="304800"/>
            <a:ext cx="5511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Rectangle 8"/>
          <p:cNvSpPr>
            <a:spLocks noChangeArrowheads="1"/>
          </p:cNvSpPr>
          <p:nvPr/>
        </p:nvSpPr>
        <p:spPr bwMode="auto">
          <a:xfrm>
            <a:off x="1752601" y="1905000"/>
            <a:ext cx="8683625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sz="2800">
                <a:latin typeface="Times" panose="02020603050405020304" pitchFamily="18" charset="0"/>
              </a:rPr>
              <a:t>Nanotechnology deals with the creation of </a:t>
            </a:r>
            <a:r>
              <a:rPr lang="en-US" sz="2800" b="1">
                <a:solidFill>
                  <a:srgbClr val="FF33CC"/>
                </a:solidFill>
                <a:latin typeface="Times" panose="02020603050405020304" pitchFamily="18" charset="0"/>
              </a:rPr>
              <a:t>USEFUL</a:t>
            </a:r>
            <a:r>
              <a:rPr lang="en-US" sz="2800">
                <a:latin typeface="Times" panose="02020603050405020304" pitchFamily="18" charset="0"/>
              </a:rPr>
              <a:t> </a:t>
            </a:r>
            <a:r>
              <a:rPr lang="en-US" sz="2800" b="1">
                <a:solidFill>
                  <a:srgbClr val="FF33CC"/>
                </a:solidFill>
                <a:latin typeface="Times" panose="02020603050405020304" pitchFamily="18" charset="0"/>
              </a:rPr>
              <a:t>materials, devices and systems</a:t>
            </a:r>
            <a:r>
              <a:rPr lang="en-US" sz="2800" b="1">
                <a:latin typeface="Times" panose="02020603050405020304" pitchFamily="18" charset="0"/>
              </a:rPr>
              <a:t> </a:t>
            </a:r>
            <a:r>
              <a:rPr lang="en-US" sz="2800" b="1">
                <a:solidFill>
                  <a:srgbClr val="FF33CC"/>
                </a:solidFill>
                <a:latin typeface="Times" panose="02020603050405020304" pitchFamily="18" charset="0"/>
              </a:rPr>
              <a:t>using</a:t>
            </a:r>
            <a:r>
              <a:rPr lang="en-US" sz="2800">
                <a:latin typeface="Times" panose="02020603050405020304" pitchFamily="18" charset="0"/>
              </a:rPr>
              <a:t> the particles of </a:t>
            </a:r>
            <a:r>
              <a:rPr lang="en-US" sz="2800" b="1">
                <a:solidFill>
                  <a:srgbClr val="FF33CC"/>
                </a:solidFill>
                <a:latin typeface="Times" panose="02020603050405020304" pitchFamily="18" charset="0"/>
              </a:rPr>
              <a:t>nanometer length</a:t>
            </a:r>
            <a:r>
              <a:rPr lang="en-US" sz="2800">
                <a:latin typeface="Times" panose="02020603050405020304" pitchFamily="18" charset="0"/>
              </a:rPr>
              <a:t> scale and exploitation of NOVEL properties (physical, chemical, biological) at that length scale</a:t>
            </a:r>
          </a:p>
        </p:txBody>
      </p:sp>
      <p:sp>
        <p:nvSpPr>
          <p:cNvPr id="29702" name="Rectangle 9"/>
          <p:cNvSpPr>
            <a:spLocks noChangeArrowheads="1"/>
          </p:cNvSpPr>
          <p:nvPr/>
        </p:nvSpPr>
        <p:spPr bwMode="auto">
          <a:xfrm>
            <a:off x="1524000" y="1062039"/>
            <a:ext cx="9144000" cy="314325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1966"/>
              </a:gs>
            </a:gsLst>
            <a:path path="rect">
              <a:fillToRect r="100000" b="10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703" name="Rectangle 10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704" name="Text Box 11"/>
          <p:cNvSpPr txBox="1">
            <a:spLocks noChangeArrowheads="1"/>
          </p:cNvSpPr>
          <p:nvPr/>
        </p:nvSpPr>
        <p:spPr bwMode="auto">
          <a:xfrm>
            <a:off x="5322889" y="3535364"/>
            <a:ext cx="46640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endParaRPr lang="en-US">
              <a:latin typeface="Genev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152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1524001" y="1143001"/>
            <a:ext cx="9153525" cy="314325"/>
          </a:xfrm>
          <a:prstGeom prst="rect">
            <a:avLst/>
          </a:prstGeom>
          <a:gradFill rotWithShape="0">
            <a:gsLst>
              <a:gs pos="0">
                <a:srgbClr val="0033CC"/>
              </a:gs>
              <a:gs pos="100000">
                <a:srgbClr val="001966"/>
              </a:gs>
            </a:gsLst>
            <a:path path="rect">
              <a:fillToRect r="100000" b="10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724" name="WordArt 6"/>
          <p:cNvSpPr>
            <a:spLocks noChangeArrowheads="1" noChangeShapeType="1" noTextEdit="1"/>
          </p:cNvSpPr>
          <p:nvPr/>
        </p:nvSpPr>
        <p:spPr bwMode="auto">
          <a:xfrm>
            <a:off x="3962400" y="76200"/>
            <a:ext cx="4521200" cy="990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GB" sz="3200" kern="10">
                <a:gradFill rotWithShape="1">
                  <a:gsLst>
                    <a:gs pos="0">
                      <a:srgbClr val="3399FF"/>
                    </a:gs>
                    <a:gs pos="100000">
                      <a:srgbClr val="0033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Various Nanomaterials and</a:t>
            </a:r>
          </a:p>
          <a:p>
            <a:r>
              <a:rPr lang="en-GB" sz="3200" kern="10">
                <a:gradFill rotWithShape="1">
                  <a:gsLst>
                    <a:gs pos="0">
                      <a:srgbClr val="3399FF"/>
                    </a:gs>
                    <a:gs pos="100000">
                      <a:srgbClr val="0033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 panose="020B0806030902050204" pitchFamily="34" charset="0"/>
              </a:rPr>
              <a:t>Nanotechnologies</a:t>
            </a:r>
          </a:p>
        </p:txBody>
      </p:sp>
      <p:sp>
        <p:nvSpPr>
          <p:cNvPr id="30725" name="Text Box 7"/>
          <p:cNvSpPr txBox="1">
            <a:spLocks noChangeArrowheads="1"/>
          </p:cNvSpPr>
          <p:nvPr/>
        </p:nvSpPr>
        <p:spPr bwMode="auto">
          <a:xfrm>
            <a:off x="1660526" y="2819401"/>
            <a:ext cx="474027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5613" indent="-227013" eaLnBrk="0" hangingPunct="0"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sz="3200"/>
              <a:t>•	Nanoparticles</a:t>
            </a:r>
          </a:p>
          <a:p>
            <a:pPr algn="l"/>
            <a:r>
              <a:rPr lang="en-US" sz="3200"/>
              <a:t>•	Nanocapsules</a:t>
            </a:r>
          </a:p>
          <a:p>
            <a:pPr algn="l"/>
            <a:r>
              <a:rPr lang="en-US" sz="3200"/>
              <a:t>•	Nanofibers</a:t>
            </a:r>
          </a:p>
          <a:p>
            <a:pPr algn="l"/>
            <a:r>
              <a:rPr lang="en-US" sz="3200"/>
              <a:t>•	Nanowires</a:t>
            </a:r>
          </a:p>
          <a:p>
            <a:pPr algn="l"/>
            <a:r>
              <a:rPr lang="en-US" sz="3200"/>
              <a:t>•	Fullerenes (carbon 60)</a:t>
            </a:r>
          </a:p>
        </p:txBody>
      </p:sp>
      <p:sp>
        <p:nvSpPr>
          <p:cNvPr id="30726" name="Text Box 8"/>
          <p:cNvSpPr txBox="1">
            <a:spLocks noChangeArrowheads="1"/>
          </p:cNvSpPr>
          <p:nvPr/>
        </p:nvSpPr>
        <p:spPr bwMode="auto">
          <a:xfrm>
            <a:off x="6554788" y="2667000"/>
            <a:ext cx="284436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3413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sz="3200"/>
              <a:t>•	</a:t>
            </a:r>
            <a:r>
              <a:rPr lang="en-US" sz="3200">
                <a:solidFill>
                  <a:srgbClr val="FF0066"/>
                </a:solidFill>
              </a:rPr>
              <a:t>Nanotubes</a:t>
            </a:r>
          </a:p>
          <a:p>
            <a:pPr algn="l"/>
            <a:r>
              <a:rPr lang="en-US" sz="3200">
                <a:solidFill>
                  <a:srgbClr val="FF0066"/>
                </a:solidFill>
              </a:rPr>
              <a:t>•	Nanosprings</a:t>
            </a:r>
          </a:p>
          <a:p>
            <a:pPr algn="l"/>
            <a:r>
              <a:rPr lang="en-US" sz="3200">
                <a:solidFill>
                  <a:srgbClr val="FF0066"/>
                </a:solidFill>
              </a:rPr>
              <a:t>•	Nanobelts</a:t>
            </a:r>
          </a:p>
          <a:p>
            <a:pPr algn="l"/>
            <a:r>
              <a:rPr lang="en-US" sz="3200">
                <a:solidFill>
                  <a:srgbClr val="FF0066"/>
                </a:solidFill>
              </a:rPr>
              <a:t>•	Quantum dots</a:t>
            </a:r>
          </a:p>
          <a:p>
            <a:pPr algn="l"/>
            <a:r>
              <a:rPr lang="en-US" sz="3200">
                <a:solidFill>
                  <a:srgbClr val="FF0066"/>
                </a:solidFill>
              </a:rPr>
              <a:t>•	Nanofluidies</a:t>
            </a:r>
          </a:p>
          <a:p>
            <a:pPr algn="l"/>
            <a:endParaRPr lang="en-US" sz="3200">
              <a:latin typeface="Geneva" charset="0"/>
            </a:endParaRPr>
          </a:p>
        </p:txBody>
      </p:sp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1905000" y="1676401"/>
            <a:ext cx="8610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b="1">
                <a:solidFill>
                  <a:srgbClr val="9900FF"/>
                </a:solidFill>
              </a:rPr>
              <a:t>Based on the size and shape, the Nano materials are classified as follows</a:t>
            </a:r>
          </a:p>
        </p:txBody>
      </p:sp>
    </p:spTree>
    <p:extLst>
      <p:ext uri="{BB962C8B-B14F-4D97-AF65-F5344CB8AC3E}">
        <p14:creationId xmlns:p14="http://schemas.microsoft.com/office/powerpoint/2010/main" val="222677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777285" y="2362200"/>
            <a:ext cx="868036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8000" b="1" dirty="0">
                <a:solidFill>
                  <a:srgbClr val="9900FF"/>
                </a:solidFill>
                <a:latin typeface="Arial" panose="020B0604020202020204" pitchFamily="34" charset="0"/>
              </a:rPr>
              <a:t>Nano </a:t>
            </a:r>
            <a:r>
              <a:rPr lang="en-US" sz="8000" b="1" dirty="0" smtClean="0">
                <a:solidFill>
                  <a:srgbClr val="9900FF"/>
                </a:solidFill>
                <a:latin typeface="Arial" panose="020B0604020202020204" pitchFamily="34" charset="0"/>
              </a:rPr>
              <a:t>Technology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9900FF"/>
                </a:solidFill>
                <a:latin typeface="Arial" panose="020B0604020202020204" pitchFamily="34" charset="0"/>
              </a:rPr>
              <a:t>Dr. Raouf Mahmood</a:t>
            </a:r>
            <a:endParaRPr lang="en-US" sz="3600" b="1" dirty="0">
              <a:solidFill>
                <a:srgbClr val="9900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702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1001"/>
            <a:ext cx="8839200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3449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8600"/>
            <a:ext cx="8616950" cy="604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176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600200" y="533400"/>
            <a:ext cx="6705600" cy="5335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66"/>
                </a:solidFill>
                <a:latin typeface="Arial" panose="020B0604020202020204" pitchFamily="34" charset="0"/>
              </a:rPr>
              <a:t>SIZE</a:t>
            </a:r>
          </a:p>
          <a:p>
            <a:pPr algn="just"/>
            <a:r>
              <a:rPr lang="en-US"/>
              <a:t>A </a:t>
            </a:r>
            <a:r>
              <a:rPr lang="en-US" b="1">
                <a:solidFill>
                  <a:srgbClr val="9933FF"/>
                </a:solidFill>
              </a:rPr>
              <a:t>meter</a:t>
            </a:r>
            <a:r>
              <a:rPr lang="en-US"/>
              <a:t> is about the distance from the tip of your nose to the end of your hand (1 meter = 3.28 feet). </a:t>
            </a:r>
          </a:p>
          <a:p>
            <a:pPr algn="l"/>
            <a:endParaRPr lang="en-US"/>
          </a:p>
          <a:p>
            <a:pPr algn="l"/>
            <a:r>
              <a:rPr lang="en-US" b="1">
                <a:solidFill>
                  <a:srgbClr val="9933FF"/>
                </a:solidFill>
              </a:rPr>
              <a:t>Millimeter</a:t>
            </a:r>
            <a:r>
              <a:rPr lang="en-US"/>
              <a:t>- One </a:t>
            </a:r>
            <a:r>
              <a:rPr lang="en-US" i="1"/>
              <a:t>thousandth</a:t>
            </a:r>
            <a:r>
              <a:rPr lang="en-US"/>
              <a:t> of meter.(10</a:t>
            </a:r>
            <a:r>
              <a:rPr lang="en-US" baseline="30000"/>
              <a:t>-3</a:t>
            </a:r>
            <a:r>
              <a:rPr lang="en-US"/>
              <a:t>m)</a:t>
            </a:r>
          </a:p>
          <a:p>
            <a:pPr algn="l"/>
            <a:endParaRPr lang="en-US"/>
          </a:p>
          <a:p>
            <a:pPr algn="l"/>
            <a:r>
              <a:rPr lang="en-US" b="1">
                <a:solidFill>
                  <a:srgbClr val="9933FF"/>
                </a:solidFill>
              </a:rPr>
              <a:t>Micron:</a:t>
            </a:r>
            <a:r>
              <a:rPr lang="en-US"/>
              <a:t>  a </a:t>
            </a:r>
            <a:r>
              <a:rPr lang="en-US" i="1"/>
              <a:t>micron is a millionth of a meter (or) one thousandth of millimeter (10</a:t>
            </a:r>
            <a:r>
              <a:rPr lang="en-US" i="1" baseline="30000"/>
              <a:t>-6</a:t>
            </a:r>
            <a:r>
              <a:rPr lang="en-US" i="1"/>
              <a:t>m)</a:t>
            </a:r>
            <a:endParaRPr lang="en-US"/>
          </a:p>
          <a:p>
            <a:pPr algn="just"/>
            <a:endParaRPr lang="en-US"/>
          </a:p>
          <a:p>
            <a:pPr algn="just"/>
            <a:r>
              <a:rPr lang="en-US" b="1">
                <a:solidFill>
                  <a:srgbClr val="9933FF"/>
                </a:solidFill>
              </a:rPr>
              <a:t>Nanometer:</a:t>
            </a:r>
            <a:r>
              <a:rPr lang="en-US"/>
              <a:t> 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A nanometer is one thousandth of a micron (10</a:t>
            </a:r>
            <a:r>
              <a:rPr lang="en-US" baseline="30000"/>
              <a:t>–9</a:t>
            </a:r>
            <a:r>
              <a:rPr lang="en-US"/>
              <a:t>m)</a:t>
            </a:r>
          </a:p>
          <a:p>
            <a:pPr algn="just"/>
            <a:r>
              <a:rPr lang="en-US"/>
              <a:t>(or) a billionth of a meter.  ie.,</a:t>
            </a:r>
            <a:r>
              <a:rPr lang="en-US" i="1"/>
              <a:t>one </a:t>
            </a:r>
            <a:r>
              <a:rPr lang="en-US" b="1" i="1"/>
              <a:t>billion</a:t>
            </a:r>
            <a:r>
              <a:rPr lang="en-US" i="1"/>
              <a:t> nanometers in a meter</a:t>
            </a:r>
            <a:r>
              <a:rPr lang="en-US"/>
              <a:t>. 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4850" y="381000"/>
            <a:ext cx="234315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6213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762001"/>
            <a:ext cx="9144000" cy="51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52401"/>
            <a:ext cx="46482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7005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-76200"/>
            <a:ext cx="4953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752600" y="533401"/>
            <a:ext cx="8763000" cy="6370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/>
              <a:t>Composites made from particles of nano-size ceramics or metals smaller than 100 nanometers can suddenly become </a:t>
            </a:r>
            <a:r>
              <a:rPr lang="en-US">
                <a:solidFill>
                  <a:srgbClr val="FF0066"/>
                </a:solidFill>
              </a:rPr>
              <a:t>much stronger</a:t>
            </a:r>
            <a:r>
              <a:rPr lang="en-US"/>
              <a:t> than predicted by existing materials-science models. </a:t>
            </a:r>
          </a:p>
          <a:p>
            <a:pPr algn="l" eaLnBrk="1" hangingPunct="1">
              <a:buFontTx/>
              <a:buChar char="•"/>
            </a:pPr>
            <a:endParaRPr lang="en-US"/>
          </a:p>
          <a:p>
            <a:pPr algn="l" eaLnBrk="1" hangingPunct="1">
              <a:buFontTx/>
              <a:buChar char="•"/>
            </a:pPr>
            <a:r>
              <a:rPr lang="en-US"/>
              <a:t>For example, metals with a so-called grain size of around 10 nanometers are as much as seven times </a:t>
            </a:r>
            <a:r>
              <a:rPr lang="en-US">
                <a:solidFill>
                  <a:srgbClr val="FF33CC"/>
                </a:solidFill>
              </a:rPr>
              <a:t>harder and tougher than their ordinary counterparts</a:t>
            </a:r>
            <a:r>
              <a:rPr lang="en-US"/>
              <a:t> with grain sizes in the micro meter range. </a:t>
            </a:r>
          </a:p>
          <a:p>
            <a:pPr algn="l" eaLnBrk="1" hangingPunct="1">
              <a:buFontTx/>
              <a:buChar char="•"/>
            </a:pPr>
            <a:endParaRPr lang="en-US"/>
          </a:p>
          <a:p>
            <a:pPr algn="l" eaLnBrk="1" hangingPunct="1">
              <a:buFontTx/>
              <a:buChar char="•"/>
            </a:pPr>
            <a:r>
              <a:rPr lang="en-US"/>
              <a:t>The Nano particles affects many properties such as </a:t>
            </a:r>
          </a:p>
          <a:p>
            <a:pPr lvl="1" algn="l" eaLnBrk="1" hangingPunct="1"/>
            <a:r>
              <a:rPr lang="en-US"/>
              <a:t>		Melting point</a:t>
            </a:r>
          </a:p>
          <a:p>
            <a:pPr lvl="1" algn="l" eaLnBrk="1" hangingPunct="1"/>
            <a:r>
              <a:rPr lang="en-US"/>
              <a:t>		Boiling point</a:t>
            </a:r>
          </a:p>
          <a:p>
            <a:pPr lvl="1" algn="l" eaLnBrk="1" hangingPunct="1"/>
            <a:r>
              <a:rPr lang="en-US"/>
              <a:t>		Band gap</a:t>
            </a:r>
          </a:p>
          <a:p>
            <a:pPr lvl="1" algn="l" eaLnBrk="1" hangingPunct="1"/>
            <a:r>
              <a:rPr lang="en-US"/>
              <a:t>		Optical properties</a:t>
            </a:r>
          </a:p>
          <a:p>
            <a:pPr lvl="1" algn="l" eaLnBrk="1" hangingPunct="1"/>
            <a:r>
              <a:rPr lang="en-US"/>
              <a:t>		Electrical properties</a:t>
            </a:r>
          </a:p>
          <a:p>
            <a:pPr lvl="1" algn="l" eaLnBrk="1" hangingPunct="1"/>
            <a:r>
              <a:rPr lang="en-US"/>
              <a:t>		Magnetic properties </a:t>
            </a:r>
          </a:p>
          <a:p>
            <a:pPr algn="l" eaLnBrk="1" hangingPunct="1">
              <a:buFontTx/>
              <a:buChar char="•"/>
            </a:pPr>
            <a:r>
              <a:rPr lang="en-US"/>
              <a:t>.Even the </a:t>
            </a:r>
            <a:r>
              <a:rPr lang="en-US">
                <a:solidFill>
                  <a:srgbClr val="FF33CC"/>
                </a:solidFill>
              </a:rPr>
              <a:t>structure of materials changes</a:t>
            </a:r>
            <a:r>
              <a:rPr lang="en-US"/>
              <a:t> with respect to Size   </a:t>
            </a:r>
          </a:p>
        </p:txBody>
      </p:sp>
    </p:spTree>
    <p:extLst>
      <p:ext uri="{BB962C8B-B14F-4D97-AF65-F5344CB8AC3E}">
        <p14:creationId xmlns:p14="http://schemas.microsoft.com/office/powerpoint/2010/main" val="512401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524000" y="1"/>
            <a:ext cx="8763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/>
              <a:t>The properties of materials can be different at the Nanoscale for two main reasons: 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600200" y="838201"/>
            <a:ext cx="8991600" cy="1927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b="1"/>
              <a:t>First</a:t>
            </a:r>
            <a:r>
              <a:rPr lang="en-US">
                <a:solidFill>
                  <a:srgbClr val="0000FF"/>
                </a:solidFill>
              </a:rPr>
              <a:t>, Nanomaterials have a relatively </a:t>
            </a:r>
            <a:r>
              <a:rPr lang="en-US" b="1">
                <a:solidFill>
                  <a:srgbClr val="FF0066"/>
                </a:solidFill>
              </a:rPr>
              <a:t>larger surface area</a:t>
            </a:r>
            <a:r>
              <a:rPr lang="en-US">
                <a:solidFill>
                  <a:srgbClr val="0000FF"/>
                </a:solidFill>
              </a:rPr>
              <a:t> when compared to the same mass of material produced in a larger form. </a:t>
            </a:r>
          </a:p>
          <a:p>
            <a:pPr algn="just" eaLnBrk="1" hangingPunct="1"/>
            <a:endParaRPr lang="en-US">
              <a:solidFill>
                <a:srgbClr val="0000FF"/>
              </a:solidFill>
            </a:endParaRPr>
          </a:p>
          <a:p>
            <a:pPr algn="just" eaLnBrk="1" hangingPunct="1"/>
            <a:r>
              <a:rPr lang="en-US">
                <a:solidFill>
                  <a:srgbClr val="0000FF"/>
                </a:solidFill>
              </a:rPr>
              <a:t>Nano particles can make materials more </a:t>
            </a:r>
            <a:r>
              <a:rPr lang="en-US" b="1">
                <a:solidFill>
                  <a:srgbClr val="FF00FF"/>
                </a:solidFill>
              </a:rPr>
              <a:t>chemically reactive</a:t>
            </a:r>
            <a:r>
              <a:rPr lang="en-US">
                <a:solidFill>
                  <a:srgbClr val="0000FF"/>
                </a:solidFill>
              </a:rPr>
              <a:t> and affect their strength or electrical properties. 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676400" y="3581401"/>
            <a:ext cx="8915400" cy="3287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/>
            <a:r>
              <a:rPr lang="en-US" b="1">
                <a:solidFill>
                  <a:srgbClr val="0000FF"/>
                </a:solidFill>
              </a:rPr>
              <a:t>Nanoscale materials are divided into three category</a:t>
            </a:r>
            <a:r>
              <a:rPr lang="en-US"/>
              <a:t>, </a:t>
            </a:r>
          </a:p>
          <a:p>
            <a:pPr algn="l" eaLnBrk="1" hangingPunct="1">
              <a:buFontTx/>
              <a:buAutoNum type="arabicPeriod"/>
            </a:pPr>
            <a:r>
              <a:rPr lang="en-US" sz="2300" b="1">
                <a:solidFill>
                  <a:srgbClr val="FF0066"/>
                </a:solidFill>
              </a:rPr>
              <a:t>Zero dimension</a:t>
            </a:r>
            <a:r>
              <a:rPr lang="en-US" sz="2300"/>
              <a:t> – length , breadth and heights are confined at single point. (for example, Nano dots) </a:t>
            </a:r>
          </a:p>
          <a:p>
            <a:pPr algn="just" eaLnBrk="1" hangingPunct="1">
              <a:buFontTx/>
              <a:buAutoNum type="arabicPeriod"/>
            </a:pPr>
            <a:r>
              <a:rPr lang="en-US" sz="2300">
                <a:solidFill>
                  <a:srgbClr val="0000FF"/>
                </a:solidFill>
              </a:rPr>
              <a:t>One dimension</a:t>
            </a:r>
            <a:r>
              <a:rPr lang="en-US" sz="2300"/>
              <a:t> – It has only one parameter either length (or) breadth (or) height ( example:very thin surface coatings) </a:t>
            </a:r>
          </a:p>
          <a:p>
            <a:pPr algn="just" eaLnBrk="1" hangingPunct="1">
              <a:buFontTx/>
              <a:buAutoNum type="arabicPeriod"/>
            </a:pPr>
            <a:r>
              <a:rPr lang="en-US" sz="2300" b="1">
                <a:solidFill>
                  <a:srgbClr val="9900FF"/>
                </a:solidFill>
              </a:rPr>
              <a:t>Two dimensions- </a:t>
            </a:r>
            <a:r>
              <a:rPr lang="en-US" sz="2300"/>
              <a:t>it has only length and breadth</a:t>
            </a:r>
            <a:r>
              <a:rPr lang="en-US" sz="2300" b="1">
                <a:solidFill>
                  <a:srgbClr val="9900FF"/>
                </a:solidFill>
              </a:rPr>
              <a:t> </a:t>
            </a:r>
            <a:r>
              <a:rPr lang="en-US" sz="2300"/>
              <a:t> (for example, nanowires and nanotubes)  </a:t>
            </a:r>
          </a:p>
          <a:p>
            <a:pPr algn="just" eaLnBrk="1" hangingPunct="1">
              <a:buFontTx/>
              <a:buAutoNum type="arabicPeriod"/>
            </a:pPr>
            <a:r>
              <a:rPr lang="en-US" sz="2300" b="1">
                <a:solidFill>
                  <a:srgbClr val="FF00FF"/>
                </a:solidFill>
              </a:rPr>
              <a:t>Three dimensions</a:t>
            </a:r>
            <a:r>
              <a:rPr lang="en-US" sz="2300"/>
              <a:t>  -it has all parameter of length, breadth and height. (for example, Nano Particles</a:t>
            </a:r>
            <a:r>
              <a:rPr lang="en-US"/>
              <a:t>).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676400" y="2743200"/>
            <a:ext cx="8915400" cy="83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b="1"/>
              <a:t>Second,</a:t>
            </a:r>
            <a:r>
              <a:rPr lang="en-US">
                <a:solidFill>
                  <a:srgbClr val="FF33CC"/>
                </a:solidFill>
              </a:rPr>
              <a:t> </a:t>
            </a:r>
            <a:r>
              <a:rPr lang="en-US">
                <a:solidFill>
                  <a:srgbClr val="FF00FF"/>
                </a:solidFill>
              </a:rPr>
              <a:t>quantum effects can begin</a:t>
            </a:r>
            <a:r>
              <a:rPr lang="en-US">
                <a:solidFill>
                  <a:srgbClr val="FF33CC"/>
                </a:solidFill>
              </a:rPr>
              <a:t> </a:t>
            </a:r>
            <a:r>
              <a:rPr lang="en-US">
                <a:solidFill>
                  <a:schemeClr val="accent2"/>
                </a:solidFill>
              </a:rPr>
              <a:t>to dominate the behaviour of matter at the Nanoscale</a:t>
            </a:r>
          </a:p>
        </p:txBody>
      </p:sp>
    </p:spTree>
    <p:extLst>
      <p:ext uri="{BB962C8B-B14F-4D97-AF65-F5344CB8AC3E}">
        <p14:creationId xmlns:p14="http://schemas.microsoft.com/office/powerpoint/2010/main" val="362939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026"/>
          <p:cNvSpPr txBox="1">
            <a:spLocks noChangeArrowheads="1"/>
          </p:cNvSpPr>
          <p:nvPr/>
        </p:nvSpPr>
        <p:spPr bwMode="auto">
          <a:xfrm>
            <a:off x="2514600" y="0"/>
            <a:ext cx="701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What do you mean by </a:t>
            </a:r>
            <a:r>
              <a:rPr lang="en-US" sz="3200" b="1">
                <a:solidFill>
                  <a:srgbClr val="FF33CC"/>
                </a:solidFill>
              </a:rPr>
              <a:t>Nano Particles</a:t>
            </a:r>
            <a:r>
              <a:rPr lang="en-US" sz="3200" b="1">
                <a:solidFill>
                  <a:srgbClr val="0000FF"/>
                </a:solidFill>
              </a:rPr>
              <a:t> ?</a:t>
            </a:r>
          </a:p>
        </p:txBody>
      </p:sp>
      <p:sp>
        <p:nvSpPr>
          <p:cNvPr id="26627" name="Text Box 1027"/>
          <p:cNvSpPr txBox="1">
            <a:spLocks noChangeArrowheads="1"/>
          </p:cNvSpPr>
          <p:nvPr/>
        </p:nvSpPr>
        <p:spPr bwMode="auto">
          <a:xfrm>
            <a:off x="1752600" y="762000"/>
            <a:ext cx="861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b="1">
                <a:solidFill>
                  <a:srgbClr val="9900FF"/>
                </a:solidFill>
              </a:rPr>
              <a:t>Nano Particles are the particles of size between 1 nm to 100 nm</a:t>
            </a:r>
          </a:p>
        </p:txBody>
      </p:sp>
      <p:sp>
        <p:nvSpPr>
          <p:cNvPr id="26628" name="Text Box 1038"/>
          <p:cNvSpPr txBox="1">
            <a:spLocks noChangeArrowheads="1"/>
          </p:cNvSpPr>
          <p:nvPr/>
        </p:nvSpPr>
        <p:spPr bwMode="auto">
          <a:xfrm>
            <a:off x="2743200" y="2590801"/>
            <a:ext cx="6400800" cy="27336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0988" indent="-280988" eaLnBrk="0" hangingPunct="0"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73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/>
            <a:r>
              <a:rPr lang="en-US" u="sng"/>
              <a:t>Nanometer</a:t>
            </a:r>
            <a:r>
              <a:rPr lang="en-US"/>
              <a:t>  -	One billionth (10</a:t>
            </a:r>
            <a:r>
              <a:rPr lang="en-US" baseline="30000"/>
              <a:t>-9</a:t>
            </a:r>
            <a:r>
              <a:rPr lang="en-US"/>
              <a:t>) of a meter</a:t>
            </a:r>
          </a:p>
          <a:p>
            <a:pPr algn="l"/>
            <a:endParaRPr lang="en-US"/>
          </a:p>
          <a:p>
            <a:pPr algn="l">
              <a:lnSpc>
                <a:spcPct val="130000"/>
              </a:lnSpc>
            </a:pPr>
            <a:r>
              <a:rPr lang="en-US"/>
              <a:t>•	The size of Hydrogen atom 0.04 nm</a:t>
            </a:r>
          </a:p>
          <a:p>
            <a:pPr algn="l">
              <a:lnSpc>
                <a:spcPct val="130000"/>
              </a:lnSpc>
              <a:buFontTx/>
              <a:buChar char="•"/>
            </a:pPr>
            <a:r>
              <a:rPr lang="en-US"/>
              <a:t>The size of Proteins ~ 1-20 nm</a:t>
            </a:r>
          </a:p>
          <a:p>
            <a:pPr algn="l">
              <a:lnSpc>
                <a:spcPct val="130000"/>
              </a:lnSpc>
              <a:buFontTx/>
              <a:buChar char="•"/>
            </a:pPr>
            <a:r>
              <a:rPr lang="en-US"/>
              <a:t>	Feature size of computer chips 180 nm</a:t>
            </a:r>
          </a:p>
          <a:p>
            <a:pPr algn="l">
              <a:lnSpc>
                <a:spcPct val="130000"/>
              </a:lnSpc>
              <a:buFontTx/>
              <a:buChar char="•"/>
            </a:pPr>
            <a:r>
              <a:rPr lang="en-US"/>
              <a:t>	Diameter of human hair ~ 10 µm	</a:t>
            </a:r>
          </a:p>
        </p:txBody>
      </p:sp>
      <p:sp>
        <p:nvSpPr>
          <p:cNvPr id="26629" name="Rectangle 1040"/>
          <p:cNvSpPr>
            <a:spLocks noChangeArrowheads="1"/>
          </p:cNvSpPr>
          <p:nvPr/>
        </p:nvSpPr>
        <p:spPr bwMode="auto">
          <a:xfrm>
            <a:off x="1905000" y="5334001"/>
            <a:ext cx="8305800" cy="1196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>
                <a:solidFill>
                  <a:srgbClr val="0000FF"/>
                </a:solidFill>
              </a:rPr>
              <a:t>At the nanoscale, the physical, chemical, and biological properties of materials differ in fundamental and valuable ways from the properties of individual atoms and molecules or bulk matter </a:t>
            </a:r>
          </a:p>
        </p:txBody>
      </p:sp>
      <p:sp>
        <p:nvSpPr>
          <p:cNvPr id="26630" name="Rectangle 1041"/>
          <p:cNvSpPr>
            <a:spLocks noChangeArrowheads="1"/>
          </p:cNvSpPr>
          <p:nvPr/>
        </p:nvSpPr>
        <p:spPr bwMode="auto">
          <a:xfrm>
            <a:off x="1905000" y="1295400"/>
            <a:ext cx="8763000" cy="96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0988" eaLnBrk="0" hangingPunct="0">
              <a:tabLst>
                <a:tab pos="4556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tabLst>
                <a:tab pos="4556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tabLst>
                <a:tab pos="4556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tabLst>
                <a:tab pos="4556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tabLst>
                <a:tab pos="4556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56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56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56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4556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/>
              <a:t>  1 nm is only three to five </a:t>
            </a:r>
            <a:r>
              <a:rPr lang="en-US" b="1" i="1"/>
              <a:t>atoms</a:t>
            </a:r>
            <a:r>
              <a:rPr lang="en-US"/>
              <a:t> wide. </a:t>
            </a:r>
          </a:p>
          <a:p>
            <a:pPr algn="l" eaLnBrk="1" hangingPunct="1">
              <a:buFontTx/>
              <a:buChar char="•"/>
            </a:pPr>
            <a:endParaRPr lang="en-US" sz="900"/>
          </a:p>
          <a:p>
            <a:pPr algn="l" eaLnBrk="1" hangingPunct="1">
              <a:buFontTx/>
              <a:buChar char="•"/>
            </a:pPr>
            <a:r>
              <a:rPr lang="en-US"/>
              <a:t>   ~40,000 times smaller than the width of an average human hair </a:t>
            </a:r>
          </a:p>
        </p:txBody>
      </p:sp>
    </p:spTree>
    <p:extLst>
      <p:ext uri="{BB962C8B-B14F-4D97-AF65-F5344CB8AC3E}">
        <p14:creationId xmlns:p14="http://schemas.microsoft.com/office/powerpoint/2010/main" val="1594041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560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Geneva</vt:lpstr>
      <vt:lpstr>Impact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Raouf</dc:creator>
  <cp:lastModifiedBy>Raouf</cp:lastModifiedBy>
  <cp:revision>1</cp:revision>
  <dcterms:created xsi:type="dcterms:W3CDTF">2018-12-24T13:33:10Z</dcterms:created>
  <dcterms:modified xsi:type="dcterms:W3CDTF">2018-12-24T13:33:39Z</dcterms:modified>
</cp:coreProperties>
</file>