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Me7xdgpYpCMzCDELXofrxg==" hashData="ZSLEmaW277YXlYjVTgEmFzPGGrQ="/>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12/22/2018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rtl="1"/>
            <a:r>
              <a:rPr lang="ar-IQ" sz="2800" b="1" dirty="0">
                <a:solidFill>
                  <a:srgbClr val="FF0000"/>
                </a:solidFill>
                <a:latin typeface="Times New Roman" pitchFamily="18" charset="0"/>
                <a:cs typeface="Times New Roman" pitchFamily="18" charset="0"/>
              </a:rPr>
              <a:t>قانون حماية وتحسين البيئة العراقي </a:t>
            </a:r>
            <a:endParaRPr lang="en-US" sz="2800" b="1" dirty="0" smtClean="0">
              <a:solidFill>
                <a:srgbClr val="FF0000"/>
              </a:solidFill>
              <a:latin typeface="Times New Roman" pitchFamily="18" charset="0"/>
              <a:cs typeface="Times New Roman" pitchFamily="18" charset="0"/>
            </a:endParaRPr>
          </a:p>
          <a:p>
            <a:pPr algn="r" rtl="1"/>
            <a:r>
              <a:rPr lang="ar-IQ" sz="2800" b="1" dirty="0" smtClean="0">
                <a:solidFill>
                  <a:schemeClr val="tx1"/>
                </a:solidFill>
                <a:latin typeface="Times New Roman" pitchFamily="18" charset="0"/>
                <a:cs typeface="Times New Roman" pitchFamily="18" charset="0"/>
              </a:rPr>
              <a:t>قانون </a:t>
            </a:r>
            <a:r>
              <a:rPr lang="ar-IQ" sz="2800" b="1" dirty="0">
                <a:solidFill>
                  <a:schemeClr val="tx1"/>
                </a:solidFill>
                <a:latin typeface="Times New Roman" pitchFamily="18" charset="0"/>
                <a:cs typeface="Times New Roman" pitchFamily="18" charset="0"/>
              </a:rPr>
              <a:t>حماية وتحسين البيئة رقم 27 لسنة </a:t>
            </a:r>
            <a:r>
              <a:rPr lang="ar-IQ" sz="2800" b="1" dirty="0" smtClean="0">
                <a:solidFill>
                  <a:schemeClr val="tx1"/>
                </a:solidFill>
                <a:latin typeface="Times New Roman" pitchFamily="18" charset="0"/>
                <a:cs typeface="Times New Roman" pitchFamily="18" charset="0"/>
              </a:rPr>
              <a:t>2009</a:t>
            </a:r>
            <a:endParaRPr lang="en-US" sz="2800" b="1" dirty="0" smtClean="0">
              <a:solidFill>
                <a:schemeClr val="tx1"/>
              </a:solidFill>
              <a:latin typeface="Times New Roman" pitchFamily="18" charset="0"/>
              <a:cs typeface="Times New Roman" pitchFamily="18" charset="0"/>
            </a:endParaRPr>
          </a:p>
          <a:p>
            <a:pPr algn="r" rtl="1"/>
            <a:r>
              <a:rPr lang="ar-IQ" sz="2800" b="1" dirty="0">
                <a:solidFill>
                  <a:schemeClr val="tx1"/>
                </a:solidFill>
                <a:latin typeface="Times New Roman" pitchFamily="18" charset="0"/>
                <a:cs typeface="Times New Roman" pitchFamily="18" charset="0"/>
              </a:rPr>
              <a:t>الخلاصه: </a:t>
            </a:r>
          </a:p>
          <a:p>
            <a:pPr algn="just" rtl="1"/>
            <a:r>
              <a:rPr lang="ar-IQ" sz="2800" dirty="0">
                <a:solidFill>
                  <a:schemeClr val="tx1"/>
                </a:solidFill>
                <a:latin typeface="Times New Roman" pitchFamily="18" charset="0"/>
                <a:cs typeface="Times New Roman" pitchFamily="18" charset="0"/>
              </a:rPr>
              <a:t>لغرض الحفاظ على الموارد الطبيعية بما يحقق الصحة والرفاهية والتنمية المستدامة ونشر الوعي البيئي وانسجاماً مع أهمية التعاون الدولي في تنفيذ المبادئ البيئية والدولية وللحد من التلوث البيئي الناجم عن الممارسات الخاطئة , وبهدف تعزيز دور الأجهزة التنفيذية في تطبيق القرارات ومتابعة الإجراءات الكفيلة بحماية البيئة وتحسينها , شرُع هذا القانون .</a:t>
            </a:r>
          </a:p>
          <a:p>
            <a:pPr algn="just" rtl="1"/>
            <a:r>
              <a:rPr lang="ar-IQ" sz="2800" b="1" dirty="0">
                <a:solidFill>
                  <a:schemeClr val="tx1"/>
                </a:solidFill>
                <a:latin typeface="Times New Roman" pitchFamily="18" charset="0"/>
                <a:cs typeface="Times New Roman" pitchFamily="18" charset="0"/>
              </a:rPr>
              <a:t>وفيما يلي بعض مواد هذا القانون:</a:t>
            </a:r>
          </a:p>
          <a:p>
            <a:pPr algn="just" rtl="1"/>
            <a:r>
              <a:rPr lang="ar-IQ" sz="2800" b="1" dirty="0">
                <a:solidFill>
                  <a:schemeClr val="tx1"/>
                </a:solidFill>
                <a:latin typeface="Times New Roman" pitchFamily="18" charset="0"/>
                <a:cs typeface="Times New Roman" pitchFamily="18" charset="0"/>
              </a:rPr>
              <a:t>المادة 1</a:t>
            </a:r>
          </a:p>
          <a:p>
            <a:pPr algn="just" rtl="1"/>
            <a:r>
              <a:rPr lang="ar-IQ" sz="2800" dirty="0">
                <a:solidFill>
                  <a:schemeClr val="tx1"/>
                </a:solidFill>
                <a:latin typeface="Times New Roman" pitchFamily="18" charset="0"/>
                <a:cs typeface="Times New Roman" pitchFamily="18" charset="0"/>
              </a:rPr>
              <a:t>يهدف القانون إلى حماية وتحسين البيئة من خلال إزالة ومعالجة الضرر الموجود فيها أو الذي يطرأ عليها والحفاظ على الصحة العامة والموارد الطبيعية والتنوع الإحيائي والتراث الثقافي والطبيعي بالتعاون مع الجهات المختصة بما يضمن التنمية المستدامة وتحقيق التعاون الدولي والإقليمي في هذا المجال .</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523272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lnSpcReduction="10000"/>
          </a:bodyPr>
          <a:lstStyle/>
          <a:p>
            <a:pPr algn="just" rtl="1"/>
            <a:r>
              <a:rPr lang="ar-IQ" sz="2800" b="1" dirty="0">
                <a:solidFill>
                  <a:schemeClr val="tx1"/>
                </a:solidFill>
                <a:latin typeface="Times New Roman" pitchFamily="18" charset="0"/>
                <a:cs typeface="Times New Roman" pitchFamily="18" charset="0"/>
              </a:rPr>
              <a:t>المادة 8</a:t>
            </a:r>
          </a:p>
          <a:p>
            <a:pPr algn="just" rtl="1"/>
            <a:r>
              <a:rPr lang="ar-IQ" sz="2800" dirty="0">
                <a:solidFill>
                  <a:schemeClr val="tx1"/>
                </a:solidFill>
                <a:latin typeface="Times New Roman" pitchFamily="18" charset="0"/>
                <a:cs typeface="Times New Roman" pitchFamily="18" charset="0"/>
              </a:rPr>
              <a:t>تتولى الجهات التخطيطية في الدولة بالعمل على إدخال اعتبارات حماية البيئة ومكافحة التلوث والاستهلاك الرشيد للموارد الطبيعية والتنمية المستدامة في خطط المشروعات التنموية .</a:t>
            </a:r>
          </a:p>
          <a:p>
            <a:pPr algn="just" rtl="1"/>
            <a:r>
              <a:rPr lang="ar-IQ" sz="2800" b="1" dirty="0">
                <a:solidFill>
                  <a:schemeClr val="tx1"/>
                </a:solidFill>
                <a:latin typeface="Times New Roman" pitchFamily="18" charset="0"/>
                <a:cs typeface="Times New Roman" pitchFamily="18" charset="0"/>
              </a:rPr>
              <a:t>المادة 9</a:t>
            </a:r>
          </a:p>
          <a:p>
            <a:pPr algn="just" rtl="1"/>
            <a:r>
              <a:rPr lang="ar-IQ" sz="2800" dirty="0">
                <a:solidFill>
                  <a:schemeClr val="tx1"/>
                </a:solidFill>
                <a:latin typeface="Times New Roman" pitchFamily="18" charset="0"/>
                <a:cs typeface="Times New Roman" pitchFamily="18" charset="0"/>
              </a:rPr>
              <a:t>تلتزم الجهات التي ينتج عن نشاطها تلوث بيئي بما يأتي : </a:t>
            </a:r>
          </a:p>
          <a:p>
            <a:pPr algn="just" rtl="1"/>
            <a:r>
              <a:rPr lang="ar-IQ" sz="2800" dirty="0">
                <a:solidFill>
                  <a:schemeClr val="tx1"/>
                </a:solidFill>
                <a:latin typeface="Times New Roman" pitchFamily="18" charset="0"/>
                <a:cs typeface="Times New Roman" pitchFamily="18" charset="0"/>
              </a:rPr>
              <a:t>أولاً : توفير وسائل ومنظومات معالجة التلوث باستخدام التقنيات الأنظف بيئياً وتشغيلها والتأكد من كفاءتها ومعالجة الخلل حال حدوثه وإعلام الوزارة بذلك . </a:t>
            </a:r>
          </a:p>
          <a:p>
            <a:pPr algn="just" rtl="1"/>
            <a:r>
              <a:rPr lang="ar-IQ" sz="2800" dirty="0">
                <a:solidFill>
                  <a:schemeClr val="tx1"/>
                </a:solidFill>
                <a:latin typeface="Times New Roman" pitchFamily="18" charset="0"/>
                <a:cs typeface="Times New Roman" pitchFamily="18" charset="0"/>
              </a:rPr>
              <a:t>ثانياً : توفير أجهزة قياس ومراقبة الملوثات وحسب طبيعتها وتدوين نتائج القياسات في سجل لهذا الغرض ليتسنى للوزارة الحصول عليها وفي حالة عدم توفر تلك الأجهزة تقوم الوزارة بأجراء القياسات بأجهزتها الخاصة لدى المكاتب والجهات الاستشارية والمختبرات التي تعتمدها ويخضع ذلك إلى الرقابة وتدقيق الوزارة . </a:t>
            </a:r>
          </a:p>
          <a:p>
            <a:pPr algn="just" rtl="1"/>
            <a:r>
              <a:rPr lang="ar-IQ" sz="2800" dirty="0">
                <a:solidFill>
                  <a:schemeClr val="tx1"/>
                </a:solidFill>
                <a:latin typeface="Times New Roman" pitchFamily="18" charset="0"/>
                <a:cs typeface="Times New Roman" pitchFamily="18" charset="0"/>
              </a:rPr>
              <a:t>ثالثاً : بناء قاعدة معلومات خاصة بحماية البيئة وإدامتها تتضمن تراكيز ومستويات الملوثات الناتجة عن الجهة وحسب طبيعتها . </a:t>
            </a:r>
          </a:p>
          <a:p>
            <a:pPr algn="r" rtl="1"/>
            <a:r>
              <a:rPr lang="ar-IQ" sz="2800" dirty="0">
                <a:solidFill>
                  <a:schemeClr val="tx1"/>
                </a:solidFill>
                <a:latin typeface="Times New Roman" pitchFamily="18" charset="0"/>
                <a:cs typeface="Times New Roman" pitchFamily="18" charset="0"/>
              </a:rPr>
              <a:t>رابعاً : العمل على استخدام تقنيات الطاقة المتجددة للتقليل من التلوث.</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135124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r" rtl="1"/>
            <a:r>
              <a:rPr lang="ar-IQ" sz="2800" b="1" dirty="0" smtClean="0">
                <a:solidFill>
                  <a:schemeClr val="tx1"/>
                </a:solidFill>
                <a:latin typeface="Times New Roman" pitchFamily="18" charset="0"/>
                <a:cs typeface="Times New Roman" pitchFamily="18" charset="0"/>
              </a:rPr>
              <a:t>المادة </a:t>
            </a:r>
            <a:r>
              <a:rPr lang="ar-IQ" sz="2800" b="1" dirty="0">
                <a:solidFill>
                  <a:schemeClr val="tx1"/>
                </a:solidFill>
                <a:latin typeface="Times New Roman" pitchFamily="18" charset="0"/>
                <a:cs typeface="Times New Roman" pitchFamily="18" charset="0"/>
              </a:rPr>
              <a:t>10</a:t>
            </a:r>
          </a:p>
          <a:p>
            <a:pPr algn="just" rtl="1"/>
            <a:r>
              <a:rPr lang="ar-IQ" sz="2800" dirty="0">
                <a:solidFill>
                  <a:schemeClr val="tx1"/>
                </a:solidFill>
                <a:latin typeface="Times New Roman" pitchFamily="18" charset="0"/>
                <a:cs typeface="Times New Roman" pitchFamily="18" charset="0"/>
              </a:rPr>
              <a:t>أولاً : يلتزم صاحب أي مشروع قبل البدء بإنشائه بتقديم تقرير لتقدير الأثر البيئي يتضمن مايأتي : </a:t>
            </a:r>
          </a:p>
          <a:p>
            <a:pPr algn="just" rtl="1"/>
            <a:r>
              <a:rPr lang="ar-IQ" sz="2800" dirty="0">
                <a:solidFill>
                  <a:schemeClr val="tx1"/>
                </a:solidFill>
                <a:latin typeface="Times New Roman" pitchFamily="18" charset="0"/>
                <a:cs typeface="Times New Roman" pitchFamily="18" charset="0"/>
              </a:rPr>
              <a:t>أ – تقدير التأثيرات الايجابية والسلبية للمشروع على البيئة وتأثير البيئة المحيطة عليه . </a:t>
            </a:r>
          </a:p>
          <a:p>
            <a:pPr algn="just" rtl="1"/>
            <a:r>
              <a:rPr lang="ar-IQ" sz="2800" dirty="0">
                <a:solidFill>
                  <a:schemeClr val="tx1"/>
                </a:solidFill>
                <a:latin typeface="Times New Roman" pitchFamily="18" charset="0"/>
                <a:cs typeface="Times New Roman" pitchFamily="18" charset="0"/>
              </a:rPr>
              <a:t>ب – الوسائل المقترحة لتلافي ومعالجة مسببات التلوث بما يحقق الامتثال للضوابط والتعليمات البيئية . </a:t>
            </a:r>
          </a:p>
          <a:p>
            <a:pPr algn="just" rtl="1"/>
            <a:r>
              <a:rPr lang="ar-IQ" sz="2800" dirty="0">
                <a:solidFill>
                  <a:schemeClr val="tx1"/>
                </a:solidFill>
                <a:latin typeface="Times New Roman" pitchFamily="18" charset="0"/>
                <a:cs typeface="Times New Roman" pitchFamily="18" charset="0"/>
              </a:rPr>
              <a:t>جـ- حالات التلوث الطارئة والمحتملة والتحوطات الواجب اتخاذها لمنع حدوثها . </a:t>
            </a:r>
          </a:p>
          <a:p>
            <a:pPr algn="just" rtl="1"/>
            <a:r>
              <a:rPr lang="ar-IQ" sz="2800" dirty="0">
                <a:solidFill>
                  <a:schemeClr val="tx1"/>
                </a:solidFill>
                <a:latin typeface="Times New Roman" pitchFamily="18" charset="0"/>
                <a:cs typeface="Times New Roman" pitchFamily="18" charset="0"/>
              </a:rPr>
              <a:t>د – البدائل الممكنة لاستخدام تكنولوجيا أقل إضراراً بالبيئة وترشيد استخدام الموارد . </a:t>
            </a:r>
          </a:p>
          <a:p>
            <a:pPr algn="just" rtl="1"/>
            <a:r>
              <a:rPr lang="ar-IQ" sz="2800" dirty="0">
                <a:solidFill>
                  <a:schemeClr val="tx1"/>
                </a:solidFill>
                <a:latin typeface="Times New Roman" pitchFamily="18" charset="0"/>
                <a:cs typeface="Times New Roman" pitchFamily="18" charset="0"/>
              </a:rPr>
              <a:t>هـ- تقليص المُخلفات وتدويرها أو إعادة استخدامها كلما كان ذلك ممكناً . </a:t>
            </a:r>
          </a:p>
          <a:p>
            <a:pPr algn="just" rtl="1"/>
            <a:r>
              <a:rPr lang="ar-IQ" sz="2800" dirty="0">
                <a:solidFill>
                  <a:schemeClr val="tx1"/>
                </a:solidFill>
                <a:latin typeface="Times New Roman" pitchFamily="18" charset="0"/>
                <a:cs typeface="Times New Roman" pitchFamily="18" charset="0"/>
              </a:rPr>
              <a:t>و – تقدير الجدوى البيئية للمشروع وتقدير كلفة التلوث نسبة إلى الإنتاج . </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6165851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r" rtl="1"/>
            <a:endParaRPr lang="en-US" sz="2800" b="1" smtClean="0">
              <a:solidFill>
                <a:schemeClr val="tx1"/>
              </a:solidFill>
              <a:latin typeface="Times New Roman" pitchFamily="18" charset="0"/>
              <a:cs typeface="Times New Roman" pitchFamily="18" charset="0"/>
            </a:endParaRPr>
          </a:p>
          <a:p>
            <a:pPr algn="r" rtl="1"/>
            <a:r>
              <a:rPr lang="ar-IQ" sz="2800" b="1" smtClean="0">
                <a:solidFill>
                  <a:schemeClr val="tx1"/>
                </a:solidFill>
                <a:latin typeface="Times New Roman" pitchFamily="18" charset="0"/>
                <a:cs typeface="Times New Roman" pitchFamily="18" charset="0"/>
              </a:rPr>
              <a:t>المادة </a:t>
            </a:r>
            <a:r>
              <a:rPr lang="ar-IQ" sz="2800" b="1" dirty="0">
                <a:solidFill>
                  <a:schemeClr val="tx1"/>
                </a:solidFill>
                <a:latin typeface="Times New Roman" pitchFamily="18" charset="0"/>
                <a:cs typeface="Times New Roman" pitchFamily="18" charset="0"/>
              </a:rPr>
              <a:t>13</a:t>
            </a:r>
          </a:p>
          <a:p>
            <a:pPr algn="just" rtl="1"/>
            <a:r>
              <a:rPr lang="ar-IQ" sz="2800" dirty="0">
                <a:solidFill>
                  <a:schemeClr val="tx1"/>
                </a:solidFill>
                <a:latin typeface="Times New Roman" pitchFamily="18" charset="0"/>
                <a:cs typeface="Times New Roman" pitchFamily="18" charset="0"/>
              </a:rPr>
              <a:t>أولاً : تتولى الجهات المسؤولة عن التربية والتعليم بمراحله المختلفة العمل على إدخال المواد والعلوم البيئية في جميع المراحل الدراسية والعمل على إنشاء وتطوير المعاهد المتخصصة في علوم البيئة لتخريج الملاكات المؤهلة للعمل البيئي بالتنسيق مع وزارة البيئة . </a:t>
            </a:r>
          </a:p>
          <a:p>
            <a:pPr algn="just" rtl="1"/>
            <a:r>
              <a:rPr lang="ar-IQ" sz="2800" dirty="0">
                <a:solidFill>
                  <a:schemeClr val="tx1"/>
                </a:solidFill>
                <a:latin typeface="Times New Roman" pitchFamily="18" charset="0"/>
                <a:cs typeface="Times New Roman" pitchFamily="18" charset="0"/>
              </a:rPr>
              <a:t>ثانياً : تتولى الجهات المسؤولة عن الإعلام والتوجيه والإرشاد العمل على تعزيز برامج التوعية البيئية في مختلف وسائل الإعلام وتوجيه برامجها العامة والخاصة بشكل يخدم حماية البيئة . </a:t>
            </a:r>
          </a:p>
          <a:p>
            <a:pPr algn="just" rtl="1"/>
            <a:r>
              <a:rPr lang="ar-IQ" sz="2800" dirty="0">
                <a:solidFill>
                  <a:schemeClr val="tx1"/>
                </a:solidFill>
                <a:latin typeface="Times New Roman" pitchFamily="18" charset="0"/>
                <a:cs typeface="Times New Roman" pitchFamily="18" charset="0"/>
              </a:rPr>
              <a:t>ثالثاً : تتولى الجهات المعنية بالثقافة إعداد البرامج وإصدار الكتب والمطبوعات والنشرات التي تهدف إلى تنمية الثقافة البيئية .</a:t>
            </a:r>
          </a:p>
          <a:p>
            <a:pPr algn="just" rtl="1"/>
            <a:r>
              <a:rPr lang="ar-IQ" sz="2800" b="1" dirty="0">
                <a:solidFill>
                  <a:schemeClr val="tx1"/>
                </a:solidFill>
                <a:latin typeface="Times New Roman" pitchFamily="18" charset="0"/>
                <a:cs typeface="Times New Roman" pitchFamily="18" charset="0"/>
              </a:rPr>
              <a:t>المادة 14</a:t>
            </a:r>
            <a:r>
              <a:rPr lang="ar-IQ" sz="2800" dirty="0">
                <a:solidFill>
                  <a:schemeClr val="tx1"/>
                </a:solidFill>
                <a:latin typeface="Times New Roman" pitchFamily="18" charset="0"/>
                <a:cs typeface="Times New Roman" pitchFamily="18" charset="0"/>
              </a:rPr>
              <a:t> :حماية المياه من التلوث</a:t>
            </a:r>
          </a:p>
          <a:p>
            <a:pPr algn="just" rtl="1"/>
            <a:r>
              <a:rPr lang="ar-IQ" sz="2800" b="1" dirty="0">
                <a:solidFill>
                  <a:schemeClr val="tx1"/>
                </a:solidFill>
                <a:latin typeface="Times New Roman" pitchFamily="18" charset="0"/>
                <a:cs typeface="Times New Roman" pitchFamily="18" charset="0"/>
              </a:rPr>
              <a:t>المادتان  15 و 16</a:t>
            </a:r>
            <a:r>
              <a:rPr lang="ar-IQ" sz="2800" dirty="0">
                <a:solidFill>
                  <a:schemeClr val="tx1"/>
                </a:solidFill>
                <a:latin typeface="Times New Roman" pitchFamily="18" charset="0"/>
                <a:cs typeface="Times New Roman" pitchFamily="18" charset="0"/>
              </a:rPr>
              <a:t>: حماية الهواء من التلوث والحد من الضوضاء</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714814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r" rtl="1"/>
            <a:endParaRPr lang="en-US" sz="2800" dirty="0" smtClean="0">
              <a:solidFill>
                <a:schemeClr val="tx1"/>
              </a:solidFill>
              <a:latin typeface="Times New Roman" pitchFamily="18" charset="0"/>
              <a:cs typeface="Times New Roman" pitchFamily="18" charset="0"/>
            </a:endParaRPr>
          </a:p>
          <a:p>
            <a:pPr algn="r" rtl="1"/>
            <a:r>
              <a:rPr lang="ar-IQ" sz="2800" b="1" dirty="0">
                <a:solidFill>
                  <a:schemeClr val="tx1"/>
                </a:solidFill>
                <a:latin typeface="Times New Roman" pitchFamily="18" charset="0"/>
                <a:cs typeface="Times New Roman" pitchFamily="18" charset="0"/>
              </a:rPr>
              <a:t>المادة 17</a:t>
            </a:r>
            <a:r>
              <a:rPr lang="ar-IQ" sz="2800" dirty="0">
                <a:solidFill>
                  <a:schemeClr val="tx1"/>
                </a:solidFill>
                <a:latin typeface="Times New Roman" pitchFamily="18" charset="0"/>
                <a:cs typeface="Times New Roman" pitchFamily="18" charset="0"/>
              </a:rPr>
              <a:t> : حماية الارض</a:t>
            </a:r>
          </a:p>
          <a:p>
            <a:pPr algn="r" rtl="1"/>
            <a:r>
              <a:rPr lang="ar-IQ" sz="2800" b="1" dirty="0">
                <a:solidFill>
                  <a:schemeClr val="tx1"/>
                </a:solidFill>
                <a:latin typeface="Times New Roman" pitchFamily="18" charset="0"/>
                <a:cs typeface="Times New Roman" pitchFamily="18" charset="0"/>
              </a:rPr>
              <a:t>المادة 18</a:t>
            </a:r>
            <a:r>
              <a:rPr lang="ar-IQ" sz="2800" dirty="0">
                <a:solidFill>
                  <a:schemeClr val="tx1"/>
                </a:solidFill>
                <a:latin typeface="Times New Roman" pitchFamily="18" charset="0"/>
                <a:cs typeface="Times New Roman" pitchFamily="18" charset="0"/>
              </a:rPr>
              <a:t> :حماية التنوع الاحيائي</a:t>
            </a:r>
          </a:p>
          <a:p>
            <a:pPr algn="r" rtl="1"/>
            <a:r>
              <a:rPr lang="ar-IQ" sz="2800" b="1" dirty="0">
                <a:solidFill>
                  <a:schemeClr val="tx1"/>
                </a:solidFill>
                <a:latin typeface="Times New Roman" pitchFamily="18" charset="0"/>
                <a:cs typeface="Times New Roman" pitchFamily="18" charset="0"/>
              </a:rPr>
              <a:t>المادتان 19 و 20</a:t>
            </a:r>
            <a:r>
              <a:rPr lang="ar-IQ" sz="2800" dirty="0">
                <a:solidFill>
                  <a:schemeClr val="tx1"/>
                </a:solidFill>
                <a:latin typeface="Times New Roman" pitchFamily="18" charset="0"/>
                <a:cs typeface="Times New Roman" pitchFamily="18" charset="0"/>
              </a:rPr>
              <a:t>: ادارة المواد والنفايات الخطرة</a:t>
            </a:r>
          </a:p>
          <a:p>
            <a:pPr algn="r" rtl="1"/>
            <a:r>
              <a:rPr lang="ar-IQ" sz="2800" b="1" dirty="0">
                <a:solidFill>
                  <a:schemeClr val="tx1"/>
                </a:solidFill>
                <a:latin typeface="Times New Roman" pitchFamily="18" charset="0"/>
                <a:cs typeface="Times New Roman" pitchFamily="18" charset="0"/>
              </a:rPr>
              <a:t>المادة 21</a:t>
            </a:r>
            <a:r>
              <a:rPr lang="ar-IQ" sz="2800" dirty="0">
                <a:solidFill>
                  <a:schemeClr val="tx1"/>
                </a:solidFill>
                <a:latin typeface="Times New Roman" pitchFamily="18" charset="0"/>
                <a:cs typeface="Times New Roman" pitchFamily="18" charset="0"/>
              </a:rPr>
              <a:t> : حماية البيئة من التلوث الناجم عن استكشاف واستخراج الثروة النفطية والغاز الطبيعي</a:t>
            </a:r>
          </a:p>
          <a:p>
            <a:pPr algn="r" rtl="1"/>
            <a:r>
              <a:rPr lang="ar-IQ" sz="2800" b="1" dirty="0">
                <a:solidFill>
                  <a:schemeClr val="tx1"/>
                </a:solidFill>
                <a:latin typeface="Times New Roman" pitchFamily="18" charset="0"/>
                <a:cs typeface="Times New Roman" pitchFamily="18" charset="0"/>
              </a:rPr>
              <a:t>المواد  22 الى 35</a:t>
            </a:r>
            <a:r>
              <a:rPr lang="ar-IQ" sz="2800" dirty="0">
                <a:solidFill>
                  <a:schemeClr val="tx1"/>
                </a:solidFill>
                <a:latin typeface="Times New Roman" pitchFamily="18" charset="0"/>
                <a:cs typeface="Times New Roman" pitchFamily="18" charset="0"/>
              </a:rPr>
              <a:t> :تشمل الرقابة البيئية ، صندوق حماية البيئة ، التعويض عن الاضرار، الاحكام العقابية .</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8640771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518</Words>
  <Application>Microsoft Office PowerPoint</Application>
  <PresentationFormat>On-screen Show (4:3)</PresentationFormat>
  <Paragraphs>36</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ahmed</dc:creator>
  <cp:lastModifiedBy>ahmed</cp:lastModifiedBy>
  <cp:revision>6</cp:revision>
  <dcterms:created xsi:type="dcterms:W3CDTF">2006-08-16T00:00:00Z</dcterms:created>
  <dcterms:modified xsi:type="dcterms:W3CDTF">2018-12-22T18:58:28Z</dcterms:modified>
</cp:coreProperties>
</file>