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mWxydWWwbC99OA4ny1I0Pg==" hashData="RBLncuw73IZcoq5HXgXLoij+c2s="/>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اتفاقية كيوتو ورامسار </a:t>
            </a:r>
            <a:endParaRPr lang="en-US" sz="2800" b="1" dirty="0" smtClean="0">
              <a:solidFill>
                <a:srgbClr val="FF0000"/>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اتفاقية كيوتو </a:t>
            </a:r>
            <a:r>
              <a:rPr lang="ar-IQ" sz="2800" dirty="0">
                <a:solidFill>
                  <a:schemeClr val="tx1"/>
                </a:solidFill>
                <a:latin typeface="Times New Roman" pitchFamily="18" charset="0"/>
                <a:cs typeface="Times New Roman" pitchFamily="18" charset="0"/>
              </a:rPr>
              <a:t>تمثل هذه الاتفاقية خطوة تنفيذية لاتفاقية الأمم المتحدة المبدئية بشأن التغير المناخي (</a:t>
            </a:r>
            <a:r>
              <a:rPr lang="en-US" sz="2800" dirty="0">
                <a:solidFill>
                  <a:schemeClr val="tx1"/>
                </a:solidFill>
                <a:latin typeface="Times New Roman" pitchFamily="18" charset="0"/>
                <a:cs typeface="Times New Roman" pitchFamily="18" charset="0"/>
              </a:rPr>
              <a:t>UNFCCC or FCCC)، </a:t>
            </a:r>
            <a:r>
              <a:rPr lang="ar-IQ" sz="2800" dirty="0">
                <a:solidFill>
                  <a:schemeClr val="tx1"/>
                </a:solidFill>
                <a:latin typeface="Times New Roman" pitchFamily="18" charset="0"/>
                <a:cs typeface="Times New Roman" pitchFamily="18" charset="0"/>
              </a:rPr>
              <a:t>وهي معاهدة بيئية دولية خرجت للضوء في مؤتمر الأمم المتحدة المعني بالبيئة والتنمية (</a:t>
            </a:r>
            <a:r>
              <a:rPr lang="en-US" sz="2800" dirty="0">
                <a:solidFill>
                  <a:schemeClr val="tx1"/>
                </a:solidFill>
                <a:latin typeface="Times New Roman" pitchFamily="18" charset="0"/>
                <a:cs typeface="Times New Roman" pitchFamily="18" charset="0"/>
              </a:rPr>
              <a:t>UNCED)، </a:t>
            </a:r>
            <a:r>
              <a:rPr lang="ar-IQ" sz="2800" dirty="0">
                <a:solidFill>
                  <a:schemeClr val="tx1"/>
                </a:solidFill>
                <a:latin typeface="Times New Roman" pitchFamily="18" charset="0"/>
                <a:cs typeface="Times New Roman" pitchFamily="18" charset="0"/>
              </a:rPr>
              <a:t>ويعرف باسم قمة الأرض الذي عقد في ريو دي جانيرو في البرازيل، في الفترة من 5-14 حزيران 1992 هدفت المعاهدة إلى تحقيق "تثبيت تركيز الغازات الدفيئة في الغلاف الجوي عند مستوى يحول دون تدخل خطير من التدخل البشري في النظام المناخي"</a:t>
            </a:r>
          </a:p>
          <a:p>
            <a:pPr algn="just" rtl="1"/>
            <a:r>
              <a:rPr lang="ar-IQ" sz="2800" dirty="0">
                <a:solidFill>
                  <a:schemeClr val="tx1"/>
                </a:solidFill>
                <a:latin typeface="Times New Roman" pitchFamily="18" charset="0"/>
                <a:cs typeface="Times New Roman" pitchFamily="18" charset="0"/>
              </a:rPr>
              <a:t>نصت معاهدة كيوتو على التزامات قانونية للحد من انبعاث أربعة من الغازات الدفيئة (ثاني أكسيد الكربون، والميثان، وأكسيد النيتروس، وسداسي فلوريد الكبريت)، ومجموعتين من الغازات (هيدروفلوروكربون، والهيدروكربونات المشبعة بالفلور )  (</a:t>
            </a:r>
            <a:r>
              <a:rPr lang="en-US" sz="2800" dirty="0" err="1">
                <a:solidFill>
                  <a:schemeClr val="tx1"/>
                </a:solidFill>
                <a:latin typeface="Times New Roman" pitchFamily="18" charset="0"/>
                <a:cs typeface="Times New Roman" pitchFamily="18" charset="0"/>
              </a:rPr>
              <a:t>perfluorocarbon</a:t>
            </a:r>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التي تنتجها الدول الصناعية ، ونصت أيضا على التزامات عامة لجميع البلدان الأعضاء. واعتبارا من عام 2008 – م، صادق 183 طرفا على الاتفاقية، التي كان قد اعتمد استخدامها في 11 كانون الاول 1997 في كيوتو في اليابان، والتي دخلت حيز التنفيذ في 16 شباط 2005.</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947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وافقت الدول الصناعية في إطار اتفاقية كيوتو على خفض الانبعاث الكلي للغازات الدفيئة بنحو 5.2٪ مقارنة بعام 1990. ألزم الاتحاد الأوروبي بتخفيض قدره 8 ٪، والولايات المتحدة بنسبة 7%، واليابان بنسبة 6 ٪، وروسيا بنسبة 0 ٪. سمحت المعاهدة بزيادة انبعاث الغازات الدفيئة بنسبة 8 ٪ لأستراليا و 10 ٪ لآيسلندا.</a:t>
            </a:r>
          </a:p>
          <a:p>
            <a:pPr algn="just" rtl="1"/>
            <a:r>
              <a:rPr lang="ar-IQ" sz="2800" dirty="0">
                <a:solidFill>
                  <a:schemeClr val="tx1"/>
                </a:solidFill>
                <a:latin typeface="Times New Roman" pitchFamily="18" charset="0"/>
                <a:cs typeface="Times New Roman" pitchFamily="18" charset="0"/>
              </a:rPr>
              <a:t>ويتضمن اتفاق كيوتو مجموعة من الالتزامات وهي:</a:t>
            </a:r>
          </a:p>
          <a:p>
            <a:pPr algn="just" rtl="1"/>
            <a:r>
              <a:rPr lang="ar-IQ" sz="2800" dirty="0">
                <a:solidFill>
                  <a:schemeClr val="tx1"/>
                </a:solidFill>
                <a:latin typeface="Times New Roman" pitchFamily="18" charset="0"/>
                <a:cs typeface="Times New Roman" pitchFamily="18" charset="0"/>
              </a:rPr>
              <a:t>قيام 38 دولة متقدمة بتخفيض انبعاثات الغازات المسببة لتأثير الدفيئة وذلك بنسب تختلف من دولة لأخرى، على أن يجرى هذا التخفيض خلال فترة زمنيه محددة تبدأ في عام 2008 وتستمر حتى عام 2012. وبلغت نسبة التخفيض المقررة في حالة الاتحاد الأوروبي 8% أقل من مستوى عام1990، وفى حين بلغت هذه النسبة في حالة الولايات المتحدة واليابان 7%، 6% على التوالى. وتشمل هذه الانخفاضات 6 غازات محدده هي : ثانى أكسيد الكربون، الميثان, أكسيد النيتروجين، بالإضافة إلى ثلاثة مركبات فلورية.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7240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الحفاظ على بواليع ومستودعات الغازات الدفيئة </a:t>
            </a:r>
            <a:r>
              <a:rPr lang="en-US" sz="2800" dirty="0">
                <a:solidFill>
                  <a:schemeClr val="tx1"/>
                </a:solidFill>
                <a:latin typeface="Times New Roman" pitchFamily="18" charset="0"/>
                <a:cs typeface="Times New Roman" pitchFamily="18" charset="0"/>
              </a:rPr>
              <a:t>sinks and reservoirs </a:t>
            </a:r>
            <a:r>
              <a:rPr lang="ar-IQ" sz="2800" dirty="0">
                <a:solidFill>
                  <a:schemeClr val="tx1"/>
                </a:solidFill>
                <a:latin typeface="Times New Roman" pitchFamily="18" charset="0"/>
                <a:cs typeface="Times New Roman" pitchFamily="18" charset="0"/>
              </a:rPr>
              <a:t>كالغابات، والعمل على زيادتها من أجل امتصاص انبعاثات الغازات الدفيئة </a:t>
            </a:r>
            <a:r>
              <a:rPr lang="en-US" sz="2800" dirty="0">
                <a:solidFill>
                  <a:schemeClr val="tx1"/>
                </a:solidFill>
                <a:latin typeface="Times New Roman" pitchFamily="18" charset="0"/>
                <a:cs typeface="Times New Roman" pitchFamily="18" charset="0"/>
              </a:rPr>
              <a:t>Green House Gases </a:t>
            </a:r>
            <a:r>
              <a:rPr lang="ar-IQ" sz="2800" dirty="0">
                <a:solidFill>
                  <a:schemeClr val="tx1"/>
                </a:solidFill>
                <a:latin typeface="Times New Roman" pitchFamily="18" charset="0"/>
                <a:cs typeface="Times New Roman" pitchFamily="18" charset="0"/>
              </a:rPr>
              <a:t>المسببة لظاهرة التغير المناخى.</a:t>
            </a:r>
          </a:p>
          <a:p>
            <a:pPr algn="just" rtl="1"/>
            <a:r>
              <a:rPr lang="ar-IQ" sz="2800" dirty="0">
                <a:solidFill>
                  <a:schemeClr val="tx1"/>
                </a:solidFill>
                <a:latin typeface="Times New Roman" pitchFamily="18" charset="0"/>
                <a:cs typeface="Times New Roman" pitchFamily="18" charset="0"/>
              </a:rPr>
              <a:t>إقامة نظم ومناهج بحث لتقدير انبعاثات الغازات الدفيئة، وكذلك دراسة الآثار السلبية الناجمة عنها، والتبعات الاقتصادية والاجتماعية لمختلف سياسات مواجهة المشكلة.</a:t>
            </a:r>
          </a:p>
          <a:p>
            <a:pPr algn="just" rtl="1"/>
            <a:r>
              <a:rPr lang="ar-IQ" sz="2800" dirty="0">
                <a:solidFill>
                  <a:schemeClr val="tx1"/>
                </a:solidFill>
                <a:latin typeface="Times New Roman" pitchFamily="18" charset="0"/>
                <a:cs typeface="Times New Roman" pitchFamily="18" charset="0"/>
              </a:rPr>
              <a:t>التعاون الفعال في مجالات تطوير التعليم وبرامج التدريب والتوعية العامة في مجال التغير المناخى بما يهدف إلى تقليل انبعاثات الغازات الدفيئة.</a:t>
            </a:r>
          </a:p>
          <a:p>
            <a:pPr algn="just" rtl="1"/>
            <a:r>
              <a:rPr lang="ar-IQ" sz="2800" dirty="0">
                <a:solidFill>
                  <a:schemeClr val="tx1"/>
                </a:solidFill>
                <a:latin typeface="Times New Roman" pitchFamily="18" charset="0"/>
                <a:cs typeface="Times New Roman" pitchFamily="18" charset="0"/>
              </a:rPr>
              <a:t>العمل على إنتاج وتطوير تقنيات صديقة للبيئة من خلال التركيز على الأنواع الأقل استهلاكا في الوقود، وبالتالى أقل من حيث احتراق الوقود وانبعاثات الغازات الضارة.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3112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chemeClr val="tx1"/>
                </a:solidFill>
                <a:latin typeface="Times New Roman" pitchFamily="18" charset="0"/>
                <a:cs typeface="Times New Roman" pitchFamily="18" charset="0"/>
              </a:rPr>
              <a:t>اتفاقية رامسار</a:t>
            </a:r>
          </a:p>
          <a:p>
            <a:pPr algn="just" rtl="1"/>
            <a:r>
              <a:rPr lang="ar-IQ" sz="2800" dirty="0">
                <a:solidFill>
                  <a:schemeClr val="tx1"/>
                </a:solidFill>
                <a:latin typeface="Times New Roman" pitchFamily="18" charset="0"/>
                <a:cs typeface="Times New Roman" pitchFamily="18" charset="0"/>
              </a:rPr>
              <a:t>رامسار هي معاهدة دولية للحفاظ والاستخدام المستدام للمناطق الرطبة من أجل وقف الزيادة التدريجية لفقدان الأراضي الرطبة في الحاضر والمستقبل وتدارك المهام الإيكولوجية الأساسية للأراضي الرطبة وتنمية دورها الاقتصادي، الثقافي، العلمي و قيمتها الترفيهية. وتحمل الإتفاقية اسم مدينة رامسار في إيران. </a:t>
            </a:r>
          </a:p>
          <a:p>
            <a:pPr algn="just" rtl="1"/>
            <a:r>
              <a:rPr lang="ar-IQ" sz="2800" dirty="0">
                <a:solidFill>
                  <a:schemeClr val="tx1"/>
                </a:solidFill>
                <a:latin typeface="Times New Roman" pitchFamily="18" charset="0"/>
                <a:cs typeface="Times New Roman" pitchFamily="18" charset="0"/>
              </a:rPr>
              <a:t>يتمتع حاليا أكثر من 1888 موقع بحماية اتفاقية رامسار بمساحة تقدر ب 1.8 مليون كيلومتر مربع وفقا للمبادئ التوجيهية للاتفاقية ، وهي موزعة على 159 بلدا (أيار / مايو 2010)، منها في ألمانيا منطقة حقول التقطر شمالي مدينة مونستر.</a:t>
            </a:r>
          </a:p>
          <a:p>
            <a:pPr algn="just" rtl="1"/>
            <a:r>
              <a:rPr lang="ar-IQ" sz="2800" dirty="0">
                <a:solidFill>
                  <a:schemeClr val="tx1"/>
                </a:solidFill>
                <a:latin typeface="Times New Roman" pitchFamily="18" charset="0"/>
                <a:cs typeface="Times New Roman" pitchFamily="18" charset="0"/>
              </a:rPr>
              <a:t>الاراضي الرطبة هي المناطق التي تمثل فيها المياه العامل الاساسي المسيطر على البيئة وعلى الحياة النباتية والحيوانية المرتبطة بها. وتتواجد الاراضي الرطبة حين يحدث التشبع عند او قرب سطح الارض او حين تغمر المياه الضحلة سطح الارض مثل الاهوار ومناطق المياه البحرية التي لايتجاوز عمق المياه فيها ، في اوقات المد والجزر المنخفضة عن 6 أمتار..</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3339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a:solidFill>
                  <a:schemeClr val="tx1"/>
                </a:solidFill>
                <a:latin typeface="Times New Roman" pitchFamily="18" charset="0"/>
                <a:cs typeface="Times New Roman" pitchFamily="18" charset="0"/>
              </a:rPr>
              <a:t>تهدف هذه الاتفاقية الى مساعدة الاراضي الرطبة على القيام بوظائفها الحيوية مثل:</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تخزين </a:t>
            </a:r>
            <a:r>
              <a:rPr lang="ar-IQ" sz="2800" dirty="0">
                <a:solidFill>
                  <a:schemeClr val="tx1"/>
                </a:solidFill>
                <a:latin typeface="Times New Roman" pitchFamily="18" charset="0"/>
                <a:cs typeface="Times New Roman" pitchFamily="18" charset="0"/>
              </a:rPr>
              <a:t>المياه</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الحماية </a:t>
            </a:r>
            <a:r>
              <a:rPr lang="ar-IQ" sz="2800" dirty="0">
                <a:solidFill>
                  <a:schemeClr val="tx1"/>
                </a:solidFill>
                <a:latin typeface="Times New Roman" pitchFamily="18" charset="0"/>
                <a:cs typeface="Times New Roman" pitchFamily="18" charset="0"/>
              </a:rPr>
              <a:t>من العواصف والحد من الفيضانات</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استقرار </a:t>
            </a:r>
            <a:r>
              <a:rPr lang="ar-IQ" sz="2800" dirty="0">
                <a:solidFill>
                  <a:schemeClr val="tx1"/>
                </a:solidFill>
                <a:latin typeface="Times New Roman" pitchFamily="18" charset="0"/>
                <a:cs typeface="Times New Roman" pitchFamily="18" charset="0"/>
              </a:rPr>
              <a:t>السواحل وحماية الشواطئ من التأكل</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تغذية </a:t>
            </a:r>
            <a:r>
              <a:rPr lang="ar-IQ" sz="2800" dirty="0">
                <a:solidFill>
                  <a:schemeClr val="tx1"/>
                </a:solidFill>
                <a:latin typeface="Times New Roman" pitchFamily="18" charset="0"/>
                <a:cs typeface="Times New Roman" pitchFamily="18" charset="0"/>
              </a:rPr>
              <a:t>المياه الجوفية</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تنقية </a:t>
            </a:r>
            <a:r>
              <a:rPr lang="ar-IQ" sz="2800" dirty="0">
                <a:solidFill>
                  <a:schemeClr val="tx1"/>
                </a:solidFill>
                <a:latin typeface="Times New Roman" pitchFamily="18" charset="0"/>
                <a:cs typeface="Times New Roman" pitchFamily="18" charset="0"/>
              </a:rPr>
              <a:t>المياه</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استبقاء </a:t>
            </a:r>
            <a:r>
              <a:rPr lang="ar-IQ" sz="2800" dirty="0">
                <a:solidFill>
                  <a:schemeClr val="tx1"/>
                </a:solidFill>
                <a:latin typeface="Times New Roman" pitchFamily="18" charset="0"/>
                <a:cs typeface="Times New Roman" pitchFamily="18" charset="0"/>
              </a:rPr>
              <a:t>العناصر الغذائية</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smtClean="0">
                <a:solidFill>
                  <a:schemeClr val="tx1"/>
                </a:solidFill>
                <a:latin typeface="Times New Roman" pitchFamily="18" charset="0"/>
                <a:cs typeface="Times New Roman" pitchFamily="18" charset="0"/>
              </a:rPr>
              <a:t>استقرار </a:t>
            </a:r>
            <a:r>
              <a:rPr lang="ar-IQ" sz="2800" dirty="0">
                <a:solidFill>
                  <a:schemeClr val="tx1"/>
                </a:solidFill>
                <a:latin typeface="Times New Roman" pitchFamily="18" charset="0"/>
                <a:cs typeface="Times New Roman" pitchFamily="18" charset="0"/>
              </a:rPr>
              <a:t>الظروف المناخية المحلية ولاسيما بالنسبة لهطول الامطار ودرجة الحرارة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47669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626</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7</cp:revision>
  <dcterms:created xsi:type="dcterms:W3CDTF">2006-08-16T00:00:00Z</dcterms:created>
  <dcterms:modified xsi:type="dcterms:W3CDTF">2018-12-22T18:57:51Z</dcterms:modified>
</cp:coreProperties>
</file>