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iWUYizPtnj28QHu5bZhoRA==" hashData="+PytqUIW8czEk6yIo0y3VedXVSc="/>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rtl="1"/>
            <a:r>
              <a:rPr lang="ar-IQ" sz="2800" b="1" dirty="0">
                <a:solidFill>
                  <a:srgbClr val="FF0000"/>
                </a:solidFill>
                <a:latin typeface="Times New Roman" pitchFamily="18" charset="0"/>
                <a:cs typeface="Times New Roman" pitchFamily="18" charset="0"/>
              </a:rPr>
              <a:t>الاتفاقيات والمعاهدات ودورها في الحفاظ على البيئة </a:t>
            </a:r>
            <a:endParaRPr lang="en-US" sz="2800" b="1" dirty="0" smtClean="0">
              <a:solidFill>
                <a:srgbClr val="FF0000"/>
              </a:solidFill>
              <a:latin typeface="Times New Roman" pitchFamily="18" charset="0"/>
              <a:cs typeface="Times New Roman" pitchFamily="18" charset="0"/>
            </a:endParaRPr>
          </a:p>
          <a:p>
            <a:pPr algn="just" rtl="1"/>
            <a:r>
              <a:rPr lang="ar-IQ" sz="2800" b="1" dirty="0">
                <a:solidFill>
                  <a:schemeClr val="tx1"/>
                </a:solidFill>
                <a:latin typeface="Times New Roman" pitchFamily="18" charset="0"/>
                <a:cs typeface="Times New Roman" pitchFamily="18" charset="0"/>
              </a:rPr>
              <a:t>قانون البيئة   </a:t>
            </a:r>
            <a:r>
              <a:rPr lang="ar-IQ" sz="2800" dirty="0">
                <a:solidFill>
                  <a:schemeClr val="tx1"/>
                </a:solidFill>
                <a:latin typeface="Times New Roman" pitchFamily="18" charset="0"/>
                <a:cs typeface="Times New Roman" pitchFamily="18" charset="0"/>
              </a:rPr>
              <a:t>يعتبر قانون البيئة أحد فروع القانون الدولي العام اﻠﺫي يهتم بحماية البيئة بمختلف جوانبها ، ويمكن اجمال المواضيع التي يهتم بها القانون الدولي البيئي في ما يلي : ـ منع تلوث المياه البحرية وتوفير الحماية والاستخدام المعقول لثروات والاحياء البحرية ـ حماية المحيط الجوي من التلوث .ـ حماية النباتات والغابات والحيوانات البرية .ـ حماية المخلوقات الفريدة . ـ حماية البيئة المحيطة من التلوث .</a:t>
            </a:r>
          </a:p>
          <a:p>
            <a:pPr algn="just" rtl="1"/>
            <a:r>
              <a:rPr lang="ar-IQ" sz="2800" dirty="0">
                <a:solidFill>
                  <a:schemeClr val="tx1"/>
                </a:solidFill>
                <a:latin typeface="Times New Roman" pitchFamily="18" charset="0"/>
                <a:cs typeface="Times New Roman" pitchFamily="18" charset="0"/>
              </a:rPr>
              <a:t>وانطلاقا مما سبق يمكن تعريف القانون الدولي للبيئة بأنه :"مجموعة قواعد ومبادئ القانون الدولي التي تنظم نشاط الدول في مجال منع وتقليل الاضرار المختلفة التي تنتج عن مصادر مختلفة للمحيط البيئي </a:t>
            </a:r>
          </a:p>
          <a:p>
            <a:pPr algn="just" rtl="1"/>
            <a:r>
              <a:rPr lang="ar-IQ" sz="2800" b="1" dirty="0">
                <a:solidFill>
                  <a:schemeClr val="tx1"/>
                </a:solidFill>
                <a:latin typeface="Times New Roman" pitchFamily="18" charset="0"/>
                <a:cs typeface="Times New Roman" pitchFamily="18" charset="0"/>
              </a:rPr>
              <a:t> ـ الاتفاقيات الدولية لحماية البيئة :</a:t>
            </a:r>
          </a:p>
          <a:p>
            <a:pPr algn="just" rtl="1"/>
            <a:r>
              <a:rPr lang="ar-IQ" sz="2800" dirty="0">
                <a:solidFill>
                  <a:schemeClr val="tx1"/>
                </a:solidFill>
                <a:latin typeface="Times New Roman" pitchFamily="18" charset="0"/>
                <a:cs typeface="Times New Roman" pitchFamily="18" charset="0"/>
              </a:rPr>
              <a:t>ابرمت مجموعة من الاتفاقيات بشأن حماية البيئة سواء على المستوى العالمي ، أوالاقليمي أو الثنائي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679127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r" rtl="1"/>
            <a:r>
              <a:rPr lang="ar-IQ" sz="2800" b="1" dirty="0">
                <a:solidFill>
                  <a:schemeClr val="tx1"/>
                </a:solidFill>
                <a:latin typeface="Times New Roman" pitchFamily="18" charset="0"/>
                <a:cs typeface="Times New Roman" pitchFamily="18" charset="0"/>
              </a:rPr>
              <a:t>بعض الاتفاقيات والمعاهدات على المستوى العالمي :</a:t>
            </a:r>
          </a:p>
          <a:p>
            <a:pPr algn="just" rtl="1"/>
            <a:r>
              <a:rPr lang="ar-IQ" sz="2800" dirty="0">
                <a:solidFill>
                  <a:schemeClr val="tx1"/>
                </a:solidFill>
                <a:latin typeface="Times New Roman" pitchFamily="18" charset="0"/>
                <a:cs typeface="Times New Roman" pitchFamily="18" charset="0"/>
              </a:rPr>
              <a:t> تعددت وتنوعت الاتفاقيات التي تم ابرامها على المستوى العالمي بشأن معالجة قضية البيئة  أهمها :</a:t>
            </a:r>
          </a:p>
          <a:p>
            <a:pPr algn="just" rtl="1"/>
            <a:r>
              <a:rPr lang="ar-IQ" sz="2800" dirty="0">
                <a:solidFill>
                  <a:schemeClr val="tx1"/>
                </a:solidFill>
                <a:latin typeface="Times New Roman" pitchFamily="18" charset="0"/>
                <a:cs typeface="Times New Roman" pitchFamily="18" charset="0"/>
              </a:rPr>
              <a:t>ـ اتفاقية لندن 1954 والخاصة بمنع تلوث البحار بالنفط ؛</a:t>
            </a:r>
          </a:p>
          <a:p>
            <a:pPr algn="just" rtl="1"/>
            <a:r>
              <a:rPr lang="ar-IQ" sz="2800" dirty="0">
                <a:solidFill>
                  <a:schemeClr val="tx1"/>
                </a:solidFill>
                <a:latin typeface="Times New Roman" pitchFamily="18" charset="0"/>
                <a:cs typeface="Times New Roman" pitchFamily="18" charset="0"/>
              </a:rPr>
              <a:t>ـ اتفاقية باريس 1960 بشأن التجارب اﻠﺫرية ؛</a:t>
            </a:r>
          </a:p>
          <a:p>
            <a:pPr algn="just" rtl="1"/>
            <a:r>
              <a:rPr lang="ar-IQ" sz="2800" dirty="0">
                <a:solidFill>
                  <a:schemeClr val="tx1"/>
                </a:solidFill>
                <a:latin typeface="Times New Roman" pitchFamily="18" charset="0"/>
                <a:cs typeface="Times New Roman" pitchFamily="18" charset="0"/>
              </a:rPr>
              <a:t>ـ اتفاقية 1969 بشأن التدخل في أعالي البحار في حالات الكوارث الناجمة عن التلوث  وقد عالجت ﻫﺫه الاتفاقية القواعد المنظمة للاجراءات الضرورية لحماية الشواطئ في حالات وقوع أضرار ناشئة عن كوارث نفطية في أعالي البحار ؛</a:t>
            </a:r>
          </a:p>
          <a:p>
            <a:pPr algn="just" rtl="1"/>
            <a:r>
              <a:rPr lang="ar-IQ" sz="2800" dirty="0">
                <a:solidFill>
                  <a:schemeClr val="tx1"/>
                </a:solidFill>
                <a:latin typeface="Times New Roman" pitchFamily="18" charset="0"/>
                <a:cs typeface="Times New Roman" pitchFamily="18" charset="0"/>
              </a:rPr>
              <a:t>ـ اتفاقية بركسيل 1970 بشأن صيد وحماية الطيور؛</a:t>
            </a:r>
          </a:p>
          <a:p>
            <a:pPr algn="just" rtl="1"/>
            <a:r>
              <a:rPr lang="ar-IQ" sz="2800" dirty="0">
                <a:solidFill>
                  <a:schemeClr val="tx1"/>
                </a:solidFill>
                <a:latin typeface="Times New Roman" pitchFamily="18" charset="0"/>
                <a:cs typeface="Times New Roman" pitchFamily="18" charset="0"/>
              </a:rPr>
              <a:t>-اتفاقية رامسار بشأن الأراضي الرطبة ذات الأهمية الدولية وخاصة بوصفها موائل للطيور المائية. 1971</a:t>
            </a:r>
          </a:p>
          <a:p>
            <a:pPr algn="just" rtl="1"/>
            <a:r>
              <a:rPr lang="ar-IQ" sz="2800" dirty="0">
                <a:solidFill>
                  <a:schemeClr val="tx1"/>
                </a:solidFill>
                <a:latin typeface="Times New Roman" pitchFamily="18" charset="0"/>
                <a:cs typeface="Times New Roman" pitchFamily="18" charset="0"/>
              </a:rPr>
              <a:t> -اتفاقية باريس عام 1972 المبرمة في اطار منظمة (اليونسكو) بشأن حماية التراث  الطبيعي والثقافي ؛</a:t>
            </a:r>
          </a:p>
          <a:p>
            <a:pPr algn="just" rtl="1"/>
            <a:r>
              <a:rPr lang="ar-IQ" sz="2800" dirty="0">
                <a:solidFill>
                  <a:schemeClr val="tx1"/>
                </a:solidFill>
                <a:latin typeface="Times New Roman" pitchFamily="18" charset="0"/>
                <a:cs typeface="Times New Roman" pitchFamily="18" charset="0"/>
              </a:rPr>
              <a:t>ـ اتفاقية اسلو 1972 بشأن منع التلوث البحري من خلال القاء النفايات من الطائرات  والسفن ؛</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763180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ـ مجموعة المبادئ الصادرة عن منظمة التعاون والتنمية الاقتصادية عام 1972 ؛</a:t>
            </a:r>
          </a:p>
          <a:p>
            <a:pPr algn="just" rtl="1"/>
            <a:r>
              <a:rPr lang="ar-IQ" sz="2800" dirty="0">
                <a:solidFill>
                  <a:schemeClr val="tx1"/>
                </a:solidFill>
                <a:latin typeface="Times New Roman" pitchFamily="18" charset="0"/>
                <a:cs typeface="Times New Roman" pitchFamily="18" charset="0"/>
              </a:rPr>
              <a:t>ـ الاعلان العالمي للبيئة في استوكهولم سنة 1972 ويعتبر بمثابة اللبنة الاولى في صرح  القانون الدولي للبيئة ؛</a:t>
            </a:r>
          </a:p>
          <a:p>
            <a:pPr algn="just" rtl="1"/>
            <a:r>
              <a:rPr lang="ar-IQ" sz="2800" dirty="0">
                <a:solidFill>
                  <a:schemeClr val="tx1"/>
                </a:solidFill>
                <a:latin typeface="Times New Roman" pitchFamily="18" charset="0"/>
                <a:cs typeface="Times New Roman" pitchFamily="18" charset="0"/>
              </a:rPr>
              <a:t>ـ اتفاقية التجارة الدولية في النباتات والحيوانات البرية المهددة بالانقراض( </a:t>
            </a:r>
            <a:r>
              <a:rPr lang="en-US" sz="2800" dirty="0">
                <a:solidFill>
                  <a:schemeClr val="tx1"/>
                </a:solidFill>
                <a:latin typeface="Times New Roman" pitchFamily="18" charset="0"/>
                <a:cs typeface="Times New Roman" pitchFamily="18" charset="0"/>
              </a:rPr>
              <a:t>CITES) 1973</a:t>
            </a:r>
          </a:p>
          <a:p>
            <a:pPr algn="just" rtl="1"/>
            <a:r>
              <a:rPr lang="en-US" sz="2800" dirty="0">
                <a:solidFill>
                  <a:schemeClr val="tx1"/>
                </a:solidFill>
                <a:latin typeface="Times New Roman" pitchFamily="18" charset="0"/>
                <a:cs typeface="Times New Roman" pitchFamily="18" charset="0"/>
              </a:rPr>
              <a:t>-</a:t>
            </a:r>
            <a:r>
              <a:rPr lang="ar-IQ" sz="2800" dirty="0">
                <a:solidFill>
                  <a:schemeClr val="tx1"/>
                </a:solidFill>
                <a:latin typeface="Times New Roman" pitchFamily="18" charset="0"/>
                <a:cs typeface="Times New Roman" pitchFamily="18" charset="0"/>
              </a:rPr>
              <a:t>اتفاقية واشنطن 1977 في اطار منظمة العمل الدولية ، بشأن حماية العمال من الاخطار  المهنية الناجمة في بيئة العمل عن تلوث الهواء وعن الضوضاء والاهتزازات ؛</a:t>
            </a:r>
          </a:p>
          <a:p>
            <a:pPr algn="just" rtl="1"/>
            <a:r>
              <a:rPr lang="ar-IQ" sz="2800" dirty="0">
                <a:solidFill>
                  <a:schemeClr val="tx1"/>
                </a:solidFill>
                <a:latin typeface="Times New Roman" pitchFamily="18" charset="0"/>
                <a:cs typeface="Times New Roman" pitchFamily="18" charset="0"/>
              </a:rPr>
              <a:t>ـ الميثاق العالمي للطبيعة سنة 1980 ؛</a:t>
            </a:r>
          </a:p>
          <a:p>
            <a:pPr algn="just" rtl="1"/>
            <a:r>
              <a:rPr lang="ar-IQ" sz="2800" dirty="0">
                <a:solidFill>
                  <a:schemeClr val="tx1"/>
                </a:solidFill>
                <a:latin typeface="Times New Roman" pitchFamily="18" charset="0"/>
                <a:cs typeface="Times New Roman" pitchFamily="18" charset="0"/>
              </a:rPr>
              <a:t>ـ اتفاقيات الامم المتحدة لقانون البحار عام 1982 ؛</a:t>
            </a:r>
          </a:p>
          <a:p>
            <a:pPr algn="just" rtl="1"/>
            <a:r>
              <a:rPr lang="ar-IQ" sz="2800" dirty="0">
                <a:solidFill>
                  <a:schemeClr val="tx1"/>
                </a:solidFill>
                <a:latin typeface="Times New Roman" pitchFamily="18" charset="0"/>
                <a:cs typeface="Times New Roman" pitchFamily="18" charset="0"/>
              </a:rPr>
              <a:t>ـ اتفاقية فيينا 1982 بشأن حماية طبقة الاوزون وقد قررت ان على الدول الاطراف ان  تتعاون معا في ترقية التنمية ونقل التكنولوجيا والمعرفة ﺫلك بما يتفق مع قوانينها ولوائحها وممارساتها العلمية وآﺨﺫا في الحسبان حاجات الدول </a:t>
            </a:r>
            <a:r>
              <a:rPr lang="ar-IQ" sz="2800" dirty="0" smtClean="0">
                <a:solidFill>
                  <a:schemeClr val="tx1"/>
                </a:solidFill>
                <a:latin typeface="Times New Roman" pitchFamily="18" charset="0"/>
                <a:cs typeface="Times New Roman" pitchFamily="18" charset="0"/>
              </a:rPr>
              <a:t>النامية</a:t>
            </a:r>
            <a:r>
              <a:rPr lang="en-US"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890024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a:solidFill>
                  <a:schemeClr val="tx1"/>
                </a:solidFill>
                <a:latin typeface="Times New Roman" pitchFamily="18" charset="0"/>
                <a:cs typeface="Times New Roman" pitchFamily="18" charset="0"/>
              </a:rPr>
              <a:t>ـ الاتفاقية الدولية المبرمة سنة 1986 بشأن المساعدة المتبادلة في حالة وقوع حادث  نووي؛</a:t>
            </a:r>
          </a:p>
          <a:p>
            <a:pPr algn="just" rtl="1"/>
            <a:r>
              <a:rPr lang="ar-IQ" sz="2800" dirty="0">
                <a:solidFill>
                  <a:schemeClr val="tx1"/>
                </a:solidFill>
                <a:latin typeface="Times New Roman" pitchFamily="18" charset="0"/>
                <a:cs typeface="Times New Roman" pitchFamily="18" charset="0"/>
              </a:rPr>
              <a:t>- اتفاقية فينا وبرتوكول مونتريال للمواد المستنزفة لطبقة الأوزون1989</a:t>
            </a:r>
          </a:p>
          <a:p>
            <a:pPr algn="just" rtl="1"/>
            <a:r>
              <a:rPr lang="ar-IQ" sz="2800" dirty="0">
                <a:solidFill>
                  <a:schemeClr val="tx1"/>
                </a:solidFill>
                <a:latin typeface="Times New Roman" pitchFamily="18" charset="0"/>
                <a:cs typeface="Times New Roman" pitchFamily="18" charset="0"/>
              </a:rPr>
              <a:t> ـ الاعلان الصادر عن قمة الارض بريو 1992 </a:t>
            </a:r>
          </a:p>
          <a:p>
            <a:pPr algn="just" rtl="1"/>
            <a:r>
              <a:rPr lang="ar-IQ" sz="2800" dirty="0">
                <a:solidFill>
                  <a:schemeClr val="tx1"/>
                </a:solidFill>
                <a:latin typeface="Times New Roman" pitchFamily="18" charset="0"/>
                <a:cs typeface="Times New Roman" pitchFamily="18" charset="0"/>
              </a:rPr>
              <a:t>- اتفاقية بازل لمكافحة النقل والاتجار بالمواد الكيماوية الخطرة.1992</a:t>
            </a:r>
          </a:p>
          <a:p>
            <a:pPr algn="just" rtl="1"/>
            <a:r>
              <a:rPr lang="ar-IQ" sz="2800" dirty="0">
                <a:solidFill>
                  <a:schemeClr val="tx1"/>
                </a:solidFill>
                <a:latin typeface="Times New Roman" pitchFamily="18" charset="0"/>
                <a:cs typeface="Times New Roman" pitchFamily="18" charset="0"/>
              </a:rPr>
              <a:t>-اتفاقية التنوع البيولوجي وبروتوكول كارتاجينا الخاص بالسلامة الحيوية 1992</a:t>
            </a:r>
          </a:p>
          <a:p>
            <a:pPr algn="just" rtl="1"/>
            <a:r>
              <a:rPr lang="ar-IQ" sz="2800" dirty="0">
                <a:solidFill>
                  <a:schemeClr val="tx1"/>
                </a:solidFill>
                <a:latin typeface="Times New Roman" pitchFamily="18" charset="0"/>
                <a:cs typeface="Times New Roman" pitchFamily="18" charset="0"/>
              </a:rPr>
              <a:t>- اتفاقية الأمم المتحدة لمكافحة التصحر(</a:t>
            </a:r>
            <a:r>
              <a:rPr lang="en-US" sz="2800" dirty="0">
                <a:solidFill>
                  <a:schemeClr val="tx1"/>
                </a:solidFill>
                <a:latin typeface="Times New Roman" pitchFamily="18" charset="0"/>
                <a:cs typeface="Times New Roman" pitchFamily="18" charset="0"/>
              </a:rPr>
              <a:t>UNCCD) .  1994</a:t>
            </a:r>
          </a:p>
          <a:p>
            <a:pPr algn="just" rtl="1"/>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اتفاقية حفظ أنواع الحيوانات المهاجرة ( اتفاقية الأنواع المهاجرة أو اتفاقية بون) والاتفاقيات الخاصة بالمحافظة على طيور الماء المهاجرة الإفريقية – الاوروآسيوية </a:t>
            </a:r>
            <a:r>
              <a:rPr lang="ar-IQ" sz="2800" dirty="0" smtClean="0">
                <a:solidFill>
                  <a:schemeClr val="tx1"/>
                </a:solidFill>
                <a:latin typeface="Times New Roman" pitchFamily="18" charset="0"/>
                <a:cs typeface="Times New Roman" pitchFamily="18" charset="0"/>
              </a:rPr>
              <a:t> </a:t>
            </a:r>
            <a:r>
              <a:rPr lang="en-US" sz="2800" dirty="0" smtClean="0">
                <a:solidFill>
                  <a:schemeClr val="tx1"/>
                </a:solidFill>
                <a:latin typeface="Times New Roman" pitchFamily="18" charset="0"/>
                <a:cs typeface="Times New Roman" pitchFamily="18" charset="0"/>
              </a:rPr>
              <a:t>AEWA</a:t>
            </a:r>
            <a:r>
              <a:rPr lang="en-US" sz="2800" dirty="0">
                <a:solidFill>
                  <a:schemeClr val="tx1"/>
                </a:solidFill>
                <a:latin typeface="Times New Roman" pitchFamily="18" charset="0"/>
                <a:cs typeface="Times New Roman" pitchFamily="18" charset="0"/>
              </a:rPr>
              <a:t>) . </a:t>
            </a:r>
            <a:r>
              <a:rPr lang="en-US" sz="2800" dirty="0" smtClean="0">
                <a:solidFill>
                  <a:schemeClr val="tx1"/>
                </a:solidFill>
                <a:latin typeface="Times New Roman" pitchFamily="18" charset="0"/>
                <a:cs typeface="Times New Roman" pitchFamily="18" charset="0"/>
              </a:rPr>
              <a:t>1999</a:t>
            </a:r>
            <a:r>
              <a:rPr lang="ar-IQ" sz="2800" dirty="0" smtClean="0">
                <a:solidFill>
                  <a:schemeClr val="tx1"/>
                </a:solidFill>
                <a:latin typeface="Times New Roman" pitchFamily="18" charset="0"/>
                <a:cs typeface="Times New Roman" pitchFamily="18" charset="0"/>
              </a:rPr>
              <a:t>)</a:t>
            </a:r>
            <a:endParaRPr lang="en-US" sz="2800" dirty="0">
              <a:solidFill>
                <a:schemeClr val="tx1"/>
              </a:solidFill>
              <a:latin typeface="Times New Roman" pitchFamily="18" charset="0"/>
              <a:cs typeface="Times New Roman" pitchFamily="18" charset="0"/>
            </a:endParaRPr>
          </a:p>
          <a:p>
            <a:pPr algn="just" rtl="1"/>
            <a:r>
              <a:rPr lang="en-US" sz="2800" dirty="0">
                <a:solidFill>
                  <a:schemeClr val="tx1"/>
                </a:solidFill>
                <a:latin typeface="Times New Roman" pitchFamily="18" charset="0"/>
                <a:cs typeface="Times New Roman" pitchFamily="18" charset="0"/>
              </a:rPr>
              <a:t>-</a:t>
            </a:r>
            <a:r>
              <a:rPr lang="ar-IQ" sz="2800" dirty="0">
                <a:solidFill>
                  <a:schemeClr val="tx1"/>
                </a:solidFill>
                <a:latin typeface="Times New Roman" pitchFamily="18" charset="0"/>
                <a:cs typeface="Times New Roman" pitchFamily="18" charset="0"/>
              </a:rPr>
              <a:t>اتفاقية ستوكهولم للملوثات العضوية الثابتة 2004. </a:t>
            </a:r>
          </a:p>
          <a:p>
            <a:pPr algn="just" rtl="1"/>
            <a:r>
              <a:rPr lang="ar-IQ" sz="2800" dirty="0">
                <a:solidFill>
                  <a:schemeClr val="tx1"/>
                </a:solidFill>
                <a:latin typeface="Times New Roman" pitchFamily="18" charset="0"/>
                <a:cs typeface="Times New Roman" pitchFamily="18" charset="0"/>
              </a:rPr>
              <a:t>-اتفاقية تغير المناخ وبرتوكول كيوتو </a:t>
            </a:r>
            <a:r>
              <a:rPr lang="ar-IQ" sz="2800" dirty="0" smtClean="0">
                <a:solidFill>
                  <a:schemeClr val="tx1"/>
                </a:solidFill>
                <a:latin typeface="Times New Roman" pitchFamily="18" charset="0"/>
                <a:cs typeface="Times New Roman" pitchFamily="18" charset="0"/>
              </a:rPr>
              <a:t>2005.</a:t>
            </a:r>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742130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499</Words>
  <Application>Microsoft Office PowerPoint</Application>
  <PresentationFormat>On-screen Show (4:3)</PresentationFormat>
  <Paragraphs>30</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7</cp:revision>
  <dcterms:created xsi:type="dcterms:W3CDTF">2006-08-16T00:00:00Z</dcterms:created>
  <dcterms:modified xsi:type="dcterms:W3CDTF">2018-12-22T18:57:32Z</dcterms:modified>
</cp:coreProperties>
</file>