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8" r:id="rId5"/>
    <p:sldId id="257"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TKVLMId9gJZQBTfrU8/VNA==" hashData="y9moLKKECrpGh+QiUWpCgL1udP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التخطيط البيئي والتنمية </a:t>
            </a:r>
            <a:r>
              <a:rPr lang="ar-IQ" sz="2800" b="1" dirty="0" smtClean="0">
                <a:solidFill>
                  <a:srgbClr val="FF0000"/>
                </a:solidFill>
                <a:latin typeface="Times New Roman" pitchFamily="18" charset="0"/>
                <a:cs typeface="Times New Roman" pitchFamily="18" charset="0"/>
              </a:rPr>
              <a:t>المستدامة</a:t>
            </a:r>
            <a:endParaRPr lang="en-US" sz="2800" b="1" dirty="0" smtClean="0">
              <a:solidFill>
                <a:srgbClr val="FF0000"/>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التخطيط البيئي </a:t>
            </a:r>
          </a:p>
          <a:p>
            <a:pPr algn="just" rtl="1"/>
            <a:r>
              <a:rPr lang="ar-IQ" sz="2800" dirty="0">
                <a:solidFill>
                  <a:schemeClr val="tx1"/>
                </a:solidFill>
                <a:latin typeface="Times New Roman" pitchFamily="18" charset="0"/>
                <a:cs typeface="Times New Roman" pitchFamily="18" charset="0"/>
              </a:rPr>
              <a:t>هو التخطيط الذي ينتج من خلال عملياته خططاً مدمجة بالبعد البيئي، أي لاينتج فقط الخطط البيئية التي تهدف مباشرة إلى حماية البيئة والحفاظ على الموارد الطبيعية، وإنما الأنواع الأخرى من الخطط التي تأخذ البعد البيئي بعين الاعتبار. ومن ثم فإن التخطيط البيئي قد يشمل مشروعات ذات صبغة بيئية خالصة مثل (مشروع إعادة تأهيل نهر ملوث، مشروع حماية حيوانات معرضة للانقراض، مشروع إنشاء محطة رصد بيئي)، كما قد يشمل مشروعات تنموية بيئية مثل (مشروعات السياحة البيئية، مشروع إعادة تدوير المخلفات)، وأيضاً قد يشمل مشروعات تنموية خالصة مثل (مشروع إنشاء مصنع إسمنت)، إلا أن مثل هذا المشروع يدخل في إطار التخطيط البيئي عندما يتم دراسة تقييم الأثر البيئي له وإعادة تصميمه بالشكل الذي يخفض آثاره على البيئة إلى درجة لصفر أو إلى أقل ما يمكن من الدرجات المسموحه.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5603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endParaRPr lang="en-US" sz="2800" dirty="0" smtClean="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كما </a:t>
            </a:r>
            <a:r>
              <a:rPr lang="ar-IQ" sz="2800" dirty="0">
                <a:solidFill>
                  <a:schemeClr val="tx1"/>
                </a:solidFill>
                <a:latin typeface="Times New Roman" pitchFamily="18" charset="0"/>
                <a:cs typeface="Times New Roman" pitchFamily="18" charset="0"/>
              </a:rPr>
              <a:t>يُعرَّف التخطيط البيئي بأنه مفهوم ومنهج جديد يقوِّم خطط التنمية من منظور بيئي، أو بمعنى أخر هو التخطيط الذي يحكمه بالدرجة الأولى البعد البيئي والآثار البيئية المتوقعة لخطط التنمية على المدى المنظور وغير المنظور، هو التخطيط الذي يهتم بالقدرات أو الحمولة البيئية بحيث لا تتعدى مشروعات التنمية وطموحاتها الحد البيئي الحرج، وهو الحد الذي يجب أن نتوقف عنده ولا نتعداه حتى لا تحدث نتائج عكسية قد تعصف بكل ثمار مشروعات </a:t>
            </a:r>
            <a:r>
              <a:rPr lang="ar-IQ" sz="2800" dirty="0" smtClean="0">
                <a:solidFill>
                  <a:schemeClr val="tx1"/>
                </a:solidFill>
                <a:latin typeface="Times New Roman" pitchFamily="18" charset="0"/>
                <a:cs typeface="Times New Roman" pitchFamily="18" charset="0"/>
              </a:rPr>
              <a:t>خطط </a:t>
            </a:r>
            <a:r>
              <a:rPr lang="ar-IQ" sz="2800" dirty="0">
                <a:solidFill>
                  <a:schemeClr val="tx1"/>
                </a:solidFill>
                <a:latin typeface="Times New Roman" pitchFamily="18" charset="0"/>
                <a:cs typeface="Times New Roman" pitchFamily="18" charset="0"/>
              </a:rPr>
              <a:t>التنمية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الأهمية الاقتصادية للتخطيط البيئي</a:t>
            </a:r>
          </a:p>
          <a:p>
            <a:pPr algn="just" rtl="1"/>
            <a:r>
              <a:rPr lang="ar-IQ" sz="2800" dirty="0">
                <a:solidFill>
                  <a:schemeClr val="tx1"/>
                </a:solidFill>
                <a:latin typeface="Times New Roman" pitchFamily="18" charset="0"/>
                <a:cs typeface="Times New Roman" pitchFamily="18" charset="0"/>
              </a:rPr>
              <a:t>إن التخطيط البيئي من خلال معالجته للمشكلات البيئية وتقويمه لمختلف المشروعات ,يؤدي في نهاية الأمر إلى خلق بيئة صحية آمنة، يعيش فيها أفراد أصحاء بعيدين عن ضغوطات المشكلات البيئية، وبالتالي فإن هؤلاء الأفراد يكونون أكثر قدرة على العمل والإنتاج، مما يؤدي ذلك إلى تحقيق نمو اقتصادي، كما انه يقلل من النفقات المصروفة على العلاج الصحي.</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4972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التخطيط </a:t>
            </a:r>
            <a:r>
              <a:rPr lang="ar-IQ" sz="2800" dirty="0">
                <a:solidFill>
                  <a:schemeClr val="tx1"/>
                </a:solidFill>
                <a:latin typeface="Times New Roman" pitchFamily="18" charset="0"/>
                <a:cs typeface="Times New Roman" pitchFamily="18" charset="0"/>
              </a:rPr>
              <a:t>البيئي يؤدي إلى وقف استنزاف الموارد الطبيعية وترشيد استخدامها، وفي ذلك مما لاشك فيه منافع اقتصادية كبيرة.</a:t>
            </a:r>
          </a:p>
          <a:p>
            <a:pPr algn="just" rtl="1"/>
            <a:r>
              <a:rPr lang="ar-IQ" sz="2800" dirty="0">
                <a:solidFill>
                  <a:schemeClr val="tx1"/>
                </a:solidFill>
                <a:latin typeface="Times New Roman" pitchFamily="18" charset="0"/>
                <a:cs typeface="Times New Roman" pitchFamily="18" charset="0"/>
              </a:rPr>
              <a:t>إن تطبيق المبادئ التي تقوم عليها عمليات التخطيط البيئي من شانها أن تدفع إلى تحقيق وفورات اقتصادية. فمثلاً لتحقيق مبدأ الوقاية خير من العلاج، يستلزم إعداد دراسات تقييم الأثر البيئي للمشروعات الجديدة، بحيث يتم التعرف على ما هي الأضرار البيئية التي قد ينتج عنها وذلك لتفاديها مسبقاً، وبالتالي يتم تفادي النفقات المالية التي كانت ستتطلب لمواجهة تلك الأضرار. كما أن مبدأ الاعتماد على الذات يساعد على تحقيق وفورات اقتصادية، فهو يدفع نحو الاعتماد على الخبرات والتقنيات المحلية بدلاً من صرف أموال طائلة في استيراد الخبرات والتقنيات الأجنبية. وكذلك بالنسبة لمبدأ العودة إلى الطبيعية، الذي يدفع إلى الاعتماد على الحلول الطبيعية المنخفضة التكاليف.</a:t>
            </a:r>
          </a:p>
          <a:p>
            <a:pPr algn="just" rtl="1"/>
            <a:r>
              <a:rPr lang="ar-IQ" sz="2800" dirty="0">
                <a:solidFill>
                  <a:schemeClr val="tx1"/>
                </a:solidFill>
                <a:latin typeface="Times New Roman" pitchFamily="18" charset="0"/>
                <a:cs typeface="Times New Roman" pitchFamily="18" charset="0"/>
              </a:rPr>
              <a:t>التخطيط البيئي يهتم بكفاءة استخدام الطاقة وتقليل الفاقد منها، بما يؤدي ذلك إلى تحقيق وفورات اقتصادية. كما أن الاهتمام بالبحث عن مصادر بديلة متجددة للطاقة يؤدي إلى خلق فرص اقتصادية.</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81432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endParaRPr lang="en-US" sz="2800" dirty="0" smtClean="0">
              <a:solidFill>
                <a:schemeClr val="tx1"/>
              </a:solidFill>
              <a:latin typeface="Times New Roman" pitchFamily="18" charset="0"/>
              <a:cs typeface="Times New Roman" pitchFamily="18" charset="0"/>
            </a:endParaRPr>
          </a:p>
          <a:p>
            <a:pPr algn="just" rtl="1"/>
            <a:r>
              <a:rPr lang="ar-IQ" sz="2800" dirty="0" smtClean="0">
                <a:solidFill>
                  <a:schemeClr val="tx1"/>
                </a:solidFill>
                <a:latin typeface="Times New Roman" pitchFamily="18" charset="0"/>
                <a:cs typeface="Times New Roman" pitchFamily="18" charset="0"/>
              </a:rPr>
              <a:t>يضم </a:t>
            </a:r>
            <a:r>
              <a:rPr lang="ar-IQ" sz="2800" dirty="0">
                <a:solidFill>
                  <a:schemeClr val="tx1"/>
                </a:solidFill>
                <a:latin typeface="Times New Roman" pitchFamily="18" charset="0"/>
                <a:cs typeface="Times New Roman" pitchFamily="18" charset="0"/>
              </a:rPr>
              <a:t>التخطيط البيئي في طياته مشروعات تحقق أرباحاً اقتصادية، وخير مثال على ذلك مشروعات الاستفادة من المخلفات وإعادة تدويرها، فبدل التخلص من المخلفات والتكبد في سبيل ذلك نفقات مالية وآثار بيئية سلبية، فإنه يتم التعامل مع المخلفات كمورد اقتصادي يتم من خلال إعادة تدويرها إنتاج العديد من </a:t>
            </a:r>
            <a:r>
              <a:rPr lang="ar-IQ" sz="2800" dirty="0" smtClean="0">
                <a:solidFill>
                  <a:schemeClr val="tx1"/>
                </a:solidFill>
                <a:latin typeface="Times New Roman" pitchFamily="18" charset="0"/>
                <a:cs typeface="Times New Roman" pitchFamily="18" charset="0"/>
              </a:rPr>
              <a:t>المنتجات</a:t>
            </a:r>
            <a:r>
              <a:rPr lang="en-US" sz="2800" dirty="0" smtClean="0">
                <a:solidFill>
                  <a:schemeClr val="tx1"/>
                </a:solidFill>
                <a:latin typeface="Times New Roman" pitchFamily="18" charset="0"/>
                <a:cs typeface="Times New Roman" pitchFamily="18" charset="0"/>
              </a:rPr>
              <a:t>.</a:t>
            </a:r>
          </a:p>
          <a:p>
            <a:pPr algn="just" rtl="1"/>
            <a:r>
              <a:rPr lang="ar-IQ" sz="2800" dirty="0">
                <a:solidFill>
                  <a:schemeClr val="tx1"/>
                </a:solidFill>
                <a:latin typeface="Times New Roman" pitchFamily="18" charset="0"/>
                <a:cs typeface="Times New Roman" pitchFamily="18" charset="0"/>
              </a:rPr>
              <a:t>تعرف التنمية المستدامة بعملية تطوير الأرض والمدن والمجتمعات وكذلك الأعمال التجارية بشرط ان تلبي احتياجات الحاضر بدون المساس بقدرة الأجيال القادمة على تلبية حاجاتها. ويواجه العالم خطورة التدهور البيئي الذي يجب التغلب عليه مع عدم التخلي عن حاجات التنمية الاقتصادية وكذلك المساواة والعدل  الاجتماعي</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اعتمد المجتمع الدولي في قمة الأرض بالبرازيل عام ١٩٩٢ مصطلح التنمية المستدامة بمعنى تلبية احتياجات الجيل الحالي دون إهدار حقوق الأجيال القادمة في الحياة في مستوى لا يقل عن المستوى الذي نعيش فيه هذا وقد حدد المجتمع الدولي مكونات التنمية المستدامة على أنها:</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93543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r" rtl="1"/>
            <a:r>
              <a:rPr lang="ar-IQ" sz="2800" dirty="0">
                <a:solidFill>
                  <a:schemeClr val="tx1"/>
                </a:solidFill>
                <a:latin typeface="Times New Roman" pitchFamily="18" charset="0"/>
                <a:cs typeface="Times New Roman" pitchFamily="18" charset="0"/>
              </a:rPr>
              <a:t>- نمو إقتصادى.</a:t>
            </a:r>
          </a:p>
          <a:p>
            <a:pPr algn="r" rtl="1"/>
            <a:r>
              <a:rPr lang="ar-IQ" sz="2800" dirty="0">
                <a:solidFill>
                  <a:schemeClr val="tx1"/>
                </a:solidFill>
                <a:latin typeface="Times New Roman" pitchFamily="18" charset="0"/>
                <a:cs typeface="Times New Roman" pitchFamily="18" charset="0"/>
              </a:rPr>
              <a:t>- تنمية اجتماعية.</a:t>
            </a:r>
          </a:p>
          <a:p>
            <a:pPr algn="r" rtl="1"/>
            <a:r>
              <a:rPr lang="ar-IQ" sz="2800" dirty="0">
                <a:solidFill>
                  <a:schemeClr val="tx1"/>
                </a:solidFill>
                <a:latin typeface="Times New Roman" pitchFamily="18" charset="0"/>
                <a:cs typeface="Times New Roman" pitchFamily="18" charset="0"/>
              </a:rPr>
              <a:t>- حماية البيئة ومصادر الثروة الطبيعية بها</a:t>
            </a:r>
          </a:p>
          <a:p>
            <a:pPr algn="r" rtl="1"/>
            <a:r>
              <a:rPr lang="ar-IQ" sz="2800" b="1" dirty="0">
                <a:solidFill>
                  <a:schemeClr val="tx1"/>
                </a:solidFill>
                <a:latin typeface="Times New Roman" pitchFamily="18" charset="0"/>
                <a:cs typeface="Times New Roman" pitchFamily="18" charset="0"/>
              </a:rPr>
              <a:t> مجالات التنمية المستدامة </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المياه </a:t>
            </a:r>
            <a:r>
              <a:rPr lang="ar-IQ" sz="2800" dirty="0">
                <a:solidFill>
                  <a:schemeClr val="tx1"/>
                </a:solidFill>
                <a:latin typeface="Times New Roman" pitchFamily="18" charset="0"/>
                <a:cs typeface="Times New Roman" pitchFamily="18" charset="0"/>
              </a:rPr>
              <a:t>: تهدف الاستدامة الاقتصادية فيها إلى ضمان إمداد كافٍ من المياه ورفع كفاءة استخدام المياه في التنمية الزراعية والصناعية والحضرية والريفية. وتهدف الاستدامة الاجتماعية إلى تأمين الحصول على المياه في المنطقة الكافية للاستعمال المنزلي والمشاريع الزراعية الصغيرة للأغلبية الفقيرة. وتهدف الاستدامة البيئية إلى ضمان الحماية الكافية للمجمعات المائية والمياه الجوفية وموارد المياه العذبة وأنظمتها الإيكولوجية</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الغذاء </a:t>
            </a:r>
            <a:r>
              <a:rPr lang="ar-IQ" sz="2800" dirty="0">
                <a:solidFill>
                  <a:schemeClr val="tx1"/>
                </a:solidFill>
                <a:latin typeface="Times New Roman" pitchFamily="18" charset="0"/>
                <a:cs typeface="Times New Roman" pitchFamily="18" charset="0"/>
              </a:rPr>
              <a:t>: تهدف الاستدامة الاقتصادية فيه إلى رفع الإنتاجية الزراعية والإنتاج من أجل تحقيق الأمن الغذائي الإقليمي والتصديري. وتهدف الاستدامة الاجتماعية إلى تحسين الإنتاجية وأرباح الزراعة الصغيرة وضمان الأمن الغذائي المنزلي. وتهدف الاستدامة البيئية إلى ضمان الاستخدام المستدام والحفاظ على الأراضي والغابات والمياه والحياة البرية والأسماك وموارد المياه.</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9005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a:solidFill>
                <a:schemeClr val="tx1"/>
              </a:solidFill>
              <a:latin typeface="Times New Roman" pitchFamily="18" charset="0"/>
              <a:cs typeface="Times New Roman" pitchFamily="18" charset="0"/>
            </a:endParaRP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الصحة</a:t>
            </a:r>
            <a:r>
              <a:rPr lang="ar-IQ" sz="2800" dirty="0">
                <a:solidFill>
                  <a:schemeClr val="tx1"/>
                </a:solidFill>
                <a:latin typeface="Times New Roman" pitchFamily="18" charset="0"/>
                <a:cs typeface="Times New Roman" pitchFamily="18" charset="0"/>
              </a:rPr>
              <a:t>: تهدف الاستدامة الاقتصادية فيها إلى زيادة الإنتاجية من خلال الرعاية الصحية والوقائية وتحسين الصحة والأمان في أماكن العمل. وتهدف الاستدامة الاجتماعية فرض معايير للهواء والمياه والضوضاء لحماية صحة البشر وضمان الرعاية الصحية الأولية للأغلبية الفقيرة. وتهدف الاستدامة البيئية إلى ضمان الحماية الكافية للموارد البيولوجية والأنظمة الإيكولوجية والأنظمة الداعمة للحياة.</a:t>
            </a: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المأوى </a:t>
            </a:r>
            <a:r>
              <a:rPr lang="ar-IQ" sz="2800" dirty="0">
                <a:solidFill>
                  <a:schemeClr val="tx1"/>
                </a:solidFill>
                <a:latin typeface="Times New Roman" pitchFamily="18" charset="0"/>
                <a:cs typeface="Times New Roman" pitchFamily="18" charset="0"/>
              </a:rPr>
              <a:t>والخدمات: تهدف الاستدامة الاقتصادية فيها إلى ضمان الإمداد الكافي والاستعمال الكفء لموارد البناء ونظم المواصلات. وتهدف الاستدامة الاجتماعية ضمان الحصول على السكن المناسب بالسعر المناسب بالإضافة إلى الصرف الصحي والمواصلات للأغلبية الفقيرة. وتهدف الاستدامة البيئية إلى ضمان الاستخدام المستدام أو المثالي للأراضي والغابات والطاقة والموارد المعدنية.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07622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endParaRPr lang="en-US" sz="2800" dirty="0" smtClean="0">
              <a:solidFill>
                <a:schemeClr val="tx1"/>
              </a:solidFill>
              <a:latin typeface="Times New Roman" pitchFamily="18" charset="0"/>
              <a:cs typeface="Times New Roman" pitchFamily="18" charset="0"/>
            </a:endParaRPr>
          </a:p>
          <a:p>
            <a:pPr algn="r" rtl="1"/>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الدخل </a:t>
            </a:r>
            <a:r>
              <a:rPr lang="ar-IQ" sz="2800" dirty="0">
                <a:solidFill>
                  <a:schemeClr val="tx1"/>
                </a:solidFill>
                <a:latin typeface="Times New Roman" pitchFamily="18" charset="0"/>
                <a:cs typeface="Times New Roman" pitchFamily="18" charset="0"/>
              </a:rPr>
              <a:t>:تهدف الاستدامة الاقتصادية فيه إلى زيادة الكفاءة الاقتصادية والنمو وفرص العمل في القطاع الرسمي. وتهدف الاستدامة الاجتماعية إلى دعم المشاريع الصغيرة وخلق الوظائف للأغلبية الفقيرة في القطاع غير الرسمي. وتهدف الاستدامة البيئية إلى ضمان الاستعمال المستدام للموارد الطبيعية الضرورية للنمو الاقتصادي في القطاعين العام والخاص وتهدف ايضا الى الزيادة في الدخل الفردي لتحقيق الرفاه الإجتماعي.</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35236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891</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5</cp:revision>
  <dcterms:created xsi:type="dcterms:W3CDTF">2006-08-16T00:00:00Z</dcterms:created>
  <dcterms:modified xsi:type="dcterms:W3CDTF">2018-12-22T18:56:56Z</dcterms:modified>
</cp:coreProperties>
</file>