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0"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OPp/ND476Qcy/0S6gV7xDw==" hashData="LGIyjGEP0aCREUqAHA7JVx1toc0="/>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02"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12/22/2018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rtl="1"/>
            <a:r>
              <a:rPr lang="ar-IQ" sz="2800" b="1" dirty="0">
                <a:solidFill>
                  <a:srgbClr val="FF0000"/>
                </a:solidFill>
                <a:latin typeface="Times New Roman" pitchFamily="18" charset="0"/>
                <a:cs typeface="Times New Roman" pitchFamily="18" charset="0"/>
              </a:rPr>
              <a:t>سبل معالجة التلوث البيئي والحد </a:t>
            </a:r>
            <a:r>
              <a:rPr lang="ar-IQ" sz="2800" b="1" dirty="0" smtClean="0">
                <a:solidFill>
                  <a:srgbClr val="FF0000"/>
                </a:solidFill>
                <a:latin typeface="Times New Roman" pitchFamily="18" charset="0"/>
                <a:cs typeface="Times New Roman" pitchFamily="18" charset="0"/>
              </a:rPr>
              <a:t>منه</a:t>
            </a:r>
            <a:endParaRPr lang="en-US" sz="2800" b="1" dirty="0" smtClean="0">
              <a:solidFill>
                <a:srgbClr val="FF0000"/>
              </a:solidFill>
              <a:latin typeface="Times New Roman" pitchFamily="18" charset="0"/>
              <a:cs typeface="Times New Roman" pitchFamily="18" charset="0"/>
            </a:endParaRPr>
          </a:p>
          <a:p>
            <a:pPr algn="just" rtl="1"/>
            <a:r>
              <a:rPr lang="ar-IQ" sz="2800" b="1" dirty="0">
                <a:solidFill>
                  <a:schemeClr val="tx1"/>
                </a:solidFill>
                <a:latin typeface="Times New Roman" pitchFamily="18" charset="0"/>
                <a:cs typeface="Times New Roman" pitchFamily="18" charset="0"/>
              </a:rPr>
              <a:t>سبل معالجة التلوث البيئي </a:t>
            </a:r>
          </a:p>
          <a:p>
            <a:pPr algn="just" rtl="1"/>
            <a:r>
              <a:rPr lang="ar-IQ" sz="2800" dirty="0">
                <a:solidFill>
                  <a:schemeClr val="tx1"/>
                </a:solidFill>
                <a:latin typeface="Times New Roman" pitchFamily="18" charset="0"/>
                <a:cs typeface="Times New Roman" pitchFamily="18" charset="0"/>
              </a:rPr>
              <a:t>تقوم الدول والحكومات في أرجاء العالم على التخلّص من الملوثات المسبّبة لتلوث الماء والهواء والأرض ومكافحته عن طريق بذل الجهود القصوى في حماية الموارد الأرضيّة، عن طريق :</a:t>
            </a:r>
          </a:p>
          <a:p>
            <a:pPr algn="just" rtl="1"/>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سنّ </a:t>
            </a:r>
            <a:r>
              <a:rPr lang="ar-IQ" sz="2800" dirty="0">
                <a:solidFill>
                  <a:schemeClr val="tx1"/>
                </a:solidFill>
                <a:latin typeface="Times New Roman" pitchFamily="18" charset="0"/>
                <a:cs typeface="Times New Roman" pitchFamily="18" charset="0"/>
              </a:rPr>
              <a:t>القوانين التي تسهم في نقاء البيئة،</a:t>
            </a:r>
          </a:p>
          <a:p>
            <a:pPr algn="just" rtl="1"/>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وضع </a:t>
            </a:r>
            <a:r>
              <a:rPr lang="ar-IQ" sz="2800" dirty="0">
                <a:solidFill>
                  <a:schemeClr val="tx1"/>
                </a:solidFill>
                <a:latin typeface="Times New Roman" pitchFamily="18" charset="0"/>
                <a:cs typeface="Times New Roman" pitchFamily="18" charset="0"/>
              </a:rPr>
              <a:t>خططٍ للحدّ من التلوث الهوائيّ،.</a:t>
            </a:r>
          </a:p>
          <a:p>
            <a:pPr algn="just" rtl="1"/>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 </a:t>
            </a:r>
            <a:r>
              <a:rPr lang="ar-IQ" sz="2800" dirty="0">
                <a:solidFill>
                  <a:schemeClr val="tx1"/>
                </a:solidFill>
                <a:latin typeface="Times New Roman" pitchFamily="18" charset="0"/>
                <a:cs typeface="Times New Roman" pitchFamily="18" charset="0"/>
              </a:rPr>
              <a:t>إعادة تدوير وتصنيع النفايات، حيث تهدف هذه العمليّة إلى استرداد المواد وإعادة تصنيعها، ثمّ استخدامها عوضاً عن التخلص منها، وأجبرت بعض الدول مواطنيها على ضرورة فرز النفايات في حاوياتٍ خاصة كالورق، والمعادن، والبلاستيك، والزجاج الأبيض، والملون، وعلب الألومنيوم، هذا بالإضافة لمخلفات الحدائق والطعام، سنّ العديد من التشريعات الخاصة بمكافحة التلوث، وتنظيم وسائل التخلص من النفايات الخطرة والصلبة، وفرضت تلك الدول التشريعات على مواطنيها. </a:t>
            </a:r>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524363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r" rtl="1"/>
            <a:endParaRPr lang="en-US" sz="2800" dirty="0" smtClean="0">
              <a:solidFill>
                <a:schemeClr val="tx1"/>
              </a:solidFill>
              <a:latin typeface="Times New Roman" pitchFamily="18" charset="0"/>
              <a:cs typeface="Times New Roman" pitchFamily="18" charset="0"/>
            </a:endParaRPr>
          </a:p>
          <a:p>
            <a:pPr algn="just" rtl="1"/>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حظر </a:t>
            </a:r>
            <a:r>
              <a:rPr lang="ar-IQ" sz="2800" dirty="0">
                <a:solidFill>
                  <a:schemeClr val="tx1"/>
                </a:solidFill>
                <a:latin typeface="Times New Roman" pitchFamily="18" charset="0"/>
                <a:cs typeface="Times New Roman" pitchFamily="18" charset="0"/>
              </a:rPr>
              <a:t>الملوّث، فقد حظرت بعض الدول استخدام المبيدات الحشريّة الخطيرة كـ ( الدي تي تي ) في شتى الأغراض عدا الأساسيّةِ منها، وإيجاد البدائل الأقل خطورة في مكافحة الحشرات. وكذلك تم حظر استخدام بعض الدهنات المنزلية الرصاصيّة والبنزول المرصّص في الولايات المتحدة الامريكية ، لخطورة الرصاص على صحة الإنسان، وأدى هذا الأمر نسبيّاً في الحدّ من المشاكل الصحيّة الناتجة عن استخدامها. </a:t>
            </a:r>
          </a:p>
          <a:p>
            <a:pPr algn="just" rtl="1"/>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وضع </a:t>
            </a:r>
            <a:r>
              <a:rPr lang="ar-IQ" sz="2800" dirty="0">
                <a:solidFill>
                  <a:schemeClr val="tx1"/>
                </a:solidFill>
                <a:latin typeface="Times New Roman" pitchFamily="18" charset="0"/>
                <a:cs typeface="Times New Roman" pitchFamily="18" charset="0"/>
              </a:rPr>
              <a:t>الاستراتيجيات التي تسهم في حدوث هذا الأمر، كفرض الغرامات على الشركات المخالفة والتي تسبب التلوث، وفرض الضرائب على المنتجات الملوثة.</a:t>
            </a:r>
          </a:p>
          <a:p>
            <a:pPr algn="just" rtl="1"/>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 </a:t>
            </a:r>
            <a:r>
              <a:rPr lang="ar-IQ" sz="2800" dirty="0">
                <a:solidFill>
                  <a:schemeClr val="tx1"/>
                </a:solidFill>
                <a:latin typeface="Times New Roman" pitchFamily="18" charset="0"/>
                <a:cs typeface="Times New Roman" pitchFamily="18" charset="0"/>
              </a:rPr>
              <a:t>تضافر الجهود حول العالم للحد من التلوث نوعاً ما، وخاصة أنّ هذا الموضوع صعب التحقيق إن طبّق على نطاقٍ فردي، خاصّة فيما يتعلق بالتلوث المحيطات والغلاف الجوي، لأن تلك الأماكن لا تخص بلداً بعينه. عقد العديد من المواثيق والمعاهدات الدوليّة والتي تسهم في مكافحة العديد من المشاكل التي تسبب التلوث، كالمطر الحمضي ونقص طبقة الأوزون، </a:t>
            </a:r>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910598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just" rtl="1"/>
            <a:r>
              <a:rPr lang="ar-IQ" sz="2800" dirty="0">
                <a:solidFill>
                  <a:schemeClr val="tx1"/>
                </a:solidFill>
                <a:latin typeface="Times New Roman" pitchFamily="18" charset="0"/>
                <a:cs typeface="Times New Roman" pitchFamily="18" charset="0"/>
              </a:rPr>
              <a:t>والحد من القاء المخلفات في مياه المحيطات، والحد من انتاج المواد السامة كالكلوروفلوروكربونات، والذي حظر إنتاجه بشكلٍ تدريجي حتى صدر قرار حظره نهائيّاً. في عام 2001م وقعت العديد من الدول على اتفاقيه تنص على حظر استخدام اثنتي عشرة مادة من الملوِّثات العضويّة، والتي تعتبر مهددة للإنسان والحيوان والنباتات عبر تلويثها للماء والهواء، ومن بين تلك المواد مادة الدي دي تي، وعملت الدول على الحث على التقليل من وجود تلك الملوثات لخطورتها على البيئة</a:t>
            </a:r>
            <a:r>
              <a:rPr lang="ar-IQ" sz="2800" dirty="0" smtClean="0">
                <a:solidFill>
                  <a:schemeClr val="tx1"/>
                </a:solidFill>
                <a:latin typeface="Times New Roman" pitchFamily="18" charset="0"/>
                <a:cs typeface="Times New Roman" pitchFamily="18" charset="0"/>
              </a:rPr>
              <a:t>.</a:t>
            </a:r>
            <a:endParaRPr lang="en-US" sz="2800" dirty="0" smtClean="0">
              <a:solidFill>
                <a:schemeClr val="tx1"/>
              </a:solidFill>
              <a:latin typeface="Times New Roman" pitchFamily="18" charset="0"/>
              <a:cs typeface="Times New Roman" pitchFamily="18" charset="0"/>
            </a:endParaRPr>
          </a:p>
          <a:p>
            <a:pPr algn="just" rtl="1"/>
            <a:r>
              <a:rPr lang="ar-IQ" sz="2800" b="1" dirty="0">
                <a:solidFill>
                  <a:schemeClr val="tx1"/>
                </a:solidFill>
                <a:latin typeface="Times New Roman" pitchFamily="18" charset="0"/>
                <a:cs typeface="Times New Roman" pitchFamily="18" charset="0"/>
              </a:rPr>
              <a:t>الحد من التلوث البيئي</a:t>
            </a:r>
          </a:p>
          <a:p>
            <a:pPr algn="just" rtl="1"/>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الحد </a:t>
            </a:r>
            <a:r>
              <a:rPr lang="ar-IQ" sz="2800" dirty="0">
                <a:solidFill>
                  <a:schemeClr val="tx1"/>
                </a:solidFill>
                <a:latin typeface="Times New Roman" pitchFamily="18" charset="0"/>
                <a:cs typeface="Times New Roman" pitchFamily="18" charset="0"/>
              </a:rPr>
              <a:t>من التضخّم السكاني : تشجيع النّاس على العيش في المناطق الريفيّه فهي تقلّل من ضجيج المدن وتساعد الإنسان على الإبتعاد عنها والعيش في مكان هادئ والعيش مع الطبيعه كالهواء الجيد والماء الصافي . </a:t>
            </a:r>
          </a:p>
          <a:p>
            <a:pPr algn="just" rtl="1"/>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توعية </a:t>
            </a:r>
            <a:r>
              <a:rPr lang="ar-IQ" sz="2800" dirty="0">
                <a:solidFill>
                  <a:schemeClr val="tx1"/>
                </a:solidFill>
                <a:latin typeface="Times New Roman" pitchFamily="18" charset="0"/>
                <a:cs typeface="Times New Roman" pitchFamily="18" charset="0"/>
              </a:rPr>
              <a:t>النّاس عن أسباب ومخاطر التلوّث ، ووضع المسؤوليةُ على عاتق المؤسسات المسؤولة ومحاسبتها . </a:t>
            </a:r>
          </a:p>
          <a:p>
            <a:pPr algn="just"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448936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r" rtl="1"/>
            <a:endParaRPr lang="en-US" sz="2800" dirty="0" smtClean="0">
              <a:solidFill>
                <a:schemeClr val="tx1"/>
              </a:solidFill>
              <a:latin typeface="Times New Roman" pitchFamily="18" charset="0"/>
              <a:cs typeface="Times New Roman" pitchFamily="18" charset="0"/>
            </a:endParaRPr>
          </a:p>
          <a:p>
            <a:pPr algn="r" rtl="1"/>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جعل </a:t>
            </a:r>
            <a:r>
              <a:rPr lang="ar-IQ" sz="2800" dirty="0">
                <a:solidFill>
                  <a:schemeClr val="tx1"/>
                </a:solidFill>
                <a:latin typeface="Times New Roman" pitchFamily="18" charset="0"/>
                <a:cs typeface="Times New Roman" pitchFamily="18" charset="0"/>
              </a:rPr>
              <a:t>أماكن خاصّة للمخلّفات الصناعية والمنزليّة وغيرها في أماكن خاصة بعيجة عن السكان ومعالجتها للتقليل من الأمراض والكائنات المضرّة بالبيئة .</a:t>
            </a:r>
          </a:p>
          <a:p>
            <a:pPr algn="r" rtl="1"/>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 </a:t>
            </a:r>
            <a:r>
              <a:rPr lang="ar-IQ" sz="2800" dirty="0">
                <a:solidFill>
                  <a:schemeClr val="tx1"/>
                </a:solidFill>
                <a:latin typeface="Times New Roman" pitchFamily="18" charset="0"/>
                <a:cs typeface="Times New Roman" pitchFamily="18" charset="0"/>
              </a:rPr>
              <a:t>تشجيع النّقل العام بدلاً من النّقل الخاص : للتقليل من الغاز الذي يخرج من عوادم السيارات ، وبالتّالي تقل المواد الملوثه للبيئة . </a:t>
            </a:r>
          </a:p>
          <a:p>
            <a:pPr algn="r" rtl="1"/>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دراسة </a:t>
            </a:r>
            <a:r>
              <a:rPr lang="ar-IQ" sz="2800" dirty="0">
                <a:solidFill>
                  <a:schemeClr val="tx1"/>
                </a:solidFill>
                <a:latin typeface="Times New Roman" pitchFamily="18" charset="0"/>
                <a:cs typeface="Times New Roman" pitchFamily="18" charset="0"/>
              </a:rPr>
              <a:t>المنتجات التي تصنعها الشركات ووضع معايير لها ، و دراسة عمل المصانع وبيئة عملها وكيف تتخلّص من منتجاتها و التخلُّص من فضلاتها . </a:t>
            </a:r>
          </a:p>
          <a:p>
            <a:pPr algn="r" rtl="1"/>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نشر </a:t>
            </a:r>
            <a:r>
              <a:rPr lang="ar-IQ" sz="2800" dirty="0">
                <a:solidFill>
                  <a:schemeClr val="tx1"/>
                </a:solidFill>
                <a:latin typeface="Times New Roman" pitchFamily="18" charset="0"/>
                <a:cs typeface="Times New Roman" pitchFamily="18" charset="0"/>
              </a:rPr>
              <a:t>الوعي الثقافي والصحّي عن مضار التلوّث بشتى الوسائل وعن طريق وسائل الإعلام . </a:t>
            </a:r>
          </a:p>
          <a:p>
            <a:pPr algn="r" rtl="1"/>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إلزام </a:t>
            </a:r>
            <a:r>
              <a:rPr lang="ar-IQ" sz="2800" dirty="0">
                <a:solidFill>
                  <a:schemeClr val="tx1"/>
                </a:solidFill>
                <a:latin typeface="Times New Roman" pitchFamily="18" charset="0"/>
                <a:cs typeface="Times New Roman" pitchFamily="18" charset="0"/>
              </a:rPr>
              <a:t>الشركات والمصانع بسياسة معيّنة لبناء مؤسّساتها بطريقة للتقليل من التلوّث الذي يخرج منها .</a:t>
            </a:r>
          </a:p>
          <a:p>
            <a:pPr algn="r" rtl="1"/>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 </a:t>
            </a:r>
            <a:r>
              <a:rPr lang="ar-IQ" sz="2800" dirty="0">
                <a:solidFill>
                  <a:schemeClr val="tx1"/>
                </a:solidFill>
                <a:latin typeface="Times New Roman" pitchFamily="18" charset="0"/>
                <a:cs typeface="Times New Roman" pitchFamily="18" charset="0"/>
              </a:rPr>
              <a:t>بناء المصانع والمطارات والمفاعلات النووية والذريّه بعيدة عن المناطق السكنيّة . </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9597831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536</Words>
  <Application>Microsoft Office PowerPoint</Application>
  <PresentationFormat>On-screen Show (4:3)</PresentationFormat>
  <Paragraphs>21</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ahmed</dc:creator>
  <cp:lastModifiedBy>ahmed</cp:lastModifiedBy>
  <cp:revision>7</cp:revision>
  <dcterms:created xsi:type="dcterms:W3CDTF">2006-08-16T00:00:00Z</dcterms:created>
  <dcterms:modified xsi:type="dcterms:W3CDTF">2018-12-22T18:56:40Z</dcterms:modified>
</cp:coreProperties>
</file>