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8"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JctP046uEY3XpXBeokxnOg==" hashData="s84la8P+NaDsEif+xa+ShkzPWL0="/>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التلوث </a:t>
            </a:r>
            <a:r>
              <a:rPr lang="ar-IQ" sz="2800" b="1" dirty="0" smtClean="0">
                <a:solidFill>
                  <a:srgbClr val="FF0000"/>
                </a:solidFill>
                <a:latin typeface="Times New Roman" pitchFamily="18" charset="0"/>
                <a:cs typeface="Times New Roman" pitchFamily="18" charset="0"/>
              </a:rPr>
              <a:t>الداخلي</a:t>
            </a:r>
            <a:endParaRPr lang="en-US" sz="2800" b="1" dirty="0" smtClean="0">
              <a:solidFill>
                <a:srgbClr val="FF0000"/>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يقصد بالتلوث الداخلي هو تلوث الهواء داخل المباني بصورة عامة والتي تسبب ظواهر مرضية مختلفة من اهمها , ظاهرة  " متلازمة المباني المريضة" .تشير الدراسات أن 30% من بنايات العالم هي بنايات مريضة. </a:t>
            </a:r>
          </a:p>
          <a:p>
            <a:pPr algn="just" rtl="1"/>
            <a:r>
              <a:rPr lang="ar-IQ" sz="2800" dirty="0">
                <a:solidFill>
                  <a:schemeClr val="tx1"/>
                </a:solidFill>
                <a:latin typeface="Times New Roman" pitchFamily="18" charset="0"/>
                <a:cs typeface="Times New Roman" pitchFamily="18" charset="0"/>
              </a:rPr>
              <a:t>لقد تم التعرف على ظاهرة متلازمة المباني المريضة أو </a:t>
            </a:r>
            <a:r>
              <a:rPr lang="en-US" sz="2800" dirty="0">
                <a:solidFill>
                  <a:schemeClr val="tx1"/>
                </a:solidFill>
                <a:latin typeface="Times New Roman" pitchFamily="18" charset="0"/>
                <a:cs typeface="Times New Roman" pitchFamily="18" charset="0"/>
              </a:rPr>
              <a:t>Sick Building Syndrome"" </a:t>
            </a:r>
            <a:r>
              <a:rPr lang="ar-IQ" sz="2800" dirty="0">
                <a:solidFill>
                  <a:schemeClr val="tx1"/>
                </a:solidFill>
                <a:latin typeface="Times New Roman" pitchFamily="18" charset="0"/>
                <a:cs typeface="Times New Roman" pitchFamily="18" charset="0"/>
              </a:rPr>
              <a:t>في السبيعنيات من القرن الماضي مع بدء إنتشار إستخدام المعدات الكهربائية . يستخدم مصطلح " متلازمة المباني المريضة " عندما تظهر مجموعة من الأعراض المشتركة على عدد من الأشخاص المتواجدين في داخل بناية معينة أو في جزء من البناية وتختفي هذه الأعراض في حال مغادرتها. ولقد وجد أن النساء يعانون منها أكثر من الرجال وهي أيضا موجودة بكثرة بين العاملين في داخل المكاتب والأماكن المغلقة مثل المدارس,أو المكتبات ,أو المتاحف, وبالرغم من التقدم العلمي في مجال الصحة البيئية إلا أن هذه الظاهرة لا زالت غير مفهومة.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25399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b="1" dirty="0">
                <a:solidFill>
                  <a:schemeClr val="tx1"/>
                </a:solidFill>
                <a:latin typeface="Times New Roman" pitchFamily="18" charset="0"/>
                <a:cs typeface="Times New Roman" pitchFamily="18" charset="0"/>
              </a:rPr>
              <a:t>كيف يمكن معرفة المصاب بهذه المتلازمة </a:t>
            </a:r>
          </a:p>
          <a:p>
            <a:pPr algn="just" rtl="1"/>
            <a:r>
              <a:rPr lang="ar-IQ" sz="2800" dirty="0">
                <a:solidFill>
                  <a:schemeClr val="tx1"/>
                </a:solidFill>
                <a:latin typeface="Times New Roman" pitchFamily="18" charset="0"/>
                <a:cs typeface="Times New Roman" pitchFamily="18" charset="0"/>
              </a:rPr>
              <a:t>يكون المبنى مريضاً ويسبب المرض لمستخدميه في الحالات التالية  :</a:t>
            </a:r>
          </a:p>
          <a:p>
            <a:pPr algn="just" rtl="1"/>
            <a:r>
              <a:rPr lang="ar-IQ" sz="2800" dirty="0" smtClean="0">
                <a:solidFill>
                  <a:schemeClr val="tx1"/>
                </a:solidFill>
                <a:latin typeface="Times New Roman" pitchFamily="18" charset="0"/>
                <a:cs typeface="Times New Roman" pitchFamily="18" charset="0"/>
              </a:rPr>
              <a:t>1- الأعراض </a:t>
            </a:r>
            <a:r>
              <a:rPr lang="ar-IQ" sz="2800" dirty="0">
                <a:solidFill>
                  <a:schemeClr val="tx1"/>
                </a:solidFill>
                <a:latin typeface="Times New Roman" pitchFamily="18" charset="0"/>
                <a:cs typeface="Times New Roman" pitchFamily="18" charset="0"/>
              </a:rPr>
              <a:t>المؤقتة والمتعلقة بالمدة التي قضاها المريض في بناية معينة أو في جزء منها.</a:t>
            </a:r>
          </a:p>
          <a:p>
            <a:pPr algn="just" rtl="1"/>
            <a:r>
              <a:rPr lang="ar-IQ" sz="2800" dirty="0" smtClean="0">
                <a:solidFill>
                  <a:schemeClr val="tx1"/>
                </a:solidFill>
                <a:latin typeface="Times New Roman" pitchFamily="18" charset="0"/>
                <a:cs typeface="Times New Roman" pitchFamily="18" charset="0"/>
              </a:rPr>
              <a:t>2- إختفاء </a:t>
            </a:r>
            <a:r>
              <a:rPr lang="ar-IQ" sz="2800" dirty="0">
                <a:solidFill>
                  <a:schemeClr val="tx1"/>
                </a:solidFill>
                <a:latin typeface="Times New Roman" pitchFamily="18" charset="0"/>
                <a:cs typeface="Times New Roman" pitchFamily="18" charset="0"/>
              </a:rPr>
              <a:t>الأعراض في حال مغادرة المريض البناية.</a:t>
            </a:r>
          </a:p>
          <a:p>
            <a:pPr algn="just" rtl="1"/>
            <a:r>
              <a:rPr lang="ar-IQ" sz="2800" dirty="0" smtClean="0">
                <a:solidFill>
                  <a:schemeClr val="tx1"/>
                </a:solidFill>
                <a:latin typeface="Times New Roman" pitchFamily="18" charset="0"/>
                <a:cs typeface="Times New Roman" pitchFamily="18" charset="0"/>
              </a:rPr>
              <a:t>3- موسمية </a:t>
            </a:r>
            <a:r>
              <a:rPr lang="ar-IQ" sz="2800" dirty="0">
                <a:solidFill>
                  <a:schemeClr val="tx1"/>
                </a:solidFill>
                <a:latin typeface="Times New Roman" pitchFamily="18" charset="0"/>
                <a:cs typeface="Times New Roman" pitchFamily="18" charset="0"/>
              </a:rPr>
              <a:t>الأعراض فهي تتعلق إما بالحرارة أو بالبرودة .</a:t>
            </a:r>
          </a:p>
          <a:p>
            <a:pPr algn="just" rtl="1"/>
            <a:r>
              <a:rPr lang="ar-IQ" sz="2800" dirty="0" smtClean="0">
                <a:solidFill>
                  <a:schemeClr val="tx1"/>
                </a:solidFill>
                <a:latin typeface="Times New Roman" pitchFamily="18" charset="0"/>
                <a:cs typeface="Times New Roman" pitchFamily="18" charset="0"/>
              </a:rPr>
              <a:t>4- ظهور </a:t>
            </a:r>
            <a:r>
              <a:rPr lang="ar-IQ" sz="2800" dirty="0">
                <a:solidFill>
                  <a:schemeClr val="tx1"/>
                </a:solidFill>
                <a:latin typeface="Times New Roman" pitchFamily="18" charset="0"/>
                <a:cs typeface="Times New Roman" pitchFamily="18" charset="0"/>
              </a:rPr>
              <a:t>الأعراض على أكثر من واحد من زملاء العمل أو سكان المنزل .</a:t>
            </a:r>
          </a:p>
          <a:p>
            <a:pPr algn="just" rtl="1"/>
            <a:r>
              <a:rPr lang="ar-IQ" sz="2800" b="1" dirty="0">
                <a:solidFill>
                  <a:schemeClr val="tx1"/>
                </a:solidFill>
                <a:latin typeface="Times New Roman" pitchFamily="18" charset="0"/>
                <a:cs typeface="Times New Roman" pitchFamily="18" charset="0"/>
              </a:rPr>
              <a:t>الأسباب</a:t>
            </a:r>
          </a:p>
          <a:p>
            <a:pPr algn="just" rtl="1"/>
            <a:r>
              <a:rPr lang="ar-IQ" sz="2800" dirty="0">
                <a:solidFill>
                  <a:schemeClr val="tx1"/>
                </a:solidFill>
                <a:latin typeface="Times New Roman" pitchFamily="18" charset="0"/>
                <a:cs typeface="Times New Roman" pitchFamily="18" charset="0"/>
              </a:rPr>
              <a:t>لا يوجد سبب وحيد إنما تنتج هذه الظاهرة المرضية عن مجموعه من العوامل المرتبطة بآثار سمية للملوثات المتواجدة في داخل البناية وبتراكيز عالية .إن إغلاق النوافذ وإستخدام المكيفات الهوائية صيفاً أو إستخدام التدفئة المركزية أو مدافئ الغاز أو النفط شتاءً يؤدي إلى سوء التهوية، وهذه أجواء ليست بصحية خاصة مع تواجد المدخنين في البيت.</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09017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endParaRPr lang="ar-IQ" dirty="0" smtClean="0">
              <a:solidFill>
                <a:schemeClr val="tx1"/>
              </a:solidFill>
              <a:latin typeface="Times New Roman" pitchFamily="18" charset="0"/>
              <a:cs typeface="Times New Roman" pitchFamily="18" charset="0"/>
            </a:endParaRPr>
          </a:p>
          <a:p>
            <a:pPr algn="just" rtl="1"/>
            <a:r>
              <a:rPr lang="ar-IQ" dirty="0" smtClean="0">
                <a:solidFill>
                  <a:schemeClr val="tx1"/>
                </a:solidFill>
                <a:latin typeface="Times New Roman" pitchFamily="18" charset="0"/>
                <a:cs typeface="Times New Roman" pitchFamily="18" charset="0"/>
              </a:rPr>
              <a:t>كذلك </a:t>
            </a:r>
            <a:r>
              <a:rPr lang="ar-IQ" dirty="0">
                <a:solidFill>
                  <a:schemeClr val="tx1"/>
                </a:solidFill>
                <a:latin typeface="Times New Roman" pitchFamily="18" charset="0"/>
                <a:cs typeface="Times New Roman" pitchFamily="18" charset="0"/>
              </a:rPr>
              <a:t>فإن العديد من البنايات تعاني من ضعف التصميم أوالصيانة أو ضعف نظام التهوية وهوعادة المسبب الرئيسي للمشكلة,حيث أن ضعف نظام التهوية يؤدي إلى تراكم الملوثات المختلفة والذي بدوره يؤدي إلى رداءة  نوعية الهواء الداخلي في البناية مقارنة مع نوعية الهواء في خارجها حتى وإن كان موقع البناية في مكان يعاني بشدة من تلوث الهواء الخارجي, كما أن سوء التهوية يؤدي إلى إستنشاق المرضى لهذه السموم طوال الفترة التي يقضونها في داخل المبنى. ومن الجدير بالذكر أن التعرض لتركيزات منخفضة جداً من أنواع محددة من الملوثات الداخلية مثل المركبات العضوية المتطايرة تعمل في التسبب في أعراض المرض. من خلال الدراسات وجد أن  أسباب ظاهرة متلازمة المباني المريضة يمكن إيجازها فيما يلي  :</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687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1. الملوثات الكيميائية :</a:t>
            </a:r>
          </a:p>
          <a:p>
            <a:pPr algn="r" rtl="1"/>
            <a:r>
              <a:rPr lang="ar-IQ" sz="2800" dirty="0">
                <a:solidFill>
                  <a:schemeClr val="tx1"/>
                </a:solidFill>
                <a:latin typeface="Times New Roman" pitchFamily="18" charset="0"/>
                <a:cs typeface="Times New Roman" pitchFamily="18" charset="0"/>
              </a:rPr>
              <a:t>1-1الملوثات الكيميائية الداخلية : مثل الأوزون الناتج عن آلالات الطابعة والتصوير, ودخان السجائر والغازات الصناعية المتصاعدة من السجاد والملابس ,إعادة طلاء البيت بأطلية محتوية على الرصاص, كما أن الإستخدام المتكرر للمنظفات الكيماوية أو المعطرات الصناعية يساهم في تلوث البيئة الداخلية للمنزل.</a:t>
            </a:r>
          </a:p>
          <a:p>
            <a:pPr algn="r" rtl="1"/>
            <a:r>
              <a:rPr lang="ar-IQ" sz="2800" dirty="0">
                <a:solidFill>
                  <a:schemeClr val="tx1"/>
                </a:solidFill>
                <a:latin typeface="Times New Roman" pitchFamily="18" charset="0"/>
                <a:cs typeface="Times New Roman" pitchFamily="18" charset="0"/>
              </a:rPr>
              <a:t>1-2  الملوثات الكيميائية الخارجية :  سخام السيارات.</a:t>
            </a:r>
          </a:p>
          <a:p>
            <a:pPr algn="r" rtl="1"/>
            <a:r>
              <a:rPr lang="ar-IQ" sz="2800" b="1" dirty="0">
                <a:solidFill>
                  <a:schemeClr val="tx1"/>
                </a:solidFill>
                <a:latin typeface="Times New Roman" pitchFamily="18" charset="0"/>
                <a:cs typeface="Times New Roman" pitchFamily="18" charset="0"/>
              </a:rPr>
              <a:t>2. العوامل الفيزيائية </a:t>
            </a:r>
            <a:r>
              <a:rPr lang="ar-IQ" sz="2800" b="1" dirty="0" smtClean="0">
                <a:solidFill>
                  <a:schemeClr val="tx1"/>
                </a:solidFill>
                <a:latin typeface="Times New Roman" pitchFamily="18" charset="0"/>
                <a:cs typeface="Times New Roman" pitchFamily="18" charset="0"/>
              </a:rPr>
              <a:t>:</a:t>
            </a:r>
          </a:p>
          <a:p>
            <a:pPr algn="r" rtl="1"/>
            <a:r>
              <a:rPr lang="ar-IQ" sz="2800" b="1"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ضعف التهوية, درجات الحرارة العالية , تغيير درجات الحرارة خلال اليوم , الرطوبة المنخفضة, الذبذبات,ضعف الإضاءة, الغبار ,إستخدام شاشات العرض لساعات طويلة.</a:t>
            </a:r>
          </a:p>
          <a:p>
            <a:pPr algn="r" rtl="1"/>
            <a:r>
              <a:rPr lang="ar-IQ" sz="2800" b="1" dirty="0">
                <a:solidFill>
                  <a:schemeClr val="tx1"/>
                </a:solidFill>
                <a:latin typeface="Times New Roman" pitchFamily="18" charset="0"/>
                <a:cs typeface="Times New Roman" pitchFamily="18" charset="0"/>
              </a:rPr>
              <a:t>3. العوامل البيولوجية : </a:t>
            </a:r>
            <a:endParaRPr lang="ar-IQ" sz="2800" b="1" dirty="0" smtClean="0">
              <a:solidFill>
                <a:schemeClr val="tx1"/>
              </a:solidFill>
              <a:latin typeface="Times New Roman" pitchFamily="18" charset="0"/>
              <a:cs typeface="Times New Roman" pitchFamily="18" charset="0"/>
            </a:endParaRPr>
          </a:p>
          <a:p>
            <a:pPr algn="r" rtl="1"/>
            <a:r>
              <a:rPr lang="ar-IQ" sz="2800" dirty="0" smtClean="0">
                <a:solidFill>
                  <a:schemeClr val="tx1"/>
                </a:solidFill>
                <a:latin typeface="Times New Roman" pitchFamily="18" charset="0"/>
                <a:cs typeface="Times New Roman" pitchFamily="18" charset="0"/>
              </a:rPr>
              <a:t>إن </a:t>
            </a:r>
            <a:r>
              <a:rPr lang="ar-IQ" sz="2800" dirty="0">
                <a:solidFill>
                  <a:schemeClr val="tx1"/>
                </a:solidFill>
                <a:latin typeface="Times New Roman" pitchFamily="18" charset="0"/>
                <a:cs typeface="Times New Roman" pitchFamily="18" charset="0"/>
              </a:rPr>
              <a:t>إنخفاض معايير النظافة تؤدي إلى تراكم الملوثات البيولوجية مثل حبوب اللقاح وحويصلات الفطريات وعث الغبار و العفن,والبكتيريا القادمة من المرحاض , والحشرات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03610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r" rtl="1"/>
            <a:r>
              <a:rPr lang="ar-IQ" sz="2800" b="1" dirty="0">
                <a:solidFill>
                  <a:schemeClr val="tx1"/>
                </a:solidFill>
                <a:latin typeface="Times New Roman" pitchFamily="18" charset="0"/>
                <a:cs typeface="Times New Roman" pitchFamily="18" charset="0"/>
              </a:rPr>
              <a:t>4. العوامل النفسية </a:t>
            </a:r>
            <a:r>
              <a:rPr lang="ar-IQ" sz="2800" b="1" dirty="0" smtClean="0">
                <a:solidFill>
                  <a:schemeClr val="tx1"/>
                </a:solidFill>
                <a:latin typeface="Times New Roman" pitchFamily="18" charset="0"/>
                <a:cs typeface="Times New Roman" pitchFamily="18" charset="0"/>
              </a:rPr>
              <a:t>:</a:t>
            </a:r>
          </a:p>
          <a:p>
            <a:pPr algn="r" rtl="1"/>
            <a:r>
              <a:rPr lang="ar-IQ" sz="2800" dirty="0" smtClean="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الضغط والتوتر وضعف أخلاقيات الفريق العامل </a:t>
            </a:r>
            <a:r>
              <a:rPr lang="ar-IQ" sz="2800" dirty="0" smtClean="0">
                <a:solidFill>
                  <a:schemeClr val="tx1"/>
                </a:solidFill>
                <a:latin typeface="Times New Roman" pitchFamily="18" charset="0"/>
                <a:cs typeface="Times New Roman" pitchFamily="18" charset="0"/>
              </a:rPr>
              <a:t>.</a:t>
            </a:r>
          </a:p>
          <a:p>
            <a:pPr algn="r" rtl="1"/>
            <a:r>
              <a:rPr lang="ar-IQ" sz="2800" b="1" dirty="0">
                <a:solidFill>
                  <a:schemeClr val="tx1"/>
                </a:solidFill>
                <a:latin typeface="Times New Roman" pitchFamily="18" charset="0"/>
                <a:cs typeface="Times New Roman" pitchFamily="18" charset="0"/>
              </a:rPr>
              <a:t>الأعراض</a:t>
            </a:r>
          </a:p>
          <a:p>
            <a:pPr algn="r" rtl="1"/>
            <a:r>
              <a:rPr lang="ar-IQ" sz="2800" dirty="0">
                <a:solidFill>
                  <a:schemeClr val="tx1"/>
                </a:solidFill>
                <a:latin typeface="Times New Roman" pitchFamily="18" charset="0"/>
                <a:cs typeface="Times New Roman" pitchFamily="18" charset="0"/>
              </a:rPr>
              <a:t> من المهم ملاحظة أن مريض "متلازمة المباني المرضية" قد يعاني من بعض أو جميع الأعراض التالية :</a:t>
            </a:r>
          </a:p>
          <a:p>
            <a:pPr algn="r" rtl="1"/>
            <a:r>
              <a:rPr lang="ar-IQ" sz="2800" dirty="0">
                <a:solidFill>
                  <a:schemeClr val="tx1"/>
                </a:solidFill>
                <a:latin typeface="Times New Roman" pitchFamily="18" charset="0"/>
                <a:cs typeface="Times New Roman" pitchFamily="18" charset="0"/>
              </a:rPr>
              <a:t>1</a:t>
            </a:r>
            <a:r>
              <a:rPr lang="ar-IQ" sz="2800" dirty="0" smtClean="0">
                <a:solidFill>
                  <a:schemeClr val="tx1"/>
                </a:solidFill>
                <a:latin typeface="Times New Roman" pitchFamily="18" charset="0"/>
                <a:cs typeface="Times New Roman" pitchFamily="18" charset="0"/>
              </a:rPr>
              <a:t>. الصداع</a:t>
            </a:r>
            <a:r>
              <a:rPr lang="ar-IQ" sz="2800" dirty="0">
                <a:solidFill>
                  <a:schemeClr val="tx1"/>
                </a:solidFill>
                <a:latin typeface="Times New Roman" pitchFamily="18" charset="0"/>
                <a:cs typeface="Times New Roman" pitchFamily="18" charset="0"/>
              </a:rPr>
              <a:t>.</a:t>
            </a:r>
          </a:p>
          <a:p>
            <a:pPr algn="r" rtl="1"/>
            <a:r>
              <a:rPr lang="ar-IQ" sz="2800" dirty="0">
                <a:solidFill>
                  <a:schemeClr val="tx1"/>
                </a:solidFill>
                <a:latin typeface="Times New Roman" pitchFamily="18" charset="0"/>
                <a:cs typeface="Times New Roman" pitchFamily="18" charset="0"/>
              </a:rPr>
              <a:t>2</a:t>
            </a:r>
            <a:r>
              <a:rPr lang="ar-IQ" sz="2800" dirty="0" smtClean="0">
                <a:solidFill>
                  <a:schemeClr val="tx1"/>
                </a:solidFill>
                <a:latin typeface="Times New Roman" pitchFamily="18" charset="0"/>
                <a:cs typeface="Times New Roman" pitchFamily="18" charset="0"/>
              </a:rPr>
              <a:t>. دوار </a:t>
            </a:r>
            <a:r>
              <a:rPr lang="ar-IQ" sz="2800" dirty="0">
                <a:solidFill>
                  <a:schemeClr val="tx1"/>
                </a:solidFill>
                <a:latin typeface="Times New Roman" pitchFamily="18" charset="0"/>
                <a:cs typeface="Times New Roman" pitchFamily="18" charset="0"/>
              </a:rPr>
              <a:t>الرأس.</a:t>
            </a:r>
          </a:p>
          <a:p>
            <a:pPr algn="r" rtl="1"/>
            <a:r>
              <a:rPr lang="ar-IQ" sz="2800" dirty="0">
                <a:solidFill>
                  <a:schemeClr val="tx1"/>
                </a:solidFill>
                <a:latin typeface="Times New Roman" pitchFamily="18" charset="0"/>
                <a:cs typeface="Times New Roman" pitchFamily="18" charset="0"/>
              </a:rPr>
              <a:t>3</a:t>
            </a:r>
            <a:r>
              <a:rPr lang="ar-IQ" sz="2800" dirty="0" smtClean="0">
                <a:solidFill>
                  <a:schemeClr val="tx1"/>
                </a:solidFill>
                <a:latin typeface="Times New Roman" pitchFamily="18" charset="0"/>
                <a:cs typeface="Times New Roman" pitchFamily="18" charset="0"/>
              </a:rPr>
              <a:t>. صعوبة </a:t>
            </a:r>
            <a:r>
              <a:rPr lang="ar-IQ" sz="2800" dirty="0">
                <a:solidFill>
                  <a:schemeClr val="tx1"/>
                </a:solidFill>
                <a:latin typeface="Times New Roman" pitchFamily="18" charset="0"/>
                <a:cs typeface="Times New Roman" pitchFamily="18" charset="0"/>
              </a:rPr>
              <a:t>التركيز.</a:t>
            </a:r>
          </a:p>
          <a:p>
            <a:pPr algn="r" rtl="1"/>
            <a:r>
              <a:rPr lang="ar-IQ" sz="2800" dirty="0">
                <a:solidFill>
                  <a:schemeClr val="tx1"/>
                </a:solidFill>
                <a:latin typeface="Times New Roman" pitchFamily="18" charset="0"/>
                <a:cs typeface="Times New Roman" pitchFamily="18" charset="0"/>
              </a:rPr>
              <a:t>4</a:t>
            </a:r>
            <a:r>
              <a:rPr lang="ar-IQ" sz="2800" dirty="0" smtClean="0">
                <a:solidFill>
                  <a:schemeClr val="tx1"/>
                </a:solidFill>
                <a:latin typeface="Times New Roman" pitchFamily="18" charset="0"/>
                <a:cs typeface="Times New Roman" pitchFamily="18" charset="0"/>
              </a:rPr>
              <a:t>. تهيج </a:t>
            </a:r>
            <a:r>
              <a:rPr lang="ar-IQ" sz="2800" dirty="0">
                <a:solidFill>
                  <a:schemeClr val="tx1"/>
                </a:solidFill>
                <a:latin typeface="Times New Roman" pitchFamily="18" charset="0"/>
                <a:cs typeface="Times New Roman" pitchFamily="18" charset="0"/>
              </a:rPr>
              <a:t>الأنف والحنجرة والعيون .</a:t>
            </a:r>
          </a:p>
          <a:p>
            <a:pPr algn="r" rtl="1"/>
            <a:r>
              <a:rPr lang="ar-IQ" sz="2800" dirty="0">
                <a:solidFill>
                  <a:schemeClr val="tx1"/>
                </a:solidFill>
                <a:latin typeface="Times New Roman" pitchFamily="18" charset="0"/>
                <a:cs typeface="Times New Roman" pitchFamily="18" charset="0"/>
              </a:rPr>
              <a:t>5</a:t>
            </a:r>
            <a:r>
              <a:rPr lang="ar-IQ" sz="2800" dirty="0" smtClean="0">
                <a:solidFill>
                  <a:schemeClr val="tx1"/>
                </a:solidFill>
                <a:latin typeface="Times New Roman" pitchFamily="18" charset="0"/>
                <a:cs typeface="Times New Roman" pitchFamily="18" charset="0"/>
              </a:rPr>
              <a:t>. الغثيان </a:t>
            </a:r>
            <a:r>
              <a:rPr lang="ar-IQ" sz="2800" dirty="0">
                <a:solidFill>
                  <a:schemeClr val="tx1"/>
                </a:solidFill>
                <a:latin typeface="Times New Roman" pitchFamily="18" charset="0"/>
                <a:cs typeface="Times New Roman" pitchFamily="18" charset="0"/>
              </a:rPr>
              <a:t>.</a:t>
            </a:r>
          </a:p>
          <a:p>
            <a:pPr algn="r" rtl="1"/>
            <a:r>
              <a:rPr lang="ar-IQ" sz="2800" dirty="0">
                <a:solidFill>
                  <a:schemeClr val="tx1"/>
                </a:solidFill>
                <a:latin typeface="Times New Roman" pitchFamily="18" charset="0"/>
                <a:cs typeface="Times New Roman" pitchFamily="18" charset="0"/>
              </a:rPr>
              <a:t>6</a:t>
            </a:r>
            <a:r>
              <a:rPr lang="ar-IQ" sz="2800" dirty="0" smtClean="0">
                <a:solidFill>
                  <a:schemeClr val="tx1"/>
                </a:solidFill>
                <a:latin typeface="Times New Roman" pitchFamily="18" charset="0"/>
                <a:cs typeface="Times New Roman" pitchFamily="18" charset="0"/>
              </a:rPr>
              <a:t>. التعب </a:t>
            </a:r>
            <a:r>
              <a:rPr lang="ar-IQ" sz="2800" dirty="0">
                <a:solidFill>
                  <a:schemeClr val="tx1"/>
                </a:solidFill>
                <a:latin typeface="Times New Roman" pitchFamily="18" charset="0"/>
                <a:cs typeface="Times New Roman" pitchFamily="18" charset="0"/>
              </a:rPr>
              <a:t>العام و الإعياء.</a:t>
            </a:r>
          </a:p>
          <a:p>
            <a:pPr algn="r" rtl="1"/>
            <a:r>
              <a:rPr lang="ar-IQ" sz="2800" dirty="0">
                <a:solidFill>
                  <a:schemeClr val="tx1"/>
                </a:solidFill>
                <a:latin typeface="Times New Roman" pitchFamily="18" charset="0"/>
                <a:cs typeface="Times New Roman" pitchFamily="18" charset="0"/>
              </a:rPr>
              <a:t>7</a:t>
            </a:r>
            <a:r>
              <a:rPr lang="ar-IQ" sz="2800" dirty="0" smtClean="0">
                <a:solidFill>
                  <a:schemeClr val="tx1"/>
                </a:solidFill>
                <a:latin typeface="Times New Roman" pitchFamily="18" charset="0"/>
                <a:cs typeface="Times New Roman" pitchFamily="18" charset="0"/>
              </a:rPr>
              <a:t>. السعال</a:t>
            </a:r>
            <a:r>
              <a:rPr lang="ar-IQ" sz="2800" dirty="0">
                <a:solidFill>
                  <a:schemeClr val="tx1"/>
                </a:solidFill>
                <a:latin typeface="Times New Roman" pitchFamily="18" charset="0"/>
                <a:cs typeface="Times New Roman" pitchFamily="18" charset="0"/>
              </a:rPr>
              <a:t>.</a:t>
            </a:r>
          </a:p>
          <a:p>
            <a:pPr algn="r" rtl="1"/>
            <a:r>
              <a:rPr lang="ar-IQ" sz="2800" dirty="0">
                <a:solidFill>
                  <a:schemeClr val="tx1"/>
                </a:solidFill>
                <a:latin typeface="Times New Roman" pitchFamily="18" charset="0"/>
                <a:cs typeface="Times New Roman" pitchFamily="18" charset="0"/>
              </a:rPr>
              <a:t>8</a:t>
            </a:r>
            <a:r>
              <a:rPr lang="ar-IQ" sz="2800" dirty="0" smtClean="0">
                <a:solidFill>
                  <a:schemeClr val="tx1"/>
                </a:solidFill>
                <a:latin typeface="Times New Roman" pitchFamily="18" charset="0"/>
                <a:cs typeface="Times New Roman" pitchFamily="18" charset="0"/>
              </a:rPr>
              <a:t>. طفح </a:t>
            </a:r>
            <a:r>
              <a:rPr lang="ar-IQ" sz="2800" dirty="0">
                <a:solidFill>
                  <a:schemeClr val="tx1"/>
                </a:solidFill>
                <a:latin typeface="Times New Roman" pitchFamily="18" charset="0"/>
                <a:cs typeface="Times New Roman" pitchFamily="18" charset="0"/>
              </a:rPr>
              <a:t>جلدي .</a:t>
            </a:r>
          </a:p>
          <a:p>
            <a:pPr algn="r" rtl="1"/>
            <a:r>
              <a:rPr lang="ar-IQ" sz="2800" dirty="0">
                <a:solidFill>
                  <a:schemeClr val="tx1"/>
                </a:solidFill>
                <a:latin typeface="Times New Roman" pitchFamily="18" charset="0"/>
                <a:cs typeface="Times New Roman" pitchFamily="18" charset="0"/>
              </a:rPr>
              <a:t>9</a:t>
            </a:r>
            <a:r>
              <a:rPr lang="ar-IQ" sz="2800" dirty="0" smtClean="0">
                <a:solidFill>
                  <a:schemeClr val="tx1"/>
                </a:solidFill>
                <a:latin typeface="Times New Roman" pitchFamily="18" charset="0"/>
                <a:cs typeface="Times New Roman" pitchFamily="18" charset="0"/>
              </a:rPr>
              <a:t>. الحساسية </a:t>
            </a:r>
            <a:r>
              <a:rPr lang="ar-IQ" sz="2800" dirty="0">
                <a:solidFill>
                  <a:schemeClr val="tx1"/>
                </a:solidFill>
                <a:latin typeface="Times New Roman" pitchFamily="18" charset="0"/>
                <a:cs typeface="Times New Roman" pitchFamily="18" charset="0"/>
              </a:rPr>
              <a:t>للروائح.</a:t>
            </a:r>
          </a:p>
          <a:p>
            <a:pPr algn="r" rtl="1"/>
            <a:endParaRPr lang="ar-IQ" sz="2800" dirty="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32906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580</Words>
  <Application>Microsoft Office PowerPoint</Application>
  <PresentationFormat>On-screen Show (4:3)</PresentationFormat>
  <Paragraphs>33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7</cp:revision>
  <dcterms:created xsi:type="dcterms:W3CDTF">2006-08-16T00:00:00Z</dcterms:created>
  <dcterms:modified xsi:type="dcterms:W3CDTF">2018-12-22T18:56:20Z</dcterms:modified>
</cp:coreProperties>
</file>