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7"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xYdUAXHLRejleeRSgGam/A==" hashData="U3Hg24EXVh2RGfXBKbzMhLfdi5M="/>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dirty="0">
                <a:solidFill>
                  <a:schemeClr val="tx1"/>
                </a:solidFill>
                <a:latin typeface="Times New Roman" pitchFamily="18" charset="0"/>
                <a:cs typeface="Times New Roman" pitchFamily="18" charset="0"/>
              </a:rPr>
              <a:t> </a:t>
            </a:r>
            <a:r>
              <a:rPr lang="ar-IQ" sz="2800" dirty="0">
                <a:solidFill>
                  <a:srgbClr val="FF0000"/>
                </a:solidFill>
                <a:latin typeface="Times New Roman" pitchFamily="18" charset="0"/>
                <a:cs typeface="Times New Roman" pitchFamily="18" charset="0"/>
              </a:rPr>
              <a:t>التلوث البصري والتلوث </a:t>
            </a:r>
            <a:r>
              <a:rPr lang="ar-IQ" sz="2800" dirty="0" smtClean="0">
                <a:solidFill>
                  <a:srgbClr val="FF0000"/>
                </a:solidFill>
                <a:latin typeface="Times New Roman" pitchFamily="18" charset="0"/>
                <a:cs typeface="Times New Roman" pitchFamily="18" charset="0"/>
              </a:rPr>
              <a:t>الضوئي</a:t>
            </a:r>
            <a:endParaRPr lang="en-US" sz="2800" dirty="0" smtClean="0">
              <a:solidFill>
                <a:srgbClr val="FF0000"/>
              </a:solidFill>
              <a:latin typeface="Times New Roman" pitchFamily="18" charset="0"/>
              <a:cs typeface="Times New Roman" pitchFamily="18" charset="0"/>
            </a:endParaRPr>
          </a:p>
          <a:p>
            <a:pPr rtl="1"/>
            <a:endParaRPr lang="en-US" sz="2800" dirty="0" smtClean="0">
              <a:solidFill>
                <a:srgbClr val="FF0000"/>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التلوث البصري </a:t>
            </a:r>
            <a:r>
              <a:rPr lang="ar-IQ" sz="2800" dirty="0">
                <a:solidFill>
                  <a:schemeClr val="tx1"/>
                </a:solidFill>
                <a:latin typeface="Times New Roman" pitchFamily="18" charset="0"/>
                <a:cs typeface="Times New Roman" pitchFamily="18" charset="0"/>
              </a:rPr>
              <a:t>هو تشويه لاي منظر تقع عليه عين الانسان ويحس عند النظر اليه بعدم الارتياح النفسي ويمكن وصفه بانه نوعا من انواع انعدام التذوق الفني، او اختفاء الصورة الجمالية لكل شئ يحيط بنا من ابنية .. طرقات .. ارصفة </a:t>
            </a:r>
            <a:r>
              <a:rPr lang="ar-IQ" sz="2800" dirty="0" smtClean="0">
                <a:solidFill>
                  <a:schemeClr val="tx1"/>
                </a:solidFill>
                <a:latin typeface="Times New Roman" pitchFamily="18" charset="0"/>
                <a:cs typeface="Times New Roman" pitchFamily="18" charset="0"/>
              </a:rPr>
              <a:t>وغيرها.</a:t>
            </a:r>
            <a:r>
              <a:rPr lang="ar-IQ" sz="2800" dirty="0">
                <a:solidFill>
                  <a:schemeClr val="tx1"/>
                </a:solidFill>
                <a:latin typeface="Times New Roman" pitchFamily="18" charset="0"/>
                <a:cs typeface="Times New Roman" pitchFamily="18" charset="0"/>
              </a:rPr>
              <a:t> بعض الامثلة على التلوث البصري</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سوء </a:t>
            </a:r>
            <a:r>
              <a:rPr lang="ar-IQ" sz="2800" dirty="0">
                <a:solidFill>
                  <a:schemeClr val="tx1"/>
                </a:solidFill>
                <a:latin typeface="Times New Roman" pitchFamily="18" charset="0"/>
                <a:cs typeface="Times New Roman" pitchFamily="18" charset="0"/>
              </a:rPr>
              <a:t>التخطيط العمراني لبعض الابنية سواء من حيث الفراغات او من شكل بنائها</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الارتفاع </a:t>
            </a:r>
            <a:r>
              <a:rPr lang="ar-IQ" sz="2800" dirty="0">
                <a:solidFill>
                  <a:schemeClr val="tx1"/>
                </a:solidFill>
                <a:latin typeface="Times New Roman" pitchFamily="18" charset="0"/>
                <a:cs typeface="Times New Roman" pitchFamily="18" charset="0"/>
              </a:rPr>
              <a:t>العالي لاعمدة الانارة في الشوارع  بما لايتناسب مع مواصفات الشارع</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اختلاف </a:t>
            </a:r>
            <a:r>
              <a:rPr lang="ar-IQ" sz="2800" dirty="0">
                <a:solidFill>
                  <a:schemeClr val="tx1"/>
                </a:solidFill>
                <a:latin typeface="Times New Roman" pitchFamily="18" charset="0"/>
                <a:cs typeface="Times New Roman" pitchFamily="18" charset="0"/>
              </a:rPr>
              <a:t>دهان واجهات المباني</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استخدام </a:t>
            </a:r>
            <a:r>
              <a:rPr lang="ar-IQ" sz="2800" dirty="0">
                <a:solidFill>
                  <a:schemeClr val="tx1"/>
                </a:solidFill>
                <a:latin typeface="Times New Roman" pitchFamily="18" charset="0"/>
                <a:cs typeface="Times New Roman" pitchFamily="18" charset="0"/>
              </a:rPr>
              <a:t>الزجاج والالمنيوم مما يؤدي الى زيادة الاحساس بالحرارة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اجهزة </a:t>
            </a:r>
            <a:r>
              <a:rPr lang="ar-IQ" sz="2800" dirty="0">
                <a:solidFill>
                  <a:schemeClr val="tx1"/>
                </a:solidFill>
                <a:latin typeface="Times New Roman" pitchFamily="18" charset="0"/>
                <a:cs typeface="Times New Roman" pitchFamily="18" charset="0"/>
              </a:rPr>
              <a:t>النكييف في الواجهات</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انتشار </a:t>
            </a:r>
            <a:r>
              <a:rPr lang="ar-IQ" sz="2800" dirty="0">
                <a:solidFill>
                  <a:schemeClr val="tx1"/>
                </a:solidFill>
                <a:latin typeface="Times New Roman" pitchFamily="18" charset="0"/>
                <a:cs typeface="Times New Roman" pitchFamily="18" charset="0"/>
              </a:rPr>
              <a:t>القمامة في الاراض الفضاء وحول صناديق القمامة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انتشار </a:t>
            </a:r>
            <a:r>
              <a:rPr lang="ar-IQ" sz="2800" dirty="0">
                <a:solidFill>
                  <a:schemeClr val="tx1"/>
                </a:solidFill>
                <a:latin typeface="Times New Roman" pitchFamily="18" charset="0"/>
                <a:cs typeface="Times New Roman" pitchFamily="18" charset="0"/>
              </a:rPr>
              <a:t>المساكن في مناطق المقابر</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8321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مشروعات </a:t>
            </a:r>
            <a:r>
              <a:rPr lang="ar-IQ" sz="2800" dirty="0">
                <a:solidFill>
                  <a:schemeClr val="tx1"/>
                </a:solidFill>
                <a:latin typeface="Times New Roman" pitchFamily="18" charset="0"/>
                <a:cs typeface="Times New Roman" pitchFamily="18" charset="0"/>
              </a:rPr>
              <a:t>الترميم بالمناطق الاثرية وعدم انسجام الاجزاء الجديدة مع القديمة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المباني </a:t>
            </a:r>
            <a:r>
              <a:rPr lang="ar-IQ" sz="2800" dirty="0">
                <a:solidFill>
                  <a:schemeClr val="tx1"/>
                </a:solidFill>
                <a:latin typeface="Times New Roman" pitchFamily="18" charset="0"/>
                <a:cs typeface="Times New Roman" pitchFamily="18" charset="0"/>
              </a:rPr>
              <a:t>المهدمة وسط العمارات الشاهقة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السيارات </a:t>
            </a:r>
            <a:r>
              <a:rPr lang="ar-IQ" sz="2800" dirty="0">
                <a:solidFill>
                  <a:schemeClr val="tx1"/>
                </a:solidFill>
                <a:latin typeface="Times New Roman" pitchFamily="18" charset="0"/>
                <a:cs typeface="Times New Roman" pitchFamily="18" charset="0"/>
              </a:rPr>
              <a:t>المحطمة او تلك المحملة ببضائع غير متناسقة بمظهرها</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اللافتات </a:t>
            </a:r>
            <a:r>
              <a:rPr lang="ar-IQ" sz="2800" dirty="0">
                <a:solidFill>
                  <a:schemeClr val="tx1"/>
                </a:solidFill>
                <a:latin typeface="Times New Roman" pitchFamily="18" charset="0"/>
                <a:cs typeface="Times New Roman" pitchFamily="18" charset="0"/>
              </a:rPr>
              <a:t>ولوحات الاعلانات المعلقة في الشوارع بالوانها المتضاربة</a:t>
            </a:r>
          </a:p>
          <a:p>
            <a:pPr marL="457200" indent="-457200" algn="just" rtl="1">
              <a:buFontTx/>
              <a:buChar char="-"/>
            </a:pPr>
            <a:r>
              <a:rPr lang="ar-IQ" sz="2800" dirty="0" smtClean="0">
                <a:solidFill>
                  <a:schemeClr val="tx1"/>
                </a:solidFill>
                <a:latin typeface="Times New Roman" pitchFamily="18" charset="0"/>
                <a:cs typeface="Times New Roman" pitchFamily="18" charset="0"/>
              </a:rPr>
              <a:t>اقامة </a:t>
            </a:r>
            <a:r>
              <a:rPr lang="ar-IQ" sz="2800" dirty="0">
                <a:solidFill>
                  <a:schemeClr val="tx1"/>
                </a:solidFill>
                <a:latin typeface="Times New Roman" pitchFamily="18" charset="0"/>
                <a:cs typeface="Times New Roman" pitchFamily="18" charset="0"/>
              </a:rPr>
              <a:t>المباني امام المنظر الجميلة واخفائها مثل الانهار </a:t>
            </a:r>
            <a:r>
              <a:rPr lang="ar-IQ" sz="2800" dirty="0" smtClean="0">
                <a:solidFill>
                  <a:schemeClr val="tx1"/>
                </a:solidFill>
                <a:latin typeface="Times New Roman" pitchFamily="18" charset="0"/>
                <a:cs typeface="Times New Roman" pitchFamily="18" charset="0"/>
              </a:rPr>
              <a:t>والبحار</a:t>
            </a:r>
            <a:endParaRPr lang="en-US" sz="2800" dirty="0" smtClean="0">
              <a:solidFill>
                <a:schemeClr val="tx1"/>
              </a:solidFill>
              <a:latin typeface="Times New Roman" pitchFamily="18" charset="0"/>
              <a:cs typeface="Times New Roman" pitchFamily="18" charset="0"/>
            </a:endParaRPr>
          </a:p>
          <a:p>
            <a:pPr algn="just" rtl="1"/>
            <a:endParaRPr lang="en-US" sz="2800" dirty="0" smtClean="0">
              <a:solidFill>
                <a:schemeClr val="tx1"/>
              </a:solidFill>
              <a:latin typeface="Times New Roman" pitchFamily="18" charset="0"/>
              <a:cs typeface="Times New Roman" pitchFamily="18" charset="0"/>
            </a:endParaRPr>
          </a:p>
          <a:p>
            <a:pPr algn="just" rtl="1"/>
            <a:r>
              <a:rPr lang="ar-IQ" sz="2800" b="1" dirty="0" smtClean="0">
                <a:solidFill>
                  <a:schemeClr val="tx1"/>
                </a:solidFill>
                <a:latin typeface="Times New Roman" pitchFamily="18" charset="0"/>
                <a:cs typeface="Times New Roman" pitchFamily="18" charset="0"/>
              </a:rPr>
              <a:t>التلوث </a:t>
            </a:r>
            <a:r>
              <a:rPr lang="ar-IQ" sz="2800" b="1" dirty="0">
                <a:solidFill>
                  <a:schemeClr val="tx1"/>
                </a:solidFill>
                <a:latin typeface="Times New Roman" pitchFamily="18" charset="0"/>
                <a:cs typeface="Times New Roman" pitchFamily="18" charset="0"/>
              </a:rPr>
              <a:t>الضوئي  </a:t>
            </a:r>
            <a:r>
              <a:rPr lang="ar-IQ" sz="2800" dirty="0">
                <a:solidFill>
                  <a:schemeClr val="tx1"/>
                </a:solidFill>
                <a:latin typeface="Times New Roman" pitchFamily="18" charset="0"/>
                <a:cs typeface="Times New Roman" pitchFamily="18" charset="0"/>
              </a:rPr>
              <a:t>هو الظاهرة المتزايدة للتغيرات الوظيفية في الأنظمة البيئية بسبب الإضاءة الاصطناعية في البيئة الليلية وخاصة وقعها السلبي الواضح على أنواع حيوانية ونباتية وفطرية مهمة (مثل الحشرات الليلية (الفراشات وغمديات الأجنحة...) والخفافيش والبرمئيات...) بل وعلى سلامة المنظر البيئي عامة.و هو كذلك عبارة عن حدوث انزعاج مترتب على الأضواء غير الطبيعية، وتوصل العلماء أن التلوث الناتج من إضاءة كم كبير من هذه الأضواء أخطر ضرراً من التلوث السمعي والبيئي.</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783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مصادر التلوث الضوئي </a:t>
            </a:r>
          </a:p>
          <a:p>
            <a:pPr algn="r" rtl="1"/>
            <a:r>
              <a:rPr lang="ar-IQ" sz="2800" dirty="0">
                <a:solidFill>
                  <a:schemeClr val="tx1"/>
                </a:solidFill>
                <a:latin typeface="Times New Roman" pitchFamily="18" charset="0"/>
                <a:cs typeface="Times New Roman" pitchFamily="18" charset="0"/>
              </a:rPr>
              <a:t>وللتلوث الضوئي مصادر متعددة تتمثل في إضاءة المنازل والشوارع وغيرها. وهذه المصادر يمكن تقسيمها إلى ثلاثة أنواع:</a:t>
            </a:r>
          </a:p>
          <a:p>
            <a:pPr algn="r" rtl="1"/>
            <a:r>
              <a:rPr lang="ar-IQ" sz="2800" dirty="0">
                <a:solidFill>
                  <a:schemeClr val="tx1"/>
                </a:solidFill>
                <a:latin typeface="Times New Roman" pitchFamily="18" charset="0"/>
                <a:cs typeface="Times New Roman" pitchFamily="18" charset="0"/>
              </a:rPr>
              <a:t>–  الضوء المتعدي: وهو أن يتعدى الضوء الغرض المقصود إلى إنارة ما في جواره، كإضاءة الطريق التي تنير المباني والمنازل المجاورة.</a:t>
            </a:r>
          </a:p>
          <a:p>
            <a:pPr algn="r" rtl="1"/>
            <a:r>
              <a:rPr lang="ar-IQ" sz="2800" dirty="0">
                <a:solidFill>
                  <a:schemeClr val="tx1"/>
                </a:solidFill>
                <a:latin typeface="Times New Roman" pitchFamily="18" charset="0"/>
                <a:cs typeface="Times New Roman" pitchFamily="18" charset="0"/>
              </a:rPr>
              <a:t>–  الضوء الوهج: وهو ذلك الضوء الذي يسبب صعوبة في الرؤية المباشرة بسبب وهجه المبهر والقوي.</a:t>
            </a:r>
          </a:p>
          <a:p>
            <a:pPr algn="r" rtl="1"/>
            <a:r>
              <a:rPr lang="ar-IQ" sz="2800" dirty="0">
                <a:solidFill>
                  <a:schemeClr val="tx1"/>
                </a:solidFill>
                <a:latin typeface="Times New Roman" pitchFamily="18" charset="0"/>
                <a:cs typeface="Times New Roman" pitchFamily="18" charset="0"/>
              </a:rPr>
              <a:t>–  الضوء الصاعد للسماء: وهو ذلك الضوء الذي يكون موجهاً إلى السماء بشكل مباشر، ولا يمكن ملاحظة أثره إلا بوجود سحب أو غبار، وهو يعد أخطر أنواع التلوث الضوئي الخادعة.</a:t>
            </a:r>
          </a:p>
          <a:p>
            <a:pPr algn="r" rtl="1"/>
            <a:r>
              <a:rPr lang="ar-IQ" sz="2800" dirty="0">
                <a:solidFill>
                  <a:schemeClr val="tx1"/>
                </a:solidFill>
                <a:latin typeface="Times New Roman" pitchFamily="18" charset="0"/>
                <a:cs typeface="Times New Roman" pitchFamily="18" charset="0"/>
              </a:rPr>
              <a:t>ومصادر «التلوث الضوئي» هذه، نتجت عن عدد المصابيح الكهربائية التي نستخدمها في حياتنا اليومية.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12806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تأثيرات التلوث الضوئي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تأثيره  </a:t>
            </a:r>
            <a:r>
              <a:rPr lang="ar-IQ" sz="2800" dirty="0">
                <a:solidFill>
                  <a:schemeClr val="tx1"/>
                </a:solidFill>
                <a:latin typeface="Times New Roman" pitchFamily="18" charset="0"/>
                <a:cs typeface="Times New Roman" pitchFamily="18" charset="0"/>
              </a:rPr>
              <a:t>على البيئة والاقتصاد، إذ عندما يعمل مصباح واحد قدرته 100 واط على الدوام، فإنه يستهلك طاقة تبعث 360 كيلوجراماً من ثاني أكسيد الكربون في الهواء سنوياً, وبالتالي فإن كل مصباح من هذه المصابيح يحتاج إلى 17 شجرة لامتصاص الغازات التي تنتج عن تشغيله.</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تأثير </a:t>
            </a:r>
            <a:r>
              <a:rPr lang="ar-IQ" sz="2800" dirty="0">
                <a:solidFill>
                  <a:schemeClr val="tx1"/>
                </a:solidFill>
                <a:latin typeface="Times New Roman" pitchFamily="18" charset="0"/>
                <a:cs typeface="Times New Roman" pitchFamily="18" charset="0"/>
              </a:rPr>
              <a:t>الضوء على الكائنات الحية يظهر في فترة المساء على الوجه الأخص، وذلك حينما تخلد بعض الكائنات إلى الراحة وتستعد أخرى لممارسة نشاطها ليلاً. فمثلاً نجد أن صغار السلاحف التي تفقس بيوضها على سواحل البحار، تتجه إلى المدن حيث مصادر الضوء الصناعي بدلاً من أن تتجه إلى مياه البحر حيث مكانها الطبيعي، وهذا بلا شك يؤدي إلى هلاك عدد كبير منها. وكذلك يمتد تأثيره إلى الطيور خصوصاً التي تهاجر عبر الدول، إذ تتسبب باختلال في البوصلة المغناطيسية لهذه الطيور، مما يتسبب في اصطدامها بالمباني وأعمدة الكهرباء. وفي عام 1954 قتل نحو 50 ألف طائر بواسطة أجهزة </a:t>
            </a:r>
            <a:r>
              <a:rPr lang="en-US" sz="2800" dirty="0">
                <a:solidFill>
                  <a:schemeClr val="tx1"/>
                </a:solidFill>
                <a:latin typeface="Times New Roman" pitchFamily="18" charset="0"/>
                <a:cs typeface="Times New Roman" pitchFamily="18" charset="0"/>
              </a:rPr>
              <a:t>ceilometers </a:t>
            </a:r>
            <a:r>
              <a:rPr lang="ar-IQ" sz="2800" dirty="0">
                <a:solidFill>
                  <a:schemeClr val="tx1"/>
                </a:solidFill>
                <a:latin typeface="Times New Roman" pitchFamily="18" charset="0"/>
                <a:cs typeface="Times New Roman" pitchFamily="18" charset="0"/>
              </a:rPr>
              <a:t>ذات الإضاءة القوية بقاعدة الدفاع الجوي بولاية جورجيا الأميركية.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6676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اختفاء </a:t>
            </a:r>
            <a:r>
              <a:rPr lang="ar-IQ" sz="2800" dirty="0">
                <a:solidFill>
                  <a:schemeClr val="tx1"/>
                </a:solidFill>
                <a:latin typeface="Times New Roman" pitchFamily="18" charset="0"/>
                <a:cs typeface="Times New Roman" pitchFamily="18" charset="0"/>
              </a:rPr>
              <a:t>بعض الأجرام السماوية من صفحة السماء عن الرؤية ، حيث في وقتنا الحاضر لايمكن مشاهدة النجم القطبي الشمالي وهو دليل المسافر لمعرفة الاتجاهات، كما اختفى كثير من كوكبات السماء التي تظهر في فصول السنة، وأصبحت من الصعوبة البالغة مشاهدة درب مجرة درب التبانة حتى من خارج المدن نتيجة لامتداد تأثيره إلى خارجها.</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تأثيره </a:t>
            </a:r>
            <a:r>
              <a:rPr lang="ar-IQ" sz="2800" dirty="0">
                <a:solidFill>
                  <a:schemeClr val="tx1"/>
                </a:solidFill>
                <a:latin typeface="Times New Roman" pitchFamily="18" charset="0"/>
                <a:cs typeface="Times New Roman" pitchFamily="18" charset="0"/>
              </a:rPr>
              <a:t>على صحة الإنسان وتتصدرها الأورام السرطانية إذ يؤكد الأطباء أن التعرض للضوء بشكل مستمر أثناء السهر يؤثر على تقليل إفراز الغدة الصنوبرية لهرمون الميلاتونين وهو مضاد قوي للأكسدة ولنمو الخلايا السرطانية. كما أن التعرض المستمر للضوء أثناء الليل، يعمل على حدوث استقلابات للدهون في بلازما الدم مما يزيد من معدلات السُّمنة لدى الإنسان. وكذلك ازدادت معدلات الاكتئاب للموظفين المناوبين ليلاً وغيرهم ممن يتعرضون للضوء نتيجة لتأثر ميكانيكيات الدماغ.</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23681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557</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8</cp:revision>
  <dcterms:created xsi:type="dcterms:W3CDTF">2006-08-16T00:00:00Z</dcterms:created>
  <dcterms:modified xsi:type="dcterms:W3CDTF">2018-12-22T18:56:01Z</dcterms:modified>
</cp:coreProperties>
</file>