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58"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Full" cryptAlgorithmClass="hash" cryptAlgorithmType="typeAny" cryptAlgorithmSid="4" spinCount="100000" saltData="0Db3+y9kBhMrUW7LzXopag==" hashData="bZKE2qYQ7HwoI1FuKjg1ekrigB8="/>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402"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12/22/2018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blipFill>
            <a:blip r:embed="rId2"/>
            <a:stretch>
              <a:fillRect/>
            </a:stretch>
          </a:blipFill>
        </p:spPr>
        <p:txBody>
          <a:bodyPr>
            <a:normAutofit/>
          </a:bodyPr>
          <a:lstStyle/>
          <a:p>
            <a:pPr rtl="1"/>
            <a:endParaRPr lang="ar-IQ" sz="2800" b="1" dirty="0" smtClean="0">
              <a:solidFill>
                <a:srgbClr val="FF0000"/>
              </a:solidFill>
              <a:latin typeface="Times New Roman" pitchFamily="18" charset="0"/>
              <a:cs typeface="Times New Roman" pitchFamily="18" charset="0"/>
            </a:endParaRPr>
          </a:p>
          <a:p>
            <a:pPr rtl="1"/>
            <a:r>
              <a:rPr lang="ar-IQ" sz="2800" b="1" dirty="0" smtClean="0">
                <a:solidFill>
                  <a:srgbClr val="FF0000"/>
                </a:solidFill>
                <a:latin typeface="Times New Roman" pitchFamily="18" charset="0"/>
                <a:cs typeface="Times New Roman" pitchFamily="18" charset="0"/>
              </a:rPr>
              <a:t>التلوث </a:t>
            </a:r>
            <a:r>
              <a:rPr lang="ar-IQ" sz="2800" b="1" dirty="0">
                <a:solidFill>
                  <a:srgbClr val="FF0000"/>
                </a:solidFill>
                <a:latin typeface="Times New Roman" pitchFamily="18" charset="0"/>
                <a:cs typeface="Times New Roman" pitchFamily="18" charset="0"/>
              </a:rPr>
              <a:t>الضوضائي </a:t>
            </a:r>
            <a:r>
              <a:rPr lang="ar-IQ" sz="2800" b="1" dirty="0" smtClean="0">
                <a:solidFill>
                  <a:srgbClr val="FF0000"/>
                </a:solidFill>
                <a:latin typeface="Times New Roman" pitchFamily="18" charset="0"/>
                <a:cs typeface="Times New Roman" pitchFamily="18" charset="0"/>
              </a:rPr>
              <a:t>واثاره</a:t>
            </a:r>
            <a:endParaRPr lang="en-US" sz="2800" b="1" dirty="0" smtClean="0">
              <a:solidFill>
                <a:srgbClr val="FF0000"/>
              </a:solidFill>
              <a:latin typeface="Times New Roman" pitchFamily="18" charset="0"/>
              <a:cs typeface="Times New Roman" pitchFamily="18" charset="0"/>
            </a:endParaRPr>
          </a:p>
          <a:p>
            <a:pPr algn="r" rtl="1"/>
            <a:r>
              <a:rPr lang="ar-IQ" sz="2800" b="1" dirty="0">
                <a:solidFill>
                  <a:schemeClr val="tx1"/>
                </a:solidFill>
                <a:latin typeface="Times New Roman" pitchFamily="18" charset="0"/>
                <a:cs typeface="Times New Roman" pitchFamily="18" charset="0"/>
              </a:rPr>
              <a:t>الضوضاء</a:t>
            </a:r>
            <a:r>
              <a:rPr lang="ar-IQ" sz="2800" dirty="0">
                <a:solidFill>
                  <a:schemeClr val="tx1"/>
                </a:solidFill>
                <a:latin typeface="Times New Roman" pitchFamily="18" charset="0"/>
                <a:cs typeface="Times New Roman" pitchFamily="18" charset="0"/>
              </a:rPr>
              <a:t> </a:t>
            </a:r>
          </a:p>
          <a:p>
            <a:pPr algn="just" rtl="1"/>
            <a:r>
              <a:rPr lang="ar-IQ" dirty="0">
                <a:solidFill>
                  <a:schemeClr val="tx1"/>
                </a:solidFill>
                <a:latin typeface="Times New Roman" pitchFamily="18" charset="0"/>
                <a:cs typeface="Times New Roman" pitchFamily="18" charset="0"/>
              </a:rPr>
              <a:t>يعرف الضوضاء بانه الصوت غير المرغوب فيه، كأن يكون حفل موسيقي في الهواء الطلق بالقرب من مستشفى او مدرسة ، اصوات اقلاع وهبوط الطائرات (مطار) قرب منطقة سكنية ، الاصوات الناجمة عن المجمعات الصناعية في المناطق السكنية، بالاضافة الى وسائل النقل كافة من قطارات وسيارات وماشابه. </a:t>
            </a:r>
          </a:p>
          <a:p>
            <a:pPr algn="just" rtl="1"/>
            <a:r>
              <a:rPr lang="ar-IQ" dirty="0">
                <a:solidFill>
                  <a:schemeClr val="tx1"/>
                </a:solidFill>
                <a:latin typeface="Times New Roman" pitchFamily="18" charset="0"/>
                <a:cs typeface="Times New Roman" pitchFamily="18" charset="0"/>
              </a:rPr>
              <a:t>طبقا لمنظمة الصحة العالمية </a:t>
            </a:r>
            <a:r>
              <a:rPr lang="en-US" dirty="0">
                <a:solidFill>
                  <a:schemeClr val="tx1"/>
                </a:solidFill>
                <a:latin typeface="Times New Roman" pitchFamily="18" charset="0"/>
                <a:cs typeface="Times New Roman" pitchFamily="18" charset="0"/>
              </a:rPr>
              <a:t>WHO </a:t>
            </a:r>
            <a:r>
              <a:rPr lang="ar-IQ" dirty="0">
                <a:solidFill>
                  <a:schemeClr val="tx1"/>
                </a:solidFill>
                <a:latin typeface="Times New Roman" pitchFamily="18" charset="0"/>
                <a:cs typeface="Times New Roman" pitchFamily="18" charset="0"/>
              </a:rPr>
              <a:t>فان الضوضاء يعتبر ثاني اكبر ملوث تاثيرا على صحة الانسان وفعالياته الحياتية بعد تلوث الهواء. حيث يتداخل الضوضاء مع فعاليات الانسان اليومية المختلفة، في المدرسة، في العمل ، في البيت وحتى في اماكن الاستجمام والترفيه. </a:t>
            </a:r>
            <a:endParaRPr lang="en-US"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549842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blipFill>
            <a:blip r:embed="rId2"/>
            <a:stretch>
              <a:fillRect/>
            </a:stretch>
          </a:blipFill>
        </p:spPr>
        <p:txBody>
          <a:bodyPr>
            <a:normAutofit/>
          </a:bodyPr>
          <a:lstStyle/>
          <a:p>
            <a:pPr algn="r" rtl="1"/>
            <a:endParaRPr lang="ar-IQ" sz="2800" dirty="0" smtClean="0">
              <a:solidFill>
                <a:schemeClr val="tx1"/>
              </a:solidFill>
              <a:latin typeface="Times New Roman" pitchFamily="18" charset="0"/>
              <a:cs typeface="Times New Roman" pitchFamily="18" charset="0"/>
            </a:endParaRPr>
          </a:p>
          <a:p>
            <a:pPr algn="r" rtl="1"/>
            <a:r>
              <a:rPr lang="ar-IQ" sz="2800" b="1" dirty="0">
                <a:solidFill>
                  <a:schemeClr val="tx1"/>
                </a:solidFill>
                <a:latin typeface="Times New Roman" pitchFamily="18" charset="0"/>
                <a:cs typeface="Times New Roman" pitchFamily="18" charset="0"/>
              </a:rPr>
              <a:t>ان تعرض الانسان الى منسوب ضوضاء اعلى من 85 ديسيبل أ بصورة مستمرة على مدى ساعات العمل اليومية واوقات الراحة تسبب في </a:t>
            </a:r>
          </a:p>
          <a:p>
            <a:pPr algn="r" rtl="1"/>
            <a:r>
              <a:rPr lang="ar-IQ" dirty="0">
                <a:solidFill>
                  <a:schemeClr val="tx1"/>
                </a:solidFill>
                <a:latin typeface="Times New Roman" pitchFamily="18" charset="0"/>
                <a:cs typeface="Times New Roman" pitchFamily="18" charset="0"/>
              </a:rPr>
              <a:t>- اضطراب النوم </a:t>
            </a:r>
            <a:r>
              <a:rPr lang="en-US" dirty="0">
                <a:solidFill>
                  <a:schemeClr val="tx1"/>
                </a:solidFill>
                <a:latin typeface="Times New Roman" pitchFamily="18" charset="0"/>
                <a:cs typeface="Times New Roman" pitchFamily="18" charset="0"/>
              </a:rPr>
              <a:t>Sleep Disturbance .</a:t>
            </a:r>
          </a:p>
          <a:p>
            <a:pPr algn="r" rtl="1"/>
            <a:r>
              <a:rPr lang="en-US" dirty="0">
                <a:solidFill>
                  <a:schemeClr val="tx1"/>
                </a:solidFill>
                <a:latin typeface="Times New Roman" pitchFamily="18" charset="0"/>
                <a:cs typeface="Times New Roman" pitchFamily="18" charset="0"/>
              </a:rPr>
              <a:t>- </a:t>
            </a:r>
            <a:r>
              <a:rPr lang="ar-IQ" dirty="0">
                <a:solidFill>
                  <a:schemeClr val="tx1"/>
                </a:solidFill>
                <a:latin typeface="Times New Roman" pitchFamily="18" charset="0"/>
                <a:cs typeface="Times New Roman" pitchFamily="18" charset="0"/>
              </a:rPr>
              <a:t>ضرر في السمع </a:t>
            </a:r>
            <a:r>
              <a:rPr lang="en-US" dirty="0">
                <a:solidFill>
                  <a:schemeClr val="tx1"/>
                </a:solidFill>
                <a:latin typeface="Times New Roman" pitchFamily="18" charset="0"/>
                <a:cs typeface="Times New Roman" pitchFamily="18" charset="0"/>
              </a:rPr>
              <a:t>Hearing damage .</a:t>
            </a:r>
          </a:p>
          <a:p>
            <a:pPr algn="r" rtl="1"/>
            <a:r>
              <a:rPr lang="en-US" dirty="0">
                <a:solidFill>
                  <a:schemeClr val="tx1"/>
                </a:solidFill>
                <a:latin typeface="Times New Roman" pitchFamily="18" charset="0"/>
                <a:cs typeface="Times New Roman" pitchFamily="18" charset="0"/>
              </a:rPr>
              <a:t>- </a:t>
            </a:r>
            <a:r>
              <a:rPr lang="ar-IQ" dirty="0">
                <a:solidFill>
                  <a:schemeClr val="tx1"/>
                </a:solidFill>
                <a:latin typeface="Times New Roman" pitchFamily="18" charset="0"/>
                <a:cs typeface="Times New Roman" pitchFamily="18" charset="0"/>
              </a:rPr>
              <a:t>أمراض القلب الوعائية  .</a:t>
            </a:r>
            <a:r>
              <a:rPr lang="en-US" dirty="0">
                <a:solidFill>
                  <a:schemeClr val="tx1"/>
                </a:solidFill>
                <a:latin typeface="Times New Roman" pitchFamily="18" charset="0"/>
                <a:cs typeface="Times New Roman" pitchFamily="18" charset="0"/>
              </a:rPr>
              <a:t>Cardiovascular Disease </a:t>
            </a:r>
          </a:p>
          <a:p>
            <a:pPr algn="r" rtl="1"/>
            <a:r>
              <a:rPr lang="en-US" dirty="0">
                <a:solidFill>
                  <a:schemeClr val="tx1"/>
                </a:solidFill>
                <a:latin typeface="Times New Roman" pitchFamily="18" charset="0"/>
                <a:cs typeface="Times New Roman" pitchFamily="18" charset="0"/>
              </a:rPr>
              <a:t>- </a:t>
            </a:r>
            <a:r>
              <a:rPr lang="ar-IQ" dirty="0">
                <a:solidFill>
                  <a:schemeClr val="tx1"/>
                </a:solidFill>
                <a:latin typeface="Times New Roman" pitchFamily="18" charset="0"/>
                <a:cs typeface="Times New Roman" pitchFamily="18" charset="0"/>
              </a:rPr>
              <a:t>انخفاض في كفاءة العمل لدى البالغين وضعف التعليم لدى الاطفال. </a:t>
            </a:r>
          </a:p>
          <a:p>
            <a:pPr algn="r" rtl="1"/>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218194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blipFill>
            <a:blip r:embed="rId2"/>
            <a:stretch>
              <a:fillRect/>
            </a:stretch>
          </a:blipFill>
        </p:spPr>
        <p:txBody>
          <a:bodyPr>
            <a:normAutofit/>
          </a:bodyPr>
          <a:lstStyle/>
          <a:p>
            <a:pPr algn="r" rtl="1"/>
            <a:endParaRPr lang="ar-IQ" sz="2800" b="1" dirty="0" smtClean="0">
              <a:solidFill>
                <a:schemeClr val="tx1"/>
              </a:solidFill>
              <a:latin typeface="Times New Roman" pitchFamily="18" charset="0"/>
              <a:cs typeface="Times New Roman" pitchFamily="18" charset="0"/>
            </a:endParaRPr>
          </a:p>
          <a:p>
            <a:pPr algn="r" rtl="1"/>
            <a:r>
              <a:rPr lang="ar-IQ" sz="2800" b="1" dirty="0" smtClean="0">
                <a:solidFill>
                  <a:schemeClr val="tx1"/>
                </a:solidFill>
                <a:latin typeface="Times New Roman" pitchFamily="18" charset="0"/>
                <a:cs typeface="Times New Roman" pitchFamily="18" charset="0"/>
              </a:rPr>
              <a:t>بعض </a:t>
            </a:r>
            <a:r>
              <a:rPr lang="ar-IQ" sz="2800" b="1" dirty="0">
                <a:solidFill>
                  <a:schemeClr val="tx1"/>
                </a:solidFill>
                <a:latin typeface="Times New Roman" pitchFamily="18" charset="0"/>
                <a:cs typeface="Times New Roman" pitchFamily="18" charset="0"/>
              </a:rPr>
              <a:t>طرق السيطرة على التلوث </a:t>
            </a:r>
            <a:r>
              <a:rPr lang="ar-IQ" sz="2800" b="1" dirty="0" smtClean="0">
                <a:solidFill>
                  <a:schemeClr val="tx1"/>
                </a:solidFill>
                <a:latin typeface="Times New Roman" pitchFamily="18" charset="0"/>
                <a:cs typeface="Times New Roman" pitchFamily="18" charset="0"/>
              </a:rPr>
              <a:t>الضوضائي</a:t>
            </a:r>
          </a:p>
          <a:p>
            <a:pPr algn="r" rtl="1"/>
            <a:r>
              <a:rPr lang="ar-IQ" sz="2800" b="1" dirty="0" smtClean="0">
                <a:solidFill>
                  <a:schemeClr val="tx1"/>
                </a:solidFill>
                <a:latin typeface="Times New Roman" pitchFamily="18" charset="0"/>
                <a:cs typeface="Times New Roman" pitchFamily="18" charset="0"/>
              </a:rPr>
              <a:t> </a:t>
            </a:r>
            <a:endParaRPr lang="ar-IQ" sz="2800" b="1" dirty="0">
              <a:solidFill>
                <a:schemeClr val="tx1"/>
              </a:solidFill>
              <a:latin typeface="Times New Roman" pitchFamily="18" charset="0"/>
              <a:cs typeface="Times New Roman" pitchFamily="18" charset="0"/>
            </a:endParaRPr>
          </a:p>
          <a:p>
            <a:pPr algn="just" rtl="1"/>
            <a:r>
              <a:rPr lang="ar-IQ" dirty="0" smtClean="0">
                <a:solidFill>
                  <a:schemeClr val="tx1"/>
                </a:solidFill>
                <a:latin typeface="Times New Roman" pitchFamily="18" charset="0"/>
                <a:cs typeface="Times New Roman" pitchFamily="18" charset="0"/>
              </a:rPr>
              <a:t>- استخدام </a:t>
            </a:r>
            <a:r>
              <a:rPr lang="ar-IQ" dirty="0">
                <a:solidFill>
                  <a:schemeClr val="tx1"/>
                </a:solidFill>
                <a:latin typeface="Times New Roman" pitchFamily="18" charset="0"/>
                <a:cs typeface="Times New Roman" pitchFamily="18" charset="0"/>
              </a:rPr>
              <a:t>وسائل العزل الصوتي في جدران الأبنية الجديدة، سواءٌ أكانت معدَّةً للأغراض الصناعية (المعامل أو الورشات المهنية) أو الأغراض السكنية. كما ينبغي على قاطني الأحياء السكنية وضع الأجهزة ذات الصوت المرتفع في أماكن بعيدة عن غرف النوم في  المنزل أو غرف جيرانهم في المنازل الملاصقة لهم.</a:t>
            </a:r>
          </a:p>
          <a:p>
            <a:pPr algn="just" rtl="1"/>
            <a:r>
              <a:rPr lang="ar-IQ" dirty="0" smtClean="0">
                <a:solidFill>
                  <a:schemeClr val="tx1"/>
                </a:solidFill>
                <a:latin typeface="Times New Roman" pitchFamily="18" charset="0"/>
                <a:cs typeface="Times New Roman" pitchFamily="18" charset="0"/>
              </a:rPr>
              <a:t>- ينبغي </a:t>
            </a:r>
            <a:r>
              <a:rPr lang="ar-IQ" dirty="0">
                <a:solidFill>
                  <a:schemeClr val="tx1"/>
                </a:solidFill>
                <a:latin typeface="Times New Roman" pitchFamily="18" charset="0"/>
                <a:cs typeface="Times New Roman" pitchFamily="18" charset="0"/>
              </a:rPr>
              <a:t>حظرُ استخدام أبواق السيارات بغير ضرورة، ومخالفة المركبات المعدَّلة كي تُصدر أصواتاً عالية، ومنع مرور الشاحنات في المدن.</a:t>
            </a:r>
          </a:p>
          <a:p>
            <a:pPr algn="r" rtl="1"/>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083889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9144000" cy="6858000"/>
          </a:xfrm>
          <a:blipFill>
            <a:blip r:embed="rId2"/>
            <a:stretch>
              <a:fillRect/>
            </a:stretch>
          </a:blipFill>
        </p:spPr>
        <p:txBody>
          <a:bodyPr>
            <a:normAutofit/>
          </a:bodyPr>
          <a:lstStyle/>
          <a:p>
            <a:pPr algn="r" rtl="1"/>
            <a:endParaRPr lang="ar-IQ" sz="2800" dirty="0" smtClean="0">
              <a:solidFill>
                <a:schemeClr val="tx1"/>
              </a:solidFill>
              <a:latin typeface="Times New Roman" pitchFamily="18" charset="0"/>
              <a:cs typeface="Times New Roman" pitchFamily="18" charset="0"/>
            </a:endParaRPr>
          </a:p>
          <a:p>
            <a:pPr algn="r" rtl="1"/>
            <a:r>
              <a:rPr lang="ar-IQ" dirty="0">
                <a:solidFill>
                  <a:schemeClr val="tx1"/>
                </a:solidFill>
                <a:latin typeface="Times New Roman" pitchFamily="18" charset="0"/>
                <a:cs typeface="Times New Roman" pitchFamily="18" charset="0"/>
              </a:rPr>
              <a:t>- ينبغي تأسيسُ المعامل التي تُصدر ضجيجاً مرتفعاً بعيداً عن المناطق السكنية، وكذلك الأمر بالنسبة للمطارات ومحطَّات القطار ومراكز انطلاق الحافلات.</a:t>
            </a:r>
          </a:p>
          <a:p>
            <a:pPr algn="r" rtl="1"/>
            <a:r>
              <a:rPr lang="ar-IQ" dirty="0">
                <a:solidFill>
                  <a:schemeClr val="tx1"/>
                </a:solidFill>
                <a:latin typeface="Times New Roman" pitchFamily="18" charset="0"/>
                <a:cs typeface="Times New Roman" pitchFamily="18" charset="0"/>
              </a:rPr>
              <a:t>- ينبغي تنظيمُ استخدام مكبِّرات الصوت في الأماكن العامة، سواءً كانت في الأسواق أو صالات الحفلات أو دور العبادة.</a:t>
            </a:r>
          </a:p>
          <a:p>
            <a:pPr algn="r" rtl="1"/>
            <a:r>
              <a:rPr lang="ar-IQ" dirty="0">
                <a:solidFill>
                  <a:schemeClr val="tx1"/>
                </a:solidFill>
                <a:latin typeface="Times New Roman" pitchFamily="18" charset="0"/>
                <a:cs typeface="Times New Roman" pitchFamily="18" charset="0"/>
              </a:rPr>
              <a:t>- ينبغي أن تحرصَ السلطاتُ على الهدوء التام في بعض الأحياء والمناطق بشكل خاص، كتلك التي تحتوي على المدارس أو الجامعات أو المستشفيات.</a:t>
            </a:r>
          </a:p>
          <a:p>
            <a:pPr algn="r" rtl="1"/>
            <a:r>
              <a:rPr lang="ar-IQ" dirty="0">
                <a:solidFill>
                  <a:schemeClr val="tx1"/>
                </a:solidFill>
                <a:latin typeface="Times New Roman" pitchFamily="18" charset="0"/>
                <a:cs typeface="Times New Roman" pitchFamily="18" charset="0"/>
              </a:rPr>
              <a:t>- يُعدُّ زرعُ الأشجار في محيط الأحياء السكنية وسيلةً جيِّدة وصحية لعزلها عن أصوات الضجيج القادمة من بعيد.</a:t>
            </a:r>
          </a:p>
          <a:p>
            <a:pPr algn="r" rtl="1"/>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42351378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TotalTime>
  <Words>323</Words>
  <Application>Microsoft Office PowerPoint</Application>
  <PresentationFormat>On-screen Show (4:3)</PresentationFormat>
  <Paragraphs>21</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ahmed</dc:creator>
  <cp:lastModifiedBy>ahmed</cp:lastModifiedBy>
  <cp:revision>10</cp:revision>
  <dcterms:created xsi:type="dcterms:W3CDTF">2006-08-16T00:00:00Z</dcterms:created>
  <dcterms:modified xsi:type="dcterms:W3CDTF">2018-12-22T18:55:44Z</dcterms:modified>
</cp:coreProperties>
</file>