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fMsUsxeuc15sqlA4YhHLSg==" hashData="Or+Gw/xxx/fecayiTHe7K6IGFeo="/>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lvl="0" rtl="1"/>
            <a:r>
              <a:rPr lang="ar-IQ" sz="2800" b="1" dirty="0">
                <a:solidFill>
                  <a:prstClr val="black"/>
                </a:solidFill>
                <a:latin typeface="Times New Roman" pitchFamily="18" charset="0"/>
                <a:cs typeface="Times New Roman" pitchFamily="18" charset="0"/>
              </a:rPr>
              <a:t>التلوث الاشعاعي</a:t>
            </a:r>
            <a:endParaRPr lang="en-US" sz="2800" b="1" dirty="0">
              <a:solidFill>
                <a:prstClr val="black"/>
              </a:solidFill>
              <a:latin typeface="Times New Roman" pitchFamily="18" charset="0"/>
              <a:cs typeface="Times New Roman" pitchFamily="18" charset="0"/>
            </a:endParaRPr>
          </a:p>
          <a:p>
            <a:pPr lvl="0" algn="just" rtl="1"/>
            <a:r>
              <a:rPr lang="ar-IQ" sz="2800" dirty="0">
                <a:solidFill>
                  <a:prstClr val="black"/>
                </a:solidFill>
                <a:latin typeface="Times New Roman" pitchFamily="18" charset="0"/>
                <a:cs typeface="Times New Roman" pitchFamily="18" charset="0"/>
              </a:rPr>
              <a:t> يعرف </a:t>
            </a:r>
            <a:r>
              <a:rPr lang="ar-IQ" sz="2800" b="1" u="sng" dirty="0">
                <a:solidFill>
                  <a:prstClr val="black"/>
                </a:solidFill>
                <a:latin typeface="Times New Roman" pitchFamily="18" charset="0"/>
                <a:cs typeface="Times New Roman" pitchFamily="18" charset="0"/>
              </a:rPr>
              <a:t>التلوث الاشعاعي </a:t>
            </a:r>
            <a:r>
              <a:rPr lang="ar-IQ" sz="2800" dirty="0">
                <a:solidFill>
                  <a:prstClr val="black"/>
                </a:solidFill>
                <a:latin typeface="Times New Roman" pitchFamily="18" charset="0"/>
                <a:cs typeface="Times New Roman" pitchFamily="18" charset="0"/>
              </a:rPr>
              <a:t>بانه عبارة عن موجات تخترق الجسم على مستويات محتلفة فتؤثر فى خلاياه على اختلاف أنواعها , و يتدرج مستوى التأثير بإختلاف الموجات و إختلاف الجرعة الأشعاعية من حيث التركيز و فترة التعرض و طبعا من البديهى أنه كلما زاد التركيز وزادت فترة التعرض زاد الأثر  والضرر الحادث , و تتراوح شدة هذا الضرر من الوفاة السريعة إلى تلف الخلايا بمختلف أشكاله و اثاره من عقم و سرطانات و تشوهات .</a:t>
            </a:r>
          </a:p>
          <a:p>
            <a:pPr lvl="0" algn="just" rtl="1"/>
            <a:r>
              <a:rPr lang="ar-IQ" sz="2800" dirty="0">
                <a:solidFill>
                  <a:prstClr val="black"/>
                </a:solidFill>
                <a:latin typeface="Times New Roman" pitchFamily="18" charset="0"/>
                <a:cs typeface="Times New Roman" pitchFamily="18" charset="0"/>
              </a:rPr>
              <a:t>كما و يمكن ان ينتقل مباشرة الى الانسان بالتسرب اومن خلال تناول الحيوانات و الاسماك و النباتات البحرية التي تعتبر ذات قدرة علي تركيز المواد المشعة في اجسامها او عن طريق تلوث التربة فينتقل الى النباتات ومنها الى الانسان مباشرة او عند تناول الحيوانات التي تتغذى علي تلك النباتات الملوثة و بالرغم من ذلك فان تسرب المواد المشعة الى التربة هو اقل عمليات التلوث خطورة بسبب كونه موضعيا لان الزمن اللازم لكي تتحرك المواد المشعة عبر طبقات التربة الى ان تصل للمياه الجوفية يكون طويلا.</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97289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b="1" dirty="0">
                <a:solidFill>
                  <a:srgbClr val="FF0000"/>
                </a:solidFill>
                <a:latin typeface="Times New Roman" pitchFamily="18" charset="0"/>
                <a:cs typeface="Times New Roman" pitchFamily="18" charset="0"/>
              </a:rPr>
              <a:t>انواع الاشعاعات :</a:t>
            </a:r>
          </a:p>
          <a:p>
            <a:pPr algn="r"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موجات </a:t>
            </a:r>
            <a:r>
              <a:rPr lang="ar-IQ" dirty="0">
                <a:solidFill>
                  <a:schemeClr val="tx1"/>
                </a:solidFill>
                <a:latin typeface="Times New Roman" pitchFamily="18" charset="0"/>
                <a:cs typeface="Times New Roman" pitchFamily="18" charset="0"/>
              </a:rPr>
              <a:t>ألفا : وهي غير قادرة على أختراق الجسم البشرى , وبالتالى فأثرها الضار شبه معدوم</a:t>
            </a:r>
          </a:p>
          <a:p>
            <a:pPr algn="r"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موجات </a:t>
            </a:r>
            <a:r>
              <a:rPr lang="ar-IQ" dirty="0">
                <a:solidFill>
                  <a:schemeClr val="tx1"/>
                </a:solidFill>
                <a:latin typeface="Times New Roman" pitchFamily="18" charset="0"/>
                <a:cs typeface="Times New Roman" pitchFamily="18" charset="0"/>
              </a:rPr>
              <a:t>بيتا : وهذه الموجات تخترق الطبقات السطحية للجسم , ولا يتعدى مداها عمق 2 سم , وأثرها الضار قليل .  </a:t>
            </a:r>
          </a:p>
          <a:p>
            <a:pPr algn="r" rtl="1"/>
            <a:r>
              <a:rPr lang="ar-IQ" dirty="0" smtClean="0">
                <a:solidFill>
                  <a:schemeClr val="tx1"/>
                </a:solidFill>
                <a:latin typeface="Times New Roman" pitchFamily="18" charset="0"/>
                <a:cs typeface="Times New Roman" pitchFamily="18" charset="0"/>
              </a:rPr>
              <a:t>-</a:t>
            </a:r>
            <a:r>
              <a:rPr lang="en-US" dirty="0" smtClean="0">
                <a:solidFill>
                  <a:schemeClr val="tx1"/>
                </a:solidFill>
                <a:latin typeface="Times New Roman" pitchFamily="18" charset="0"/>
                <a:cs typeface="Times New Roman" pitchFamily="18" charset="0"/>
              </a:rPr>
              <a:t> </a:t>
            </a:r>
            <a:r>
              <a:rPr lang="ar-IQ" dirty="0" smtClean="0">
                <a:solidFill>
                  <a:schemeClr val="tx1"/>
                </a:solidFill>
                <a:latin typeface="Times New Roman" pitchFamily="18" charset="0"/>
                <a:cs typeface="Times New Roman" pitchFamily="18" charset="0"/>
              </a:rPr>
              <a:t>موجات </a:t>
            </a:r>
            <a:r>
              <a:rPr lang="ar-IQ" dirty="0">
                <a:solidFill>
                  <a:schemeClr val="tx1"/>
                </a:solidFill>
                <a:latin typeface="Times New Roman" pitchFamily="18" charset="0"/>
                <a:cs typeface="Times New Roman" pitchFamily="18" charset="0"/>
              </a:rPr>
              <a:t>جاما : وهذه الموجات يرجع اليها الأثر الضار للأشعاع فى الأساس , حيث تتخلل الى أعماق الجسم فتؤثر على كافة أجهزته كالنخاع العظمى والجهاز العصبى والأحشاء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44107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en-US" b="1" dirty="0" smtClean="0">
                <a:solidFill>
                  <a:schemeClr val="tx1"/>
                </a:solidFill>
                <a:latin typeface="Times New Roman" pitchFamily="18" charset="0"/>
                <a:cs typeface="Times New Roman" pitchFamily="18" charset="0"/>
              </a:rPr>
              <a:t> </a:t>
            </a:r>
          </a:p>
          <a:p>
            <a:pPr algn="r" rtl="1"/>
            <a:r>
              <a:rPr lang="ar-IQ" b="1" dirty="0" smtClean="0">
                <a:solidFill>
                  <a:schemeClr val="tx1"/>
                </a:solidFill>
                <a:latin typeface="Times New Roman" pitchFamily="18" charset="0"/>
                <a:cs typeface="Times New Roman" pitchFamily="18" charset="0"/>
              </a:rPr>
              <a:t>مصادر </a:t>
            </a:r>
            <a:r>
              <a:rPr lang="ar-IQ" b="1" dirty="0">
                <a:solidFill>
                  <a:schemeClr val="tx1"/>
                </a:solidFill>
                <a:latin typeface="Times New Roman" pitchFamily="18" charset="0"/>
                <a:cs typeface="Times New Roman" pitchFamily="18" charset="0"/>
              </a:rPr>
              <a:t>التلوث الاشعاعي</a:t>
            </a:r>
            <a:r>
              <a:rPr lang="ar-IQ" sz="2800" dirty="0">
                <a:solidFill>
                  <a:schemeClr val="tx1"/>
                </a:solidFill>
                <a:latin typeface="Times New Roman" pitchFamily="18" charset="0"/>
                <a:cs typeface="Times New Roman" pitchFamily="18" charset="0"/>
              </a:rPr>
              <a:t>: </a:t>
            </a:r>
          </a:p>
          <a:p>
            <a:pPr algn="r" rtl="1"/>
            <a:r>
              <a:rPr lang="ar-IQ" dirty="0">
                <a:solidFill>
                  <a:schemeClr val="tx1"/>
                </a:solidFill>
                <a:latin typeface="Times New Roman" pitchFamily="18" charset="0"/>
                <a:cs typeface="Times New Roman" pitchFamily="18" charset="0"/>
              </a:rPr>
              <a:t>-  تعرض أطباء الأشعة ومساعديهم والمرضى للأشعة التشخيصية مثل الأشعة السينية بالمستشفيات .</a:t>
            </a:r>
          </a:p>
          <a:p>
            <a:pPr algn="r" rtl="1"/>
            <a:r>
              <a:rPr lang="ar-IQ" dirty="0">
                <a:solidFill>
                  <a:schemeClr val="tx1"/>
                </a:solidFill>
                <a:latin typeface="Times New Roman" pitchFamily="18" charset="0"/>
                <a:cs typeface="Times New Roman" pitchFamily="18" charset="0"/>
              </a:rPr>
              <a:t>- أستنشاق العاملين فى مجالات المواد المشعة غبار المواد المشعة وابتلاعه  .</a:t>
            </a:r>
          </a:p>
          <a:p>
            <a:pPr algn="r" rtl="1"/>
            <a:r>
              <a:rPr lang="ar-IQ" dirty="0">
                <a:solidFill>
                  <a:schemeClr val="tx1"/>
                </a:solidFill>
                <a:latin typeface="Times New Roman" pitchFamily="18" charset="0"/>
                <a:cs typeface="Times New Roman" pitchFamily="18" charset="0"/>
              </a:rPr>
              <a:t>- الأنفجارت الذرية .</a:t>
            </a:r>
          </a:p>
          <a:p>
            <a:pPr algn="r" rtl="1"/>
            <a:r>
              <a:rPr lang="ar-IQ" dirty="0">
                <a:solidFill>
                  <a:schemeClr val="tx1"/>
                </a:solidFill>
                <a:latin typeface="Times New Roman" pitchFamily="18" charset="0"/>
                <a:cs typeface="Times New Roman" pitchFamily="18" charset="0"/>
              </a:rPr>
              <a:t>- استخدام المواد المشعة فى الحروب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767631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a:solidFill>
                  <a:srgbClr val="FF0000"/>
                </a:solidFill>
                <a:latin typeface="Times New Roman" pitchFamily="18" charset="0"/>
                <a:cs typeface="Times New Roman" pitchFamily="18" charset="0"/>
              </a:rPr>
              <a:t>طرق الوقاية من أضرار الأشعاع:</a:t>
            </a:r>
          </a:p>
          <a:p>
            <a:pPr algn="r" rtl="1"/>
            <a:endParaRPr lang="ar-IQ" sz="2800" b="1" dirty="0">
              <a:solidFill>
                <a:schemeClr val="tx1"/>
              </a:solidFill>
              <a:latin typeface="Times New Roman" pitchFamily="18" charset="0"/>
              <a:cs typeface="Times New Roman" pitchFamily="18" charset="0"/>
            </a:endParaRPr>
          </a:p>
          <a:p>
            <a:pPr algn="r" rtl="1"/>
            <a:r>
              <a:rPr lang="ar-IQ" dirty="0">
                <a:solidFill>
                  <a:schemeClr val="tx1"/>
                </a:solidFill>
                <a:latin typeface="Times New Roman" pitchFamily="18" charset="0"/>
                <a:cs typeface="Times New Roman" pitchFamily="18" charset="0"/>
              </a:rPr>
              <a:t>1- توفير الملابس والأحذية الواقية من الأشعاع للعاملين المتعاملين مع الأشعه .</a:t>
            </a:r>
          </a:p>
          <a:p>
            <a:pPr algn="r" rtl="1"/>
            <a:r>
              <a:rPr lang="ar-IQ" dirty="0">
                <a:solidFill>
                  <a:schemeClr val="tx1"/>
                </a:solidFill>
                <a:latin typeface="Times New Roman" pitchFamily="18" charset="0"/>
                <a:cs typeface="Times New Roman" pitchFamily="18" charset="0"/>
              </a:rPr>
              <a:t>2- عمل فحوص دورية للعاملين وقياس معدلات الأشعاع لديهم والتأكد من عدم تجاوزها للحدود المسموح بها من قبل منظمة الصحه العالميه </a:t>
            </a:r>
          </a:p>
          <a:p>
            <a:pPr algn="r" rtl="1"/>
            <a:r>
              <a:rPr lang="ar-IQ" dirty="0">
                <a:solidFill>
                  <a:schemeClr val="tx1"/>
                </a:solidFill>
                <a:latin typeface="Times New Roman" pitchFamily="18" charset="0"/>
                <a:cs typeface="Times New Roman" pitchFamily="18" charset="0"/>
              </a:rPr>
              <a:t>3- يحظر على العاملين فى تلك المجالات الخروج بملابس العمل حتى لا تنتقل معها المواد المشعة الى خارج مواقع العمل .</a:t>
            </a:r>
          </a:p>
          <a:p>
            <a:pPr algn="r" rtl="1"/>
            <a:r>
              <a:rPr lang="ar-IQ" dirty="0">
                <a:solidFill>
                  <a:schemeClr val="tx1"/>
                </a:solidFill>
                <a:latin typeface="Times New Roman" pitchFamily="18" charset="0"/>
                <a:cs typeface="Times New Roman" pitchFamily="18" charset="0"/>
              </a:rPr>
              <a:t>4-  لا يصرح بالعمل فى مجالات متعلقة بالأشعاع لمن هم أقل من 18 عام , أو يعانون من فقر الدم أو وجود شقوق أو جروح بالجلد أو لديهم عادة قضم الأظافر, أو سبق لهم العمل فثبت تأثرهم بالأشعاع </a:t>
            </a:r>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04221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dirty="0" smtClean="0">
              <a:solidFill>
                <a:schemeClr val="tx1"/>
              </a:solidFill>
              <a:latin typeface="Times New Roman" pitchFamily="18" charset="0"/>
              <a:cs typeface="Times New Roman" pitchFamily="18" charset="0"/>
            </a:endParaRPr>
          </a:p>
          <a:p>
            <a:pPr algn="r" rtl="1"/>
            <a:r>
              <a:rPr lang="ar-IQ" dirty="0">
                <a:solidFill>
                  <a:schemeClr val="tx1"/>
                </a:solidFill>
                <a:latin typeface="Times New Roman" pitchFamily="18" charset="0"/>
                <a:cs typeface="Times New Roman" pitchFamily="18" charset="0"/>
              </a:rPr>
              <a:t>5- حظر الأكل والشرب والتدخين فى مواقع العمل المتعاملة </a:t>
            </a:r>
            <a:r>
              <a:rPr lang="ar-IQ" dirty="0" smtClean="0">
                <a:solidFill>
                  <a:schemeClr val="tx1"/>
                </a:solidFill>
                <a:latin typeface="Times New Roman" pitchFamily="18" charset="0"/>
                <a:cs typeface="Times New Roman" pitchFamily="18" charset="0"/>
              </a:rPr>
              <a:t>بالأشعه.</a:t>
            </a:r>
            <a:endParaRPr lang="ar-IQ" dirty="0">
              <a:solidFill>
                <a:schemeClr val="tx1"/>
              </a:solidFill>
              <a:latin typeface="Times New Roman" pitchFamily="18" charset="0"/>
              <a:cs typeface="Times New Roman" pitchFamily="18" charset="0"/>
            </a:endParaRPr>
          </a:p>
          <a:p>
            <a:pPr algn="r" rtl="1"/>
            <a:r>
              <a:rPr lang="ar-IQ" dirty="0">
                <a:solidFill>
                  <a:schemeClr val="tx1"/>
                </a:solidFill>
                <a:latin typeface="Times New Roman" pitchFamily="18" charset="0"/>
                <a:cs typeface="Times New Roman" pitchFamily="18" charset="0"/>
              </a:rPr>
              <a:t>6- حظر امتصاص السوائل المشعة بماصات الفم ويستعمل بدلا منها المحاقن والمخابير وغيرها من أدوات القياس المناسبة .</a:t>
            </a:r>
          </a:p>
          <a:p>
            <a:pPr algn="r" rtl="1"/>
            <a:r>
              <a:rPr lang="ar-IQ" dirty="0">
                <a:solidFill>
                  <a:schemeClr val="tx1"/>
                </a:solidFill>
                <a:latin typeface="Times New Roman" pitchFamily="18" charset="0"/>
                <a:cs typeface="Times New Roman" pitchFamily="18" charset="0"/>
              </a:rPr>
              <a:t>7- ان ثبت تلوث منطقة ما أشعاعيا , فلابد من اخلائها فورا من سكانها , واجراء الفحوص الطبية والقياسات  الأشعاعية اللازمة لهم واتخاذ ما يلزم من اجراءات </a:t>
            </a:r>
            <a:r>
              <a:rPr lang="ar-IQ" dirty="0" smtClean="0">
                <a:solidFill>
                  <a:schemeClr val="tx1"/>
                </a:solidFill>
                <a:latin typeface="Times New Roman" pitchFamily="18" charset="0"/>
                <a:cs typeface="Times New Roman" pitchFamily="18" charset="0"/>
              </a:rPr>
              <a:t>طبية</a:t>
            </a:r>
            <a:r>
              <a:rPr lang="en-US" smtClean="0">
                <a:solidFill>
                  <a:schemeClr val="tx1"/>
                </a:solidFill>
                <a:latin typeface="Times New Roman" pitchFamily="18" charset="0"/>
                <a:cs typeface="Times New Roman" pitchFamily="18" charset="0"/>
              </a:rPr>
              <a:t>.</a:t>
            </a:r>
            <a:r>
              <a:rPr lang="ar-IQ" smtClean="0">
                <a:solidFill>
                  <a:schemeClr val="tx1"/>
                </a:solidFill>
                <a:latin typeface="Times New Roman" pitchFamily="18" charset="0"/>
                <a:cs typeface="Times New Roman" pitchFamily="18" charset="0"/>
              </a:rPr>
              <a:t> </a:t>
            </a:r>
            <a:endParaRPr lang="ar-IQ" dirty="0">
              <a:solidFill>
                <a:schemeClr val="tx1"/>
              </a:solidFill>
              <a:latin typeface="Times New Roman" pitchFamily="18" charset="0"/>
              <a:cs typeface="Times New Roman" pitchFamily="18" charset="0"/>
            </a:endParaRPr>
          </a:p>
          <a:p>
            <a:pPr algn="r" rtl="1"/>
            <a:endParaRPr lang="en-US"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592085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430</Words>
  <Application>Microsoft Office PowerPoint</Application>
  <PresentationFormat>On-screen Show (4:3)</PresentationFormat>
  <Paragraphs>23</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8</cp:revision>
  <dcterms:created xsi:type="dcterms:W3CDTF">2006-08-16T00:00:00Z</dcterms:created>
  <dcterms:modified xsi:type="dcterms:W3CDTF">2018-12-22T18:55:15Z</dcterms:modified>
</cp:coreProperties>
</file>