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modifyVerifier cryptProviderType="rsaFull" cryptAlgorithmClass="hash" cryptAlgorithmType="typeAny" cryptAlgorithmSid="4" spinCount="100000" saltData="dIi6r9jPbGq989clIl0roQ==" hashData="XjAjgIk97siLEcYWwHsS1qXsqE4="/>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02" y="-6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12/22/2018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a:bodyPr>
          <a:lstStyle/>
          <a:p>
            <a:pPr rtl="1"/>
            <a:r>
              <a:rPr lang="ar-IQ" b="1" dirty="0">
                <a:solidFill>
                  <a:srgbClr val="FF0000"/>
                </a:solidFill>
                <a:latin typeface="Times New Roman" pitchFamily="18" charset="0"/>
                <a:cs typeface="Times New Roman" pitchFamily="18" charset="0"/>
              </a:rPr>
              <a:t> مخاطر تلوث التربة </a:t>
            </a:r>
            <a:endParaRPr lang="en-US" b="1" dirty="0" smtClean="0">
              <a:solidFill>
                <a:srgbClr val="FF0000"/>
              </a:solidFill>
              <a:latin typeface="Times New Roman" pitchFamily="18" charset="0"/>
              <a:cs typeface="Times New Roman" pitchFamily="18" charset="0"/>
            </a:endParaRPr>
          </a:p>
          <a:p>
            <a:pPr algn="just" rtl="1"/>
            <a:r>
              <a:rPr lang="ar-IQ" dirty="0">
                <a:solidFill>
                  <a:schemeClr val="tx1"/>
                </a:solidFill>
                <a:latin typeface="Times New Roman" pitchFamily="18" charset="0"/>
                <a:cs typeface="Times New Roman" pitchFamily="18" charset="0"/>
              </a:rPr>
              <a:t>تتلخص مخاطر تلوث التربة بالنقاط التالية:</a:t>
            </a:r>
          </a:p>
          <a:p>
            <a:pPr algn="just" rtl="1"/>
            <a:r>
              <a:rPr lang="ar-IQ" dirty="0" smtClean="0">
                <a:solidFill>
                  <a:schemeClr val="tx1"/>
                </a:solidFill>
                <a:latin typeface="Times New Roman" pitchFamily="18" charset="0"/>
                <a:cs typeface="Times New Roman" pitchFamily="18" charset="0"/>
              </a:rPr>
              <a:t>-</a:t>
            </a:r>
            <a:r>
              <a:rPr lang="en-US" dirty="0" smtClean="0">
                <a:solidFill>
                  <a:schemeClr val="tx1"/>
                </a:solidFill>
                <a:latin typeface="Times New Roman" pitchFamily="18" charset="0"/>
                <a:cs typeface="Times New Roman" pitchFamily="18" charset="0"/>
              </a:rPr>
              <a:t> </a:t>
            </a:r>
            <a:r>
              <a:rPr lang="ar-IQ" dirty="0" smtClean="0">
                <a:solidFill>
                  <a:schemeClr val="tx1"/>
                </a:solidFill>
                <a:latin typeface="Times New Roman" pitchFamily="18" charset="0"/>
                <a:cs typeface="Times New Roman" pitchFamily="18" charset="0"/>
              </a:rPr>
              <a:t>يؤدي </a:t>
            </a:r>
            <a:r>
              <a:rPr lang="ar-IQ" dirty="0">
                <a:solidFill>
                  <a:schemeClr val="tx1"/>
                </a:solidFill>
                <a:latin typeface="Times New Roman" pitchFamily="18" charset="0"/>
                <a:cs typeface="Times New Roman" pitchFamily="18" charset="0"/>
              </a:rPr>
              <a:t>تلوث التربة الى حدوث ثلاثة انواع من الخلل فيها وهي : </a:t>
            </a:r>
          </a:p>
          <a:p>
            <a:pPr algn="just" rtl="1"/>
            <a:r>
              <a:rPr lang="ar-IQ" dirty="0" smtClean="0">
                <a:solidFill>
                  <a:schemeClr val="tx1"/>
                </a:solidFill>
                <a:latin typeface="Times New Roman" pitchFamily="18" charset="0"/>
                <a:cs typeface="Times New Roman" pitchFamily="18" charset="0"/>
              </a:rPr>
              <a:t>•</a:t>
            </a:r>
            <a:r>
              <a:rPr lang="en-US" dirty="0" smtClean="0">
                <a:solidFill>
                  <a:schemeClr val="tx1"/>
                </a:solidFill>
                <a:latin typeface="Times New Roman" pitchFamily="18" charset="0"/>
                <a:cs typeface="Times New Roman" pitchFamily="18" charset="0"/>
              </a:rPr>
              <a:t> </a:t>
            </a:r>
            <a:r>
              <a:rPr lang="ar-IQ" dirty="0" smtClean="0">
                <a:solidFill>
                  <a:schemeClr val="tx1"/>
                </a:solidFill>
                <a:latin typeface="Times New Roman" pitchFamily="18" charset="0"/>
                <a:cs typeface="Times New Roman" pitchFamily="18" charset="0"/>
              </a:rPr>
              <a:t>خلل </a:t>
            </a:r>
            <a:r>
              <a:rPr lang="ar-IQ" dirty="0">
                <a:solidFill>
                  <a:schemeClr val="tx1"/>
                </a:solidFill>
                <a:latin typeface="Times New Roman" pitchFamily="18" charset="0"/>
                <a:cs typeface="Times New Roman" pitchFamily="18" charset="0"/>
              </a:rPr>
              <a:t>فيزيائي ويشمل بناء التربة ، تكوين طبقة غير نفاذة للجذور،التقليل من صرف الماء الزائد.</a:t>
            </a:r>
          </a:p>
          <a:p>
            <a:pPr algn="just" rtl="1"/>
            <a:r>
              <a:rPr lang="ar-IQ" dirty="0" smtClean="0">
                <a:solidFill>
                  <a:schemeClr val="tx1"/>
                </a:solidFill>
                <a:latin typeface="Times New Roman" pitchFamily="18" charset="0"/>
                <a:cs typeface="Times New Roman" pitchFamily="18" charset="0"/>
              </a:rPr>
              <a:t>•</a:t>
            </a:r>
            <a:r>
              <a:rPr lang="en-US" dirty="0" smtClean="0">
                <a:solidFill>
                  <a:schemeClr val="tx1"/>
                </a:solidFill>
                <a:latin typeface="Times New Roman" pitchFamily="18" charset="0"/>
                <a:cs typeface="Times New Roman" pitchFamily="18" charset="0"/>
              </a:rPr>
              <a:t> </a:t>
            </a:r>
            <a:r>
              <a:rPr lang="ar-IQ" dirty="0" smtClean="0">
                <a:solidFill>
                  <a:schemeClr val="tx1"/>
                </a:solidFill>
                <a:latin typeface="Times New Roman" pitchFamily="18" charset="0"/>
                <a:cs typeface="Times New Roman" pitchFamily="18" charset="0"/>
              </a:rPr>
              <a:t>خلل </a:t>
            </a:r>
            <a:r>
              <a:rPr lang="ar-IQ" dirty="0">
                <a:solidFill>
                  <a:schemeClr val="tx1"/>
                </a:solidFill>
                <a:latin typeface="Times New Roman" pitchFamily="18" charset="0"/>
                <a:cs typeface="Times New Roman" pitchFamily="18" charset="0"/>
              </a:rPr>
              <a:t>كيميائي ويشمل تغيير الاس الهيدروجيني بشكل متطرف، تغير ملوحة التربة، تجوية كيمائية لمعادن الطين، وجود معادن ثقيلة، نقص الاوكسجين</a:t>
            </a:r>
          </a:p>
          <a:p>
            <a:pPr algn="just" rtl="1"/>
            <a:r>
              <a:rPr lang="ar-IQ" dirty="0" smtClean="0">
                <a:solidFill>
                  <a:schemeClr val="tx1"/>
                </a:solidFill>
                <a:latin typeface="Times New Roman" pitchFamily="18" charset="0"/>
                <a:cs typeface="Times New Roman" pitchFamily="18" charset="0"/>
              </a:rPr>
              <a:t>•</a:t>
            </a:r>
            <a:r>
              <a:rPr lang="en-US" dirty="0" smtClean="0">
                <a:solidFill>
                  <a:schemeClr val="tx1"/>
                </a:solidFill>
                <a:latin typeface="Times New Roman" pitchFamily="18" charset="0"/>
                <a:cs typeface="Times New Roman" pitchFamily="18" charset="0"/>
              </a:rPr>
              <a:t> </a:t>
            </a:r>
            <a:r>
              <a:rPr lang="ar-IQ" dirty="0" smtClean="0">
                <a:solidFill>
                  <a:schemeClr val="tx1"/>
                </a:solidFill>
                <a:latin typeface="Times New Roman" pitchFamily="18" charset="0"/>
                <a:cs typeface="Times New Roman" pitchFamily="18" charset="0"/>
              </a:rPr>
              <a:t>خلل </a:t>
            </a:r>
            <a:r>
              <a:rPr lang="ar-IQ" dirty="0">
                <a:solidFill>
                  <a:schemeClr val="tx1"/>
                </a:solidFill>
                <a:latin typeface="Times New Roman" pitchFamily="18" charset="0"/>
                <a:cs typeface="Times New Roman" pitchFamily="18" charset="0"/>
              </a:rPr>
              <a:t>حيوي ويشمل انخفاض اعداد الكائنات الحية في التربة مثل دودة الارض، وجود مسببات مرضية</a:t>
            </a:r>
          </a:p>
          <a:p>
            <a:pPr algn="r" rtl="1"/>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3313085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lnSpcReduction="10000"/>
          </a:bodyPr>
          <a:lstStyle/>
          <a:p>
            <a:pPr algn="just" rtl="1"/>
            <a:r>
              <a:rPr lang="ar-IQ" dirty="0" smtClean="0">
                <a:solidFill>
                  <a:schemeClr val="tx1"/>
                </a:solidFill>
                <a:latin typeface="Times New Roman" pitchFamily="18" charset="0"/>
                <a:cs typeface="Times New Roman" pitchFamily="18" charset="0"/>
              </a:rPr>
              <a:t>-</a:t>
            </a:r>
            <a:r>
              <a:rPr lang="en-US" dirty="0" smtClean="0">
                <a:solidFill>
                  <a:schemeClr val="tx1"/>
                </a:solidFill>
                <a:latin typeface="Times New Roman" pitchFamily="18" charset="0"/>
                <a:cs typeface="Times New Roman" pitchFamily="18" charset="0"/>
              </a:rPr>
              <a:t> </a:t>
            </a:r>
            <a:r>
              <a:rPr lang="ar-IQ" dirty="0" smtClean="0">
                <a:solidFill>
                  <a:schemeClr val="tx1"/>
                </a:solidFill>
                <a:latin typeface="Times New Roman" pitchFamily="18" charset="0"/>
                <a:cs typeface="Times New Roman" pitchFamily="18" charset="0"/>
              </a:rPr>
              <a:t>تلوث </a:t>
            </a:r>
            <a:r>
              <a:rPr lang="ar-IQ" dirty="0">
                <a:solidFill>
                  <a:schemeClr val="tx1"/>
                </a:solidFill>
                <a:latin typeface="Times New Roman" pitchFamily="18" charset="0"/>
                <a:cs typeface="Times New Roman" pitchFamily="18" charset="0"/>
              </a:rPr>
              <a:t>المحاصيل الغذائية بالكيماويات الضارة يؤدي إلى إصابة الإنسان بالأمراض بسبب تناوله للأغذية الملوثة سواء كانت أغذية نباتية أو حيوانية، وأن الثروة الحيوانية بحد ذاتها تتأثر بسبب تلوث التربة بالكيماويات الضارة،حيث تصاب الماشية والأغنام الطيور والدواجن بالأمراض التي تؤدي إلى انخفاض الإنتاج الحيواني وكذلك تؤثر بعض المواد الكيمائية الضارة في النبات وتكوينه الطبيعي،مما يترتب عليه انخفاض في قيمته الغذائية</a:t>
            </a:r>
          </a:p>
          <a:p>
            <a:pPr algn="just" rtl="1"/>
            <a:r>
              <a:rPr lang="ar-IQ" dirty="0" smtClean="0">
                <a:solidFill>
                  <a:schemeClr val="tx1"/>
                </a:solidFill>
                <a:latin typeface="Times New Roman" pitchFamily="18" charset="0"/>
                <a:cs typeface="Times New Roman" pitchFamily="18" charset="0"/>
              </a:rPr>
              <a:t>-</a:t>
            </a:r>
            <a:r>
              <a:rPr lang="en-US" dirty="0" smtClean="0">
                <a:solidFill>
                  <a:schemeClr val="tx1"/>
                </a:solidFill>
                <a:latin typeface="Times New Roman" pitchFamily="18" charset="0"/>
                <a:cs typeface="Times New Roman" pitchFamily="18" charset="0"/>
              </a:rPr>
              <a:t> </a:t>
            </a:r>
            <a:r>
              <a:rPr lang="ar-IQ" dirty="0" smtClean="0">
                <a:solidFill>
                  <a:schemeClr val="tx1"/>
                </a:solidFill>
                <a:latin typeface="Times New Roman" pitchFamily="18" charset="0"/>
                <a:cs typeface="Times New Roman" pitchFamily="18" charset="0"/>
              </a:rPr>
              <a:t>الافراط </a:t>
            </a:r>
            <a:r>
              <a:rPr lang="ar-IQ" dirty="0">
                <a:solidFill>
                  <a:schemeClr val="tx1"/>
                </a:solidFill>
                <a:latin typeface="Times New Roman" pitchFamily="18" charset="0"/>
                <a:cs typeface="Times New Roman" pitchFamily="18" charset="0"/>
              </a:rPr>
              <a:t>في استخدام الاسمدة الكيميائية وخاصة النيتروجينية يسبب تلوث مصادر المياه السطحية والجوفية وخاصة ان النبات لايستهلك كل كمية الاسمدة المضافة ويؤدي الى عدم الاتزان بين العناصر الغذائية  داخل النباتات الى تراكم كميات كبيرة من من النترات في اوراق النباتات وجذوره الى تغير في طعم الخضروات والفواكه واوانها ورائحتها وتنتقل مركبات النترات والنتريت الى جسم الانسان عبر السلاسل الغذائية وتسبب الامراض للانسان .</a:t>
            </a:r>
          </a:p>
          <a:p>
            <a:pPr algn="r" rtl="1"/>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6312652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a:bodyPr>
          <a:lstStyle/>
          <a:p>
            <a:pPr algn="r" rtl="1"/>
            <a:endParaRPr lang="en-US" dirty="0" smtClean="0">
              <a:solidFill>
                <a:schemeClr val="tx1"/>
              </a:solidFill>
              <a:latin typeface="Times New Roman" pitchFamily="18" charset="0"/>
              <a:cs typeface="Times New Roman" pitchFamily="18" charset="0"/>
            </a:endParaRPr>
          </a:p>
          <a:p>
            <a:pPr marL="457200" indent="-457200" algn="just" rtl="1">
              <a:buFontTx/>
              <a:buChar char="-"/>
            </a:pPr>
            <a:r>
              <a:rPr lang="ar-IQ" dirty="0" smtClean="0">
                <a:solidFill>
                  <a:schemeClr val="tx1"/>
                </a:solidFill>
                <a:latin typeface="Times New Roman" pitchFamily="18" charset="0"/>
                <a:cs typeface="Times New Roman" pitchFamily="18" charset="0"/>
              </a:rPr>
              <a:t>تؤثر </a:t>
            </a:r>
            <a:r>
              <a:rPr lang="ar-IQ" dirty="0">
                <a:solidFill>
                  <a:schemeClr val="tx1"/>
                </a:solidFill>
                <a:latin typeface="Times New Roman" pitchFamily="18" charset="0"/>
                <a:cs typeface="Times New Roman" pitchFamily="18" charset="0"/>
              </a:rPr>
              <a:t>الأمطارالحامضية (وهي الأمطار التي تحتوي على الكبريتك و النتريك )  على الكائنات الدقيقة في التربة فيختل التوازن بينها مما يؤدي إلى فقد بعض الأملاح و العناصر الهامة الموجودة في </a:t>
            </a:r>
            <a:r>
              <a:rPr lang="ar-IQ" dirty="0" smtClean="0">
                <a:solidFill>
                  <a:schemeClr val="tx1"/>
                </a:solidFill>
                <a:latin typeface="Times New Roman" pitchFamily="18" charset="0"/>
                <a:cs typeface="Times New Roman" pitchFamily="18" charset="0"/>
              </a:rPr>
              <a:t>التربة</a:t>
            </a:r>
            <a:r>
              <a:rPr lang="en-US" dirty="0" smtClean="0">
                <a:solidFill>
                  <a:schemeClr val="tx1"/>
                </a:solidFill>
                <a:latin typeface="Times New Roman" pitchFamily="18" charset="0"/>
                <a:cs typeface="Times New Roman" pitchFamily="18" charset="0"/>
              </a:rPr>
              <a:t>.</a:t>
            </a:r>
          </a:p>
          <a:p>
            <a:pPr algn="just" rtl="1"/>
            <a:r>
              <a:rPr lang="ar-IQ" dirty="0" smtClean="0">
                <a:solidFill>
                  <a:schemeClr val="tx1"/>
                </a:solidFill>
                <a:latin typeface="Times New Roman" pitchFamily="18" charset="0"/>
                <a:cs typeface="Times New Roman" pitchFamily="18" charset="0"/>
              </a:rPr>
              <a:t> </a:t>
            </a:r>
            <a:endParaRPr lang="ar-IQ" dirty="0">
              <a:solidFill>
                <a:schemeClr val="tx1"/>
              </a:solidFill>
              <a:latin typeface="Times New Roman" pitchFamily="18" charset="0"/>
              <a:cs typeface="Times New Roman" pitchFamily="18" charset="0"/>
            </a:endParaRPr>
          </a:p>
          <a:p>
            <a:pPr algn="just" rtl="1"/>
            <a:r>
              <a:rPr lang="ar-IQ" dirty="0" smtClean="0">
                <a:solidFill>
                  <a:schemeClr val="tx1"/>
                </a:solidFill>
                <a:latin typeface="Times New Roman" pitchFamily="18" charset="0"/>
                <a:cs typeface="Times New Roman" pitchFamily="18" charset="0"/>
              </a:rPr>
              <a:t>-</a:t>
            </a:r>
            <a:r>
              <a:rPr lang="en-US" dirty="0" smtClean="0">
                <a:solidFill>
                  <a:schemeClr val="tx1"/>
                </a:solidFill>
                <a:latin typeface="Times New Roman" pitchFamily="18" charset="0"/>
                <a:cs typeface="Times New Roman" pitchFamily="18" charset="0"/>
              </a:rPr>
              <a:t> </a:t>
            </a:r>
            <a:r>
              <a:rPr lang="ar-IQ" dirty="0" smtClean="0">
                <a:solidFill>
                  <a:schemeClr val="tx1"/>
                </a:solidFill>
                <a:latin typeface="Times New Roman" pitchFamily="18" charset="0"/>
                <a:cs typeface="Times New Roman" pitchFamily="18" charset="0"/>
              </a:rPr>
              <a:t>مياه </a:t>
            </a:r>
            <a:r>
              <a:rPr lang="ar-IQ" dirty="0">
                <a:solidFill>
                  <a:schemeClr val="tx1"/>
                </a:solidFill>
                <a:latin typeface="Times New Roman" pitchFamily="18" charset="0"/>
                <a:cs typeface="Times New Roman" pitchFamily="18" charset="0"/>
              </a:rPr>
              <a:t>الصرف الصحي غير المعالج والمستخدم لري التربة قد يحوي على الكائنات الدقيقة الموجودة مثل الديدان المعوية المسببة للكوليرا وفيروس الكبد الوبائي والتي تنتقل إلى الإنسان عن طريق الأغذية .</a:t>
            </a:r>
          </a:p>
          <a:p>
            <a:pPr algn="r" rtl="1"/>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5183992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273</Words>
  <Application>Microsoft Office PowerPoint</Application>
  <PresentationFormat>On-screen Show (4:3)</PresentationFormat>
  <Paragraphs>12</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ahmed</dc:creator>
  <cp:lastModifiedBy>ahmed</cp:lastModifiedBy>
  <cp:revision>4</cp:revision>
  <dcterms:created xsi:type="dcterms:W3CDTF">2006-08-16T00:00:00Z</dcterms:created>
  <dcterms:modified xsi:type="dcterms:W3CDTF">2018-12-22T18:54:58Z</dcterms:modified>
</cp:coreProperties>
</file>