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100000" saltData="fU+n9uVxiqjz+JgvZZyyhA==" hashData="3UldY6X3uRmpfIWCPhcRhb07MEI="/>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02"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12/22/2018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rtl="1"/>
            <a:r>
              <a:rPr lang="ar-IQ" sz="2800" b="1" u="sng" dirty="0" smtClean="0">
                <a:solidFill>
                  <a:srgbClr val="FF0000"/>
                </a:solidFill>
                <a:cs typeface="+mj-cs"/>
              </a:rPr>
              <a:t> تلوث </a:t>
            </a:r>
            <a:r>
              <a:rPr lang="ar-IQ" sz="2800" b="1" u="sng" dirty="0">
                <a:solidFill>
                  <a:srgbClr val="FF0000"/>
                </a:solidFill>
                <a:cs typeface="+mj-cs"/>
              </a:rPr>
              <a:t>التربة </a:t>
            </a:r>
            <a:r>
              <a:rPr lang="ar-IQ" sz="2800" b="1" u="sng" dirty="0" smtClean="0">
                <a:solidFill>
                  <a:srgbClr val="FF0000"/>
                </a:solidFill>
                <a:cs typeface="+mj-cs"/>
              </a:rPr>
              <a:t>ومصادره</a:t>
            </a:r>
          </a:p>
          <a:p>
            <a:pPr algn="just" rtl="1"/>
            <a:r>
              <a:rPr lang="ar-IQ" dirty="0">
                <a:solidFill>
                  <a:schemeClr val="tx1"/>
                </a:solidFill>
                <a:cs typeface="+mj-cs"/>
              </a:rPr>
              <a:t>تعرف التربة بانها الطبقة السطحية الرقيقة من الارض الصالحة لنمو النباتات وقد تكونت التربة خلال سلسلة من العمليات بالغة التعقيد استمرت ملايين السنين نتيجة فعل الحرارة والرطوبة والرياح والكائنات الحية مثل النباتات الاولية والراقية وكذا الحيوانات. لذا  </a:t>
            </a:r>
            <a:r>
              <a:rPr lang="ar-IQ" b="1" u="sng" dirty="0">
                <a:solidFill>
                  <a:schemeClr val="tx1"/>
                </a:solidFill>
                <a:cs typeface="+mj-cs"/>
              </a:rPr>
              <a:t>تلوث </a:t>
            </a:r>
            <a:r>
              <a:rPr lang="ar-IQ" b="1" u="sng" dirty="0" smtClean="0">
                <a:solidFill>
                  <a:schemeClr val="tx1"/>
                </a:solidFill>
                <a:cs typeface="+mj-cs"/>
              </a:rPr>
              <a:t>التربة</a:t>
            </a:r>
            <a:r>
              <a:rPr lang="ar-IQ" b="1" dirty="0" smtClean="0">
                <a:solidFill>
                  <a:schemeClr val="tx1"/>
                </a:solidFill>
                <a:cs typeface="+mj-cs"/>
              </a:rPr>
              <a:t>  </a:t>
            </a:r>
            <a:r>
              <a:rPr lang="ar-IQ" dirty="0" smtClean="0">
                <a:solidFill>
                  <a:schemeClr val="tx1"/>
                </a:solidFill>
                <a:cs typeface="+mj-cs"/>
              </a:rPr>
              <a:t>يعني </a:t>
            </a:r>
            <a:r>
              <a:rPr lang="ar-IQ" dirty="0">
                <a:solidFill>
                  <a:schemeClr val="tx1"/>
                </a:solidFill>
                <a:cs typeface="+mj-cs"/>
              </a:rPr>
              <a:t>دخول مواد غريبة في التربة او زيادة في تركيز احدى مكوناتها الطبيعية مما يؤدي الى تغير في التركيب الكيميائي والفيزيائي للتربة</a:t>
            </a:r>
            <a:r>
              <a:rPr lang="ar-IQ" dirty="0" smtClean="0">
                <a:solidFill>
                  <a:schemeClr val="tx1"/>
                </a:solidFill>
                <a:cs typeface="+mj-cs"/>
              </a:rPr>
              <a:t>.</a:t>
            </a:r>
          </a:p>
          <a:p>
            <a:pPr algn="just" rtl="1"/>
            <a:r>
              <a:rPr lang="ar-IQ" dirty="0">
                <a:solidFill>
                  <a:schemeClr val="tx1"/>
                </a:solidFill>
                <a:cs typeface="+mj-cs"/>
              </a:rPr>
              <a:t>مصادر تلوث التربة :</a:t>
            </a:r>
          </a:p>
          <a:p>
            <a:pPr algn="just" rtl="1"/>
            <a:r>
              <a:rPr lang="ar-IQ" dirty="0">
                <a:solidFill>
                  <a:schemeClr val="tx1"/>
                </a:solidFill>
                <a:cs typeface="+mj-cs"/>
              </a:rPr>
              <a:t>تستقبل التربة كميات هائلة من المخلفات والملوثات سنويا، ويمكن تصنيف الملوثات حسب منشئها الى ملوثات طبيعية وملوثات بشرية او حسب طبيعتها الى ملوثات حيوية وملوثات كيميائية. </a:t>
            </a:r>
          </a:p>
        </p:txBody>
      </p:sp>
    </p:spTree>
    <p:extLst>
      <p:ext uri="{BB962C8B-B14F-4D97-AF65-F5344CB8AC3E}">
        <p14:creationId xmlns:p14="http://schemas.microsoft.com/office/powerpoint/2010/main" val="18363975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r" rtl="1"/>
            <a:r>
              <a:rPr lang="ar-IQ" b="1" dirty="0">
                <a:solidFill>
                  <a:schemeClr val="tx1"/>
                </a:solidFill>
                <a:latin typeface="Times New Roman" pitchFamily="18" charset="0"/>
                <a:cs typeface="Times New Roman" pitchFamily="18" charset="0"/>
              </a:rPr>
              <a:t>- التلوث الطبيعي </a:t>
            </a:r>
            <a:r>
              <a:rPr lang="ar-IQ" dirty="0">
                <a:solidFill>
                  <a:schemeClr val="tx1"/>
                </a:solidFill>
                <a:latin typeface="Times New Roman" pitchFamily="18" charset="0"/>
                <a:cs typeface="Times New Roman" pitchFamily="18" charset="0"/>
              </a:rPr>
              <a:t>ويشمل انجراف التربة وهو عبارة عن ظاهرة طبيعية تتمثل في تفتيت وتاكل التربة بفعل العوامل المناخية واهمها الرياح والمياه ، التصحر وهو فقدان التربة لقدرتها البيولوجية بحيث ينتهي شكل الارض الزراعية والرعوية وتتحول الى ارض فقيرة زراعيا وتميل الى ان تكون صحراوية.</a:t>
            </a:r>
          </a:p>
          <a:p>
            <a:pPr algn="r" rtl="1"/>
            <a:r>
              <a:rPr lang="ar-IQ" b="1" dirty="0">
                <a:solidFill>
                  <a:schemeClr val="tx1"/>
                </a:solidFill>
                <a:latin typeface="Times New Roman" pitchFamily="18" charset="0"/>
                <a:cs typeface="Times New Roman" pitchFamily="18" charset="0"/>
              </a:rPr>
              <a:t>- الملوثات البشرية (الصناعية) </a:t>
            </a:r>
            <a:r>
              <a:rPr lang="ar-IQ" dirty="0">
                <a:solidFill>
                  <a:schemeClr val="tx1"/>
                </a:solidFill>
                <a:latin typeface="Times New Roman" pitchFamily="18" charset="0"/>
                <a:cs typeface="Times New Roman" pitchFamily="18" charset="0"/>
              </a:rPr>
              <a:t>وتشمل الافراط في استخدام الاسمدة الكيميائية ، المبيدات ، مياه الصرف الصحي غير المعالج، مخلفات المصانع المختلفة مثل مصانع تكرير النفط ، صهر وسباكة المعادن التي تحتوي فضلاتها على معادن سامة مثل الزئبق والرصاص والزرنيخ والكادميوم ..... الخ.</a:t>
            </a:r>
          </a:p>
          <a:p>
            <a:pPr algn="r" rtl="1"/>
            <a:endParaRPr lang="en-US"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830948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rtl="1"/>
            <a:r>
              <a:rPr lang="ar-IQ" b="1" dirty="0">
                <a:solidFill>
                  <a:schemeClr val="tx1"/>
                </a:solidFill>
                <a:latin typeface="Times New Roman" pitchFamily="18" charset="0"/>
                <a:cs typeface="Times New Roman" pitchFamily="18" charset="0"/>
              </a:rPr>
              <a:t>التحكم في تلوث التربة : </a:t>
            </a:r>
          </a:p>
          <a:p>
            <a:pPr algn="r" rtl="1"/>
            <a:r>
              <a:rPr lang="ar-IQ" dirty="0" smtClean="0">
                <a:solidFill>
                  <a:schemeClr val="tx1"/>
                </a:solidFill>
                <a:latin typeface="Times New Roman" pitchFamily="18" charset="0"/>
                <a:cs typeface="Times New Roman" pitchFamily="18" charset="0"/>
              </a:rPr>
              <a:t>- تنظيم </a:t>
            </a:r>
            <a:r>
              <a:rPr lang="ar-IQ" dirty="0">
                <a:solidFill>
                  <a:schemeClr val="tx1"/>
                </a:solidFill>
                <a:latin typeface="Times New Roman" pitchFamily="18" charset="0"/>
                <a:cs typeface="Times New Roman" pitchFamily="18" charset="0"/>
              </a:rPr>
              <a:t>وترشيد استعمال الاسمدة والمبيدات الكيميائية ومراقبة استخدامها بحذر </a:t>
            </a:r>
          </a:p>
          <a:p>
            <a:pPr algn="r" rtl="1"/>
            <a:r>
              <a:rPr lang="ar-IQ" dirty="0" smtClean="0">
                <a:solidFill>
                  <a:schemeClr val="tx1"/>
                </a:solidFill>
                <a:latin typeface="Times New Roman" pitchFamily="18" charset="0"/>
                <a:cs typeface="Times New Roman" pitchFamily="18" charset="0"/>
              </a:rPr>
              <a:t>- المحافظ </a:t>
            </a:r>
            <a:r>
              <a:rPr lang="ar-IQ" dirty="0">
                <a:solidFill>
                  <a:schemeClr val="tx1"/>
                </a:solidFill>
                <a:latin typeface="Times New Roman" pitchFamily="18" charset="0"/>
                <a:cs typeface="Times New Roman" pitchFamily="18" charset="0"/>
              </a:rPr>
              <a:t>على الاتزان الطبيعي وذلك بحماية الغابات غير المستثمرة والمراعي الطبيعية الجبلية </a:t>
            </a:r>
          </a:p>
          <a:p>
            <a:pPr algn="r" rtl="1"/>
            <a:r>
              <a:rPr lang="ar-IQ" dirty="0" smtClean="0">
                <a:solidFill>
                  <a:schemeClr val="tx1"/>
                </a:solidFill>
                <a:latin typeface="Times New Roman" pitchFamily="18" charset="0"/>
                <a:cs typeface="Times New Roman" pitchFamily="18" charset="0"/>
              </a:rPr>
              <a:t>- المعالجة </a:t>
            </a:r>
            <a:r>
              <a:rPr lang="ar-IQ" dirty="0">
                <a:solidFill>
                  <a:schemeClr val="tx1"/>
                </a:solidFill>
                <a:latin typeface="Times New Roman" pitchFamily="18" charset="0"/>
                <a:cs typeface="Times New Roman" pitchFamily="18" charset="0"/>
              </a:rPr>
              <a:t>السليمة لمياه الصرف الصحي </a:t>
            </a:r>
          </a:p>
          <a:p>
            <a:pPr algn="r" rtl="1"/>
            <a:r>
              <a:rPr lang="ar-IQ" dirty="0" smtClean="0">
                <a:solidFill>
                  <a:schemeClr val="tx1"/>
                </a:solidFill>
                <a:latin typeface="Times New Roman" pitchFamily="18" charset="0"/>
                <a:cs typeface="Times New Roman" pitchFamily="18" charset="0"/>
              </a:rPr>
              <a:t>- التخلص </a:t>
            </a:r>
            <a:r>
              <a:rPr lang="ar-IQ" dirty="0">
                <a:solidFill>
                  <a:schemeClr val="tx1"/>
                </a:solidFill>
                <a:latin typeface="Times New Roman" pitchFamily="18" charset="0"/>
                <a:cs typeface="Times New Roman" pitchFamily="18" charset="0"/>
              </a:rPr>
              <a:t>من النفايات الصلبة بالطرق السليمة مثل الدفن في مواقع الطمر الصحي المخصصة لها، او اعادة تدويرها .</a:t>
            </a:r>
          </a:p>
          <a:p>
            <a:pPr algn="r" rtl="1"/>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42821669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245</Words>
  <Application>Microsoft Office PowerPoint</Application>
  <PresentationFormat>On-screen Show (4:3)</PresentationFormat>
  <Paragraphs>11</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ahmed</dc:creator>
  <cp:lastModifiedBy>ahmed</cp:lastModifiedBy>
  <cp:revision>13</cp:revision>
  <dcterms:created xsi:type="dcterms:W3CDTF">2006-08-16T00:00:00Z</dcterms:created>
  <dcterms:modified xsi:type="dcterms:W3CDTF">2018-12-22T18:54:35Z</dcterms:modified>
</cp:coreProperties>
</file>