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12n9lp55aFTqxnGK+zkpaQ==" hashData="sn3bAbTFg8Iy4VmbrORjZKBosuw="/>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dirty="0">
                <a:solidFill>
                  <a:srgbClr val="FF0000"/>
                </a:solidFill>
                <a:latin typeface="Times New Roman" pitchFamily="18" charset="0"/>
                <a:cs typeface="Times New Roman" pitchFamily="18" charset="0"/>
              </a:rPr>
              <a:t>تلوث المياه </a:t>
            </a:r>
            <a:r>
              <a:rPr lang="ar-IQ" sz="2800" b="1" dirty="0" smtClean="0">
                <a:solidFill>
                  <a:srgbClr val="FF0000"/>
                </a:solidFill>
                <a:latin typeface="Times New Roman" pitchFamily="18" charset="0"/>
                <a:cs typeface="Times New Roman" pitchFamily="18" charset="0"/>
              </a:rPr>
              <a:t>واسبابه</a:t>
            </a:r>
            <a:endParaRPr lang="en-US" sz="2800" b="1" dirty="0" smtClean="0">
              <a:solidFill>
                <a:srgbClr val="FF0000"/>
              </a:solidFill>
              <a:latin typeface="Times New Roman" pitchFamily="18" charset="0"/>
              <a:cs typeface="Times New Roman" pitchFamily="18" charset="0"/>
            </a:endParaRPr>
          </a:p>
          <a:p>
            <a:pPr algn="r" rtl="1"/>
            <a:r>
              <a:rPr lang="ar-IQ" sz="2800" b="1" dirty="0">
                <a:solidFill>
                  <a:schemeClr val="tx1"/>
                </a:solidFill>
                <a:latin typeface="Times New Roman" pitchFamily="18" charset="0"/>
                <a:cs typeface="Times New Roman" pitchFamily="18" charset="0"/>
              </a:rPr>
              <a:t>تلوث المياه </a:t>
            </a:r>
          </a:p>
          <a:p>
            <a:pPr algn="r" rtl="1"/>
            <a:r>
              <a:rPr lang="ar-IQ" sz="2800" dirty="0">
                <a:solidFill>
                  <a:schemeClr val="tx1"/>
                </a:solidFill>
                <a:latin typeface="Times New Roman" pitchFamily="18" charset="0"/>
                <a:cs typeface="Times New Roman" pitchFamily="18" charset="0"/>
              </a:rPr>
              <a:t>هو اي تغير في الخصائص الفيزيائية او الكيميائية او البيولوجية يجعل نوعية المياه التي نتعامل معها غير ملائمة للاستخدام. </a:t>
            </a:r>
          </a:p>
          <a:p>
            <a:pPr algn="r" rtl="1"/>
            <a:r>
              <a:rPr lang="ar-IQ" sz="2800" dirty="0">
                <a:solidFill>
                  <a:schemeClr val="tx1"/>
                </a:solidFill>
                <a:latin typeface="Times New Roman" pitchFamily="18" charset="0"/>
                <a:cs typeface="Times New Roman" pitchFamily="18" charset="0"/>
              </a:rPr>
              <a:t>عادة مايحدث التلويث من مصادر متعددة بعضها نقطي </a:t>
            </a:r>
            <a:r>
              <a:rPr lang="en-US" sz="2800" dirty="0">
                <a:solidFill>
                  <a:schemeClr val="tx1"/>
                </a:solidFill>
                <a:latin typeface="Times New Roman" pitchFamily="18" charset="0"/>
                <a:cs typeface="Times New Roman" pitchFamily="18" charset="0"/>
              </a:rPr>
              <a:t>Point source </a:t>
            </a:r>
            <a:r>
              <a:rPr lang="ar-IQ" sz="2800" dirty="0">
                <a:solidFill>
                  <a:schemeClr val="tx1"/>
                </a:solidFill>
                <a:latin typeface="Times New Roman" pitchFamily="18" charset="0"/>
                <a:cs typeface="Times New Roman" pitchFamily="18" charset="0"/>
              </a:rPr>
              <a:t>مثل المصانع ومحطات توليد الطاقة الكهربائية ومحطات معالجة المياه العادمة والمناجم وابار النفط وبعضها غير نقطي </a:t>
            </a:r>
            <a:r>
              <a:rPr lang="en-US" sz="2800" dirty="0">
                <a:solidFill>
                  <a:schemeClr val="tx1"/>
                </a:solidFill>
                <a:latin typeface="Times New Roman" pitchFamily="18" charset="0"/>
                <a:cs typeface="Times New Roman" pitchFamily="18" charset="0"/>
              </a:rPr>
              <a:t>Nonpoint source </a:t>
            </a:r>
            <a:r>
              <a:rPr lang="ar-IQ" sz="2800" dirty="0">
                <a:solidFill>
                  <a:schemeClr val="tx1"/>
                </a:solidFill>
                <a:latin typeface="Times New Roman" pitchFamily="18" charset="0"/>
                <a:cs typeface="Times New Roman" pitchFamily="18" charset="0"/>
              </a:rPr>
              <a:t>مثل المبيدات الذائبة في الماء الجاري </a:t>
            </a:r>
            <a:r>
              <a:rPr lang="en-US" sz="2800" dirty="0">
                <a:solidFill>
                  <a:schemeClr val="tx1"/>
                </a:solidFill>
                <a:latin typeface="Times New Roman" pitchFamily="18" charset="0"/>
                <a:cs typeface="Times New Roman" pitchFamily="18" charset="0"/>
              </a:rPr>
              <a:t>Runoff water </a:t>
            </a:r>
            <a:r>
              <a:rPr lang="ar-IQ" sz="2800" dirty="0">
                <a:solidFill>
                  <a:schemeClr val="tx1"/>
                </a:solidFill>
                <a:latin typeface="Times New Roman" pitchFamily="18" charset="0"/>
                <a:cs typeface="Times New Roman" pitchFamily="18" charset="0"/>
              </a:rPr>
              <a:t>والمنساب فوق المزارع والحدائق العامة والطرقات. واول هطول بعد فترة جفاف عادة ما يحتوي على تراكيز عالية من الملوثات الحامضية والنفطية والمطاطية المنشأ بينما تخف حدة التلوث في مياه مراحل الهطول اللاحقة.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51256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a:bodyPr>
          <a:lstStyle/>
          <a:p>
            <a:pPr algn="r" rtl="1"/>
            <a:r>
              <a:rPr lang="ar-IQ" sz="2800" b="1" dirty="0">
                <a:solidFill>
                  <a:schemeClr val="tx1"/>
                </a:solidFill>
                <a:latin typeface="Times New Roman" pitchFamily="18" charset="0"/>
                <a:cs typeface="Times New Roman" pitchFamily="18" charset="0"/>
              </a:rPr>
              <a:t>اسباب تلوث المياه</a:t>
            </a:r>
          </a:p>
          <a:p>
            <a:pPr algn="just" rtl="1"/>
            <a:r>
              <a:rPr lang="ar-IQ" sz="2800" b="1" u="sng" dirty="0">
                <a:solidFill>
                  <a:schemeClr val="tx1"/>
                </a:solidFill>
                <a:latin typeface="Times New Roman" pitchFamily="18" charset="0"/>
                <a:cs typeface="Times New Roman" pitchFamily="18" charset="0"/>
              </a:rPr>
              <a:t>مياه المجاري </a:t>
            </a:r>
            <a:r>
              <a:rPr lang="ar-IQ" sz="2800" dirty="0">
                <a:solidFill>
                  <a:schemeClr val="tx1"/>
                </a:solidFill>
                <a:latin typeface="Times New Roman" pitchFamily="18" charset="0"/>
                <a:cs typeface="Times New Roman" pitchFamily="18" charset="0"/>
              </a:rPr>
              <a:t>التي بدورها تتعرّض للتّلوّث بفعل الميكروبات الضارّة وبعض من الأنواع التابعة للبكتيريا، ويعد سلوك الإنسان غير المنظم حيالها السبب في كونها ملوّثةً لمصادر المياه، حيث تصرف بعض الدول مجاريها في الأنهار والبحيرات مباشرة، او في أماكن قريبة من المياه الجوفيّة فتتسرب بعد زمن لتلوّث الآبار الجوفيّة. </a:t>
            </a:r>
            <a:endParaRPr lang="en-US" sz="2800" dirty="0" smtClean="0">
              <a:solidFill>
                <a:schemeClr val="tx1"/>
              </a:solidFill>
              <a:latin typeface="Times New Roman" pitchFamily="18" charset="0"/>
              <a:cs typeface="Times New Roman" pitchFamily="18" charset="0"/>
            </a:endParaRPr>
          </a:p>
          <a:p>
            <a:pPr algn="just" rtl="1"/>
            <a:r>
              <a:rPr lang="ar-IQ" sz="2800" b="1" u="sng" dirty="0" smtClean="0">
                <a:solidFill>
                  <a:schemeClr val="tx1"/>
                </a:solidFill>
                <a:latin typeface="Times New Roman" pitchFamily="18" charset="0"/>
                <a:cs typeface="Times New Roman" pitchFamily="18" charset="0"/>
              </a:rPr>
              <a:t>المُخلّفات </a:t>
            </a:r>
            <a:r>
              <a:rPr lang="ar-IQ" sz="2800" b="1" u="sng" dirty="0">
                <a:solidFill>
                  <a:schemeClr val="tx1"/>
                </a:solidFill>
                <a:latin typeface="Times New Roman" pitchFamily="18" charset="0"/>
                <a:cs typeface="Times New Roman" pitchFamily="18" charset="0"/>
              </a:rPr>
              <a:t>الصناعيّة </a:t>
            </a:r>
            <a:r>
              <a:rPr lang="ar-IQ" sz="2800" dirty="0">
                <a:solidFill>
                  <a:schemeClr val="tx1"/>
                </a:solidFill>
                <a:latin typeface="Times New Roman" pitchFamily="18" charset="0"/>
                <a:cs typeface="Times New Roman" pitchFamily="18" charset="0"/>
              </a:rPr>
              <a:t>تعدّ من أهم ملوّثات الماء، والتي تشمل بدورها المخلّفات الغذائيّة، والألياف الصناعيّة، والمخلّفات الكيميائية الناتجة من المصانع، حيث تؤدي هذه المخلّفات لإصابة الماء بالتّلوّث بفعل كلّ من الدهون، والدماء، والقلويّات، والأصباغ، والكيماويات، والنفط، والمركّبات التابعة للبترول، إلى جانب الأملاح ذات الجانب السام، مثل: أملاح الزرنيخ، والزئبق</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just" rtl="1"/>
            <a:r>
              <a:rPr lang="ar-IQ" sz="2800" b="1" u="sng" dirty="0" smtClean="0">
                <a:solidFill>
                  <a:schemeClr val="tx1"/>
                </a:solidFill>
                <a:latin typeface="Times New Roman" pitchFamily="18" charset="0"/>
                <a:cs typeface="Times New Roman" pitchFamily="18" charset="0"/>
              </a:rPr>
              <a:t> </a:t>
            </a:r>
            <a:r>
              <a:rPr lang="ar-IQ" sz="2800" b="1" u="sng" dirty="0">
                <a:solidFill>
                  <a:schemeClr val="tx1"/>
                </a:solidFill>
                <a:latin typeface="Times New Roman" pitchFamily="18" charset="0"/>
                <a:cs typeface="Times New Roman" pitchFamily="18" charset="0"/>
              </a:rPr>
              <a:t>المواد المشعّة  </a:t>
            </a:r>
            <a:r>
              <a:rPr lang="ar-IQ" sz="2800" dirty="0">
                <a:solidFill>
                  <a:schemeClr val="tx1"/>
                </a:solidFill>
                <a:latin typeface="Times New Roman" pitchFamily="18" charset="0"/>
                <a:cs typeface="Times New Roman" pitchFamily="18" charset="0"/>
              </a:rPr>
              <a:t>تعتبرمن أشدّ وأخطر أنواع ملوّثات الماء وأخطرها مخلّفات المحطّات الذريّة، والمفاعلات، والتّجارب الذّريّة عندما تصل إلى الماء بشكل أو بآخر حيث قد يتّسم التخلّص منها بالإهمال ويتجاهل المتخلّصون منها القوانين الدوليّة التي تقتضي دفنها في صناديق الرصاص ذات الخصائص الخاصة على عمق معين، وهي تسبب كذلك تلوثً حراري للماء مما يؤثر تأثيراً ضاراً على </a:t>
            </a:r>
            <a:r>
              <a:rPr lang="ar-IQ" sz="2800" dirty="0" smtClean="0">
                <a:solidFill>
                  <a:schemeClr val="tx1"/>
                </a:solidFill>
                <a:latin typeface="Times New Roman" pitchFamily="18" charset="0"/>
                <a:cs typeface="Times New Roman" pitchFamily="18" charset="0"/>
              </a:rPr>
              <a:t>البيئة</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56882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b="1" u="sng" dirty="0">
                <a:solidFill>
                  <a:schemeClr val="tx1"/>
                </a:solidFill>
                <a:latin typeface="Times New Roman" pitchFamily="18" charset="0"/>
                <a:cs typeface="Times New Roman" pitchFamily="18" charset="0"/>
              </a:rPr>
              <a:t>التلوّث الطبيعي </a:t>
            </a:r>
            <a:r>
              <a:rPr lang="ar-IQ" sz="2800" dirty="0">
                <a:solidFill>
                  <a:schemeClr val="tx1"/>
                </a:solidFill>
                <a:latin typeface="Times New Roman" pitchFamily="18" charset="0"/>
                <a:cs typeface="Times New Roman" pitchFamily="18" charset="0"/>
              </a:rPr>
              <a:t>وهو عبارة عن ذلك الانجراف الحاصل للموّاد المؤديّة للتلوّث ولبعض من الفضلات، إلى المحيطات ومياه البحار. </a:t>
            </a:r>
            <a:endParaRPr lang="en-US" sz="2800" dirty="0" smtClean="0">
              <a:solidFill>
                <a:schemeClr val="tx1"/>
              </a:solidFill>
              <a:latin typeface="Times New Roman" pitchFamily="18" charset="0"/>
              <a:cs typeface="Times New Roman" pitchFamily="18" charset="0"/>
            </a:endParaRPr>
          </a:p>
          <a:p>
            <a:pPr algn="just" rtl="1"/>
            <a:r>
              <a:rPr lang="ar-IQ" sz="2800" b="1" u="sng" dirty="0" smtClean="0">
                <a:solidFill>
                  <a:schemeClr val="tx1"/>
                </a:solidFill>
                <a:latin typeface="Times New Roman" pitchFamily="18" charset="0"/>
                <a:cs typeface="Times New Roman" pitchFamily="18" charset="0"/>
              </a:rPr>
              <a:t>المخصّبات </a:t>
            </a:r>
            <a:r>
              <a:rPr lang="ar-IQ" sz="2800" b="1" u="sng" dirty="0">
                <a:solidFill>
                  <a:schemeClr val="tx1"/>
                </a:solidFill>
                <a:latin typeface="Times New Roman" pitchFamily="18" charset="0"/>
                <a:cs typeface="Times New Roman" pitchFamily="18" charset="0"/>
              </a:rPr>
              <a:t>الزراعيّة والاسمدة </a:t>
            </a:r>
            <a:r>
              <a:rPr lang="ar-IQ" sz="2800" dirty="0">
                <a:solidFill>
                  <a:schemeClr val="tx1"/>
                </a:solidFill>
                <a:latin typeface="Times New Roman" pitchFamily="18" charset="0"/>
                <a:cs typeface="Times New Roman" pitchFamily="18" charset="0"/>
              </a:rPr>
              <a:t>من المواد الملوّثة للماء والخطرة نظراً لقدرة وصولها إلى المياه الجوفيّة، وبالتالي تلوّثها، إلى جانب قدرة هذه المخصبات الزراعيّة على الانتقال عن طريق كلّ من الصرف والسيول إلى المُسطّحات المائيّة بكافّة صورها والمياه السطحيّة</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just" rtl="1"/>
            <a:r>
              <a:rPr lang="ar-IQ" sz="2800" b="1" u="sng" dirty="0" smtClean="0">
                <a:solidFill>
                  <a:schemeClr val="tx1"/>
                </a:solidFill>
                <a:latin typeface="Times New Roman" pitchFamily="18" charset="0"/>
                <a:cs typeface="Times New Roman" pitchFamily="18" charset="0"/>
              </a:rPr>
              <a:t> </a:t>
            </a:r>
            <a:r>
              <a:rPr lang="ar-IQ" sz="2800" b="1" u="sng" dirty="0">
                <a:solidFill>
                  <a:schemeClr val="tx1"/>
                </a:solidFill>
                <a:latin typeface="Times New Roman" pitchFamily="18" charset="0"/>
                <a:cs typeface="Times New Roman" pitchFamily="18" charset="0"/>
              </a:rPr>
              <a:t>المبيدات </a:t>
            </a:r>
            <a:r>
              <a:rPr lang="ar-IQ" sz="2800" dirty="0">
                <a:solidFill>
                  <a:schemeClr val="tx1"/>
                </a:solidFill>
                <a:latin typeface="Times New Roman" pitchFamily="18" charset="0"/>
                <a:cs typeface="Times New Roman" pitchFamily="18" charset="0"/>
              </a:rPr>
              <a:t>أيضاً من مُسبّبات التلوّث، حيث تنساب هذه المبيدات مع مياه الصرف إلى المصارف، ممّا يؤدّي إلى جانب تلوّث المياه إلى قتل الكائنات البحريّة الكثيرة إضافةً إلى الأسماك.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03511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a:solidFill>
                  <a:schemeClr val="tx1"/>
                </a:solidFill>
                <a:latin typeface="Times New Roman" pitchFamily="18" charset="0"/>
                <a:cs typeface="Times New Roman" pitchFamily="18" charset="0"/>
              </a:rPr>
              <a:t>بعض أساليب مكافحة تلوث الماء</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معالجة </a:t>
            </a:r>
            <a:r>
              <a:rPr lang="ar-IQ" sz="2800" dirty="0">
                <a:solidFill>
                  <a:schemeClr val="tx1"/>
                </a:solidFill>
                <a:latin typeface="Times New Roman" pitchFamily="18" charset="0"/>
                <a:cs typeface="Times New Roman" pitchFamily="18" charset="0"/>
              </a:rPr>
              <a:t>مياه المجاري بالمدن والقرى ومياه الصرف الصحي قبل طرحها الى المسطحات المائية.</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اعادة </a:t>
            </a:r>
            <a:r>
              <a:rPr lang="ar-IQ" sz="2800" dirty="0">
                <a:solidFill>
                  <a:schemeClr val="tx1"/>
                </a:solidFill>
                <a:latin typeface="Times New Roman" pitchFamily="18" charset="0"/>
                <a:cs typeface="Times New Roman" pitchFamily="18" charset="0"/>
              </a:rPr>
              <a:t>استخدام المياه المستغلة في الصناعة مرة اخرى بعد معاملتها ومعالجتها بالطرق الحديثة.</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عدم </a:t>
            </a:r>
            <a:r>
              <a:rPr lang="ar-IQ" sz="2800" dirty="0">
                <a:solidFill>
                  <a:schemeClr val="tx1"/>
                </a:solidFill>
                <a:latin typeface="Times New Roman" pitchFamily="18" charset="0"/>
                <a:cs typeface="Times New Roman" pitchFamily="18" charset="0"/>
              </a:rPr>
              <a:t>القاء المياه الملوثة في الانهار قبل تنقيتها </a:t>
            </a:r>
            <a:r>
              <a:rPr lang="ar-IQ" sz="2800" dirty="0" smtClean="0">
                <a:solidFill>
                  <a:schemeClr val="tx1"/>
                </a:solidFill>
                <a:latin typeface="Times New Roman" pitchFamily="18" charset="0"/>
                <a:cs typeface="Times New Roman" pitchFamily="18" charset="0"/>
              </a:rPr>
              <a:t>وتعقيمها</a:t>
            </a:r>
            <a:r>
              <a:rPr lang="en-US" sz="2800" dirty="0" smtClean="0">
                <a:solidFill>
                  <a:schemeClr val="tx1"/>
                </a:solidFill>
                <a:latin typeface="Times New Roman" pitchFamily="18" charset="0"/>
                <a:cs typeface="Times New Roman" pitchFamily="18" charset="0"/>
              </a:rPr>
              <a:t>.</a:t>
            </a:r>
            <a:endParaRPr lang="ar-IQ" sz="2800" dirty="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منع </a:t>
            </a:r>
            <a:r>
              <a:rPr lang="ar-IQ" sz="2800" dirty="0">
                <a:solidFill>
                  <a:schemeClr val="tx1"/>
                </a:solidFill>
                <a:latin typeface="Times New Roman" pitchFamily="18" charset="0"/>
                <a:cs typeface="Times New Roman" pitchFamily="18" charset="0"/>
              </a:rPr>
              <a:t>القاء المياه الملوثة في البحيرات الراكدة والخزانات </a:t>
            </a:r>
            <a:r>
              <a:rPr lang="ar-IQ" sz="2800" dirty="0" smtClean="0">
                <a:solidFill>
                  <a:schemeClr val="tx1"/>
                </a:solidFill>
                <a:latin typeface="Times New Roman" pitchFamily="18" charset="0"/>
                <a:cs typeface="Times New Roman" pitchFamily="18" charset="0"/>
              </a:rPr>
              <a:t>المائية</a:t>
            </a:r>
            <a:r>
              <a:rPr lang="en-US" sz="2800" dirty="0" smtClean="0">
                <a:solidFill>
                  <a:schemeClr val="tx1"/>
                </a:solidFill>
                <a:latin typeface="Times New Roman" pitchFamily="18" charset="0"/>
                <a:cs typeface="Times New Roman" pitchFamily="18" charset="0"/>
              </a:rPr>
              <a:t>.</a:t>
            </a:r>
            <a:endParaRPr lang="ar-IQ" sz="2800" dirty="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تجنب </a:t>
            </a:r>
            <a:r>
              <a:rPr lang="ar-IQ" sz="2800" dirty="0">
                <a:solidFill>
                  <a:schemeClr val="tx1"/>
                </a:solidFill>
                <a:latin typeface="Times New Roman" pitchFamily="18" charset="0"/>
                <a:cs typeface="Times New Roman" pitchFamily="18" charset="0"/>
              </a:rPr>
              <a:t>القاء مياه مبازل الاراضي الزراعية نحو الانهار او معاملة مياه المبازل للتخلص من املاح الفوسفات والنترات.</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ترشيد </a:t>
            </a:r>
            <a:r>
              <a:rPr lang="ar-IQ" sz="2800" dirty="0">
                <a:solidFill>
                  <a:schemeClr val="tx1"/>
                </a:solidFill>
                <a:latin typeface="Times New Roman" pitchFamily="18" charset="0"/>
                <a:cs typeface="Times New Roman" pitchFamily="18" charset="0"/>
              </a:rPr>
              <a:t>استهلاك المياه للحد من استنزاف </a:t>
            </a:r>
            <a:r>
              <a:rPr lang="ar-IQ" sz="2800" dirty="0" smtClean="0">
                <a:solidFill>
                  <a:schemeClr val="tx1"/>
                </a:solidFill>
                <a:latin typeface="Times New Roman" pitchFamily="18" charset="0"/>
                <a:cs typeface="Times New Roman" pitchFamily="18" charset="0"/>
              </a:rPr>
              <a:t>مصادرها</a:t>
            </a:r>
            <a:r>
              <a:rPr lang="en-US" sz="2800" dirty="0" smtClean="0">
                <a:solidFill>
                  <a:schemeClr val="tx1"/>
                </a:solidFill>
                <a:latin typeface="Times New Roman" pitchFamily="18" charset="0"/>
                <a:cs typeface="Times New Roman" pitchFamily="18" charset="0"/>
              </a:rPr>
              <a:t>.</a:t>
            </a:r>
            <a:endParaRPr lang="ar-IQ" sz="2800" dirty="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عدم </a:t>
            </a:r>
            <a:r>
              <a:rPr lang="ar-IQ" sz="2800" dirty="0">
                <a:solidFill>
                  <a:schemeClr val="tx1"/>
                </a:solidFill>
                <a:latin typeface="Times New Roman" pitchFamily="18" charset="0"/>
                <a:cs typeface="Times New Roman" pitchFamily="18" charset="0"/>
              </a:rPr>
              <a:t>القاء الزيوت المعدنية والشحومات والمبيدات والاصباغ في شبكات الصرف </a:t>
            </a:r>
            <a:r>
              <a:rPr lang="ar-IQ" sz="2800" dirty="0" smtClean="0">
                <a:solidFill>
                  <a:schemeClr val="tx1"/>
                </a:solidFill>
                <a:latin typeface="Times New Roman" pitchFamily="18" charset="0"/>
                <a:cs typeface="Times New Roman" pitchFamily="18" charset="0"/>
              </a:rPr>
              <a:t>الصحي</a:t>
            </a:r>
            <a:r>
              <a:rPr lang="en-US" sz="2800" dirty="0" smtClean="0">
                <a:solidFill>
                  <a:schemeClr val="tx1"/>
                </a:solidFill>
                <a:latin typeface="Times New Roman" pitchFamily="18" charset="0"/>
                <a:cs typeface="Times New Roman" pitchFamily="18" charset="0"/>
              </a:rPr>
              <a:t>.</a:t>
            </a:r>
            <a:endParaRPr lang="ar-IQ" sz="2800" dirty="0">
              <a:solidFill>
                <a:schemeClr val="tx1"/>
              </a:solidFill>
              <a:latin typeface="Times New Roman" pitchFamily="18" charset="0"/>
              <a:cs typeface="Times New Roman" pitchFamily="18" charset="0"/>
            </a:endParaRP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19906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u="sng" dirty="0">
                <a:solidFill>
                  <a:srgbClr val="FF0000"/>
                </a:solidFill>
                <a:latin typeface="Times New Roman" pitchFamily="18" charset="0"/>
                <a:cs typeface="Times New Roman" pitchFamily="18" charset="0"/>
              </a:rPr>
              <a:t>مخاطر تلوث </a:t>
            </a:r>
            <a:r>
              <a:rPr lang="ar-IQ" sz="2800" b="1" u="sng" dirty="0" smtClean="0">
                <a:solidFill>
                  <a:srgbClr val="FF0000"/>
                </a:solidFill>
                <a:latin typeface="Times New Roman" pitchFamily="18" charset="0"/>
                <a:cs typeface="Times New Roman" pitchFamily="18" charset="0"/>
              </a:rPr>
              <a:t>المياه</a:t>
            </a:r>
            <a:endParaRPr lang="en-US" sz="2800" b="1" u="sng" dirty="0" smtClean="0">
              <a:solidFill>
                <a:srgbClr val="FF0000"/>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يمكن تلخيص مخاطر تلوث المياه بالنقاط التالية:</a:t>
            </a:r>
          </a:p>
          <a:p>
            <a:pPr algn="just"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تسمم </a:t>
            </a:r>
            <a:r>
              <a:rPr lang="ar-IQ" sz="2800" dirty="0">
                <a:solidFill>
                  <a:schemeClr val="tx1"/>
                </a:solidFill>
                <a:latin typeface="Times New Roman" pitchFamily="18" charset="0"/>
                <a:cs typeface="Times New Roman" pitchFamily="18" charset="0"/>
              </a:rPr>
              <a:t>الاحياء المائية الموجودة في الماء نتيجة تزايد كمية المواد الكيمييائية الملوثة </a:t>
            </a:r>
            <a:r>
              <a:rPr lang="ar-IQ" sz="2800" dirty="0" smtClean="0">
                <a:solidFill>
                  <a:schemeClr val="tx1"/>
                </a:solidFill>
                <a:latin typeface="Times New Roman" pitchFamily="18" charset="0"/>
                <a:cs typeface="Times New Roman" pitchFamily="18" charset="0"/>
              </a:rPr>
              <a:t>للماء.</a:t>
            </a:r>
            <a:endParaRPr lang="ar-IQ" sz="2800" dirty="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تناقص </a:t>
            </a:r>
            <a:r>
              <a:rPr lang="ar-IQ" sz="2800" dirty="0">
                <a:solidFill>
                  <a:schemeClr val="tx1"/>
                </a:solidFill>
                <a:latin typeface="Times New Roman" pitchFamily="18" charset="0"/>
                <a:cs typeface="Times New Roman" pitchFamily="18" charset="0"/>
              </a:rPr>
              <a:t>الاوكسجين المذاب في الماء مما يؤدي الى تناقص الاحياء المائية نتيجة التلوث من الصرف الصحي والكيماويات الصناعية </a:t>
            </a:r>
            <a:r>
              <a:rPr lang="ar-IQ" sz="2800" dirty="0" smtClean="0">
                <a:solidFill>
                  <a:schemeClr val="tx1"/>
                </a:solidFill>
                <a:latin typeface="Times New Roman" pitchFamily="18" charset="0"/>
                <a:cs typeface="Times New Roman" pitchFamily="18" charset="0"/>
              </a:rPr>
              <a:t>والزراعية.</a:t>
            </a:r>
            <a:endParaRPr lang="ar-IQ" sz="2800" dirty="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3-</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ازدياد </a:t>
            </a:r>
            <a:r>
              <a:rPr lang="ar-IQ" sz="2800" dirty="0">
                <a:solidFill>
                  <a:schemeClr val="tx1"/>
                </a:solidFill>
                <a:latin typeface="Times New Roman" pitchFamily="18" charset="0"/>
                <a:cs typeface="Times New Roman" pitchFamily="18" charset="0"/>
              </a:rPr>
              <a:t>وكثرة الطفيليات والبكتيريا يجعل هذه المياه غير صالحة للشرب او السباحة او الري او حتى </a:t>
            </a:r>
            <a:r>
              <a:rPr lang="ar-IQ" sz="2800" dirty="0" smtClean="0">
                <a:solidFill>
                  <a:schemeClr val="tx1"/>
                </a:solidFill>
                <a:latin typeface="Times New Roman" pitchFamily="18" charset="0"/>
                <a:cs typeface="Times New Roman" pitchFamily="18" charset="0"/>
              </a:rPr>
              <a:t>التنظيف.</a:t>
            </a:r>
            <a:endParaRPr lang="ar-IQ" sz="2800" dirty="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4-</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صعوبة </a:t>
            </a:r>
            <a:r>
              <a:rPr lang="ar-IQ" sz="2800" dirty="0">
                <a:solidFill>
                  <a:schemeClr val="tx1"/>
                </a:solidFill>
                <a:latin typeface="Times New Roman" pitchFamily="18" charset="0"/>
                <a:cs typeface="Times New Roman" pitchFamily="18" charset="0"/>
              </a:rPr>
              <a:t>اختراق الضوء لسطح الماء نتيجة تغطية السطح بالملوثات يؤدي الى تضرر الاحياء المائية تحت سطح </a:t>
            </a:r>
            <a:r>
              <a:rPr lang="ar-IQ" sz="2800" dirty="0" smtClean="0">
                <a:solidFill>
                  <a:schemeClr val="tx1"/>
                </a:solidFill>
                <a:latin typeface="Times New Roman" pitchFamily="18" charset="0"/>
                <a:cs typeface="Times New Roman" pitchFamily="18" charset="0"/>
              </a:rPr>
              <a:t>الماء</a:t>
            </a:r>
            <a:r>
              <a:rPr lang="en-US" sz="2800" dirty="0" smtClean="0">
                <a:solidFill>
                  <a:schemeClr val="tx1"/>
                </a:solidFill>
                <a:latin typeface="Times New Roman" pitchFamily="18" charset="0"/>
                <a:cs typeface="Times New Roman" pitchFamily="18" charset="0"/>
              </a:rPr>
              <a:t>.</a:t>
            </a:r>
            <a:r>
              <a:rPr lang="ar-IQ" sz="2800" dirty="0" smtClean="0">
                <a:solidFill>
                  <a:schemeClr val="tx1"/>
                </a:solidFill>
                <a:latin typeface="Times New Roman" pitchFamily="18" charset="0"/>
                <a:cs typeface="Times New Roman" pitchFamily="18" charset="0"/>
              </a:rPr>
              <a:t>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04874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smtClean="0">
                <a:solidFill>
                  <a:schemeClr val="tx1"/>
                </a:solidFill>
                <a:latin typeface="Times New Roman" pitchFamily="18" charset="0"/>
                <a:cs typeface="Times New Roman" pitchFamily="18" charset="0"/>
              </a:rPr>
              <a:t>5-</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ظهور </a:t>
            </a:r>
            <a:r>
              <a:rPr lang="ar-IQ" sz="2800" dirty="0">
                <a:solidFill>
                  <a:schemeClr val="tx1"/>
                </a:solidFill>
                <a:latin typeface="Times New Roman" pitchFamily="18" charset="0"/>
                <a:cs typeface="Times New Roman" pitchFamily="18" charset="0"/>
              </a:rPr>
              <a:t>الكثير من الامراض الناتجة عن التلوث مثل الربو والحساسية في الصدر وامراض السرطان والامراض الجلدية وامراض العيون واضطرابات المعدة وتضخم الكبد وفقدان الذاكرة والخمول والتبلد والنزلات المعوية والتيفوئيد والاسهال والجفاف والكوليرا </a:t>
            </a:r>
            <a:r>
              <a:rPr lang="ar-IQ" sz="2800" dirty="0" smtClean="0">
                <a:solidFill>
                  <a:schemeClr val="tx1"/>
                </a:solidFill>
                <a:latin typeface="Times New Roman" pitchFamily="18" charset="0"/>
                <a:cs typeface="Times New Roman" pitchFamily="18" charset="0"/>
              </a:rPr>
              <a:t>والتسمم.</a:t>
            </a:r>
            <a:endParaRPr lang="ar-IQ" sz="2800" dirty="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6-</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وهناك </a:t>
            </a:r>
            <a:r>
              <a:rPr lang="ar-IQ" sz="2800" dirty="0">
                <a:solidFill>
                  <a:schemeClr val="tx1"/>
                </a:solidFill>
                <a:latin typeface="Times New Roman" pitchFamily="18" charset="0"/>
                <a:cs typeface="Times New Roman" pitchFamily="18" charset="0"/>
              </a:rPr>
              <a:t>عناصر تؤثر على الدم والمخ والعظام ومنها الرصاص والزئبق والزرنيخ والحديد والكلور والفلور والكاديوم والامطار الحمضية والمفاعلات النووية والمواد الكيماوية والنفط ومياه الصرف الصحي والمبيدات الحشرية </a:t>
            </a:r>
            <a:r>
              <a:rPr lang="ar-IQ" sz="2800" dirty="0" smtClean="0">
                <a:solidFill>
                  <a:schemeClr val="tx1"/>
                </a:solidFill>
                <a:latin typeface="Times New Roman" pitchFamily="18" charset="0"/>
                <a:cs typeface="Times New Roman" pitchFamily="18" charset="0"/>
              </a:rPr>
              <a:t>والبلاستيك.</a:t>
            </a:r>
            <a:endParaRPr lang="ar-IQ" sz="2800" dirty="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7-</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امتداد </a:t>
            </a:r>
            <a:r>
              <a:rPr lang="ar-IQ" sz="2800" dirty="0">
                <a:solidFill>
                  <a:schemeClr val="tx1"/>
                </a:solidFill>
                <a:latin typeface="Times New Roman" pitchFamily="18" charset="0"/>
                <a:cs typeface="Times New Roman" pitchFamily="18" charset="0"/>
              </a:rPr>
              <a:t>مدة مكوث المخصبات الزراعية الكيميائية الى مدى طويل في التربة مما يؤثر في تلوث </a:t>
            </a:r>
            <a:r>
              <a:rPr lang="ar-IQ" sz="2800" dirty="0" smtClean="0">
                <a:solidFill>
                  <a:schemeClr val="tx1"/>
                </a:solidFill>
                <a:latin typeface="Times New Roman" pitchFamily="18" charset="0"/>
                <a:cs typeface="Times New Roman" pitchFamily="18" charset="0"/>
              </a:rPr>
              <a:t>المياه.</a:t>
            </a:r>
            <a:endParaRPr lang="ar-IQ" sz="2800" dirty="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8-</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زيادة </a:t>
            </a:r>
            <a:r>
              <a:rPr lang="ar-IQ" sz="2800" dirty="0">
                <a:solidFill>
                  <a:schemeClr val="tx1"/>
                </a:solidFill>
                <a:latin typeface="Times New Roman" pitchFamily="18" charset="0"/>
                <a:cs typeface="Times New Roman" pitchFamily="18" charset="0"/>
              </a:rPr>
              <a:t>نمو الطحالب والنباتات المائية في المسطحات المائية كالبحيرات الملوثة بالصرف الصحي يؤدي الى انتهاء الاوكسجين مما يقضي على الاسماك والكائنات البحرية </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066308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657</Words>
  <Application>Microsoft Office PowerPoint</Application>
  <PresentationFormat>On-screen Show (4:3)</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6</cp:revision>
  <dcterms:created xsi:type="dcterms:W3CDTF">2006-08-16T00:00:00Z</dcterms:created>
  <dcterms:modified xsi:type="dcterms:W3CDTF">2018-12-22T18:38:31Z</dcterms:modified>
</cp:coreProperties>
</file>