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dbL7Yi+U6mXvsYlvznNm6w==" hashData="XdSfLydE/KkD3R3xDkQamH7EjEo="/>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علاقة التلوث بالتغيرات المناخية والاحتباس </a:t>
            </a:r>
            <a:r>
              <a:rPr lang="ar-IQ" sz="2800" b="1" dirty="0" smtClean="0">
                <a:solidFill>
                  <a:srgbClr val="FF0000"/>
                </a:solidFill>
                <a:latin typeface="Times New Roman" pitchFamily="18" charset="0"/>
                <a:cs typeface="Times New Roman" pitchFamily="18" charset="0"/>
              </a:rPr>
              <a:t>الحراري</a:t>
            </a:r>
            <a:endParaRPr lang="en-US" sz="2800" b="1" dirty="0" smtClean="0">
              <a:solidFill>
                <a:srgbClr val="FF0000"/>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تنتشر يومياً ملايين الامتار المكعبة من الغازات الناتجة من احتراق الفحم والغازات وبترول المصانع ووقود المركبات والسيارات حتى اصبح تلوّث الغلاف الجوي بالانبعاثات السبب الرئيسي في زيادة حرارة الكرة الارضية. فتراكم الانبعاثات الغازية في طبقة الجو الملامسة للارض بفعل كثافة الحضور البشري وتزايد استهلاك الوقود الاحفوري يُعد السبب الاول في اختلال التوازن البيئي لهذا الغلاف مما يؤدي الى ما يعرف بالتغيّرات المناخية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التغيرات المناخية</a:t>
            </a:r>
            <a:r>
              <a:rPr lang="en-US" sz="2800" b="1" dirty="0">
                <a:solidFill>
                  <a:schemeClr val="tx1"/>
                </a:solidFill>
                <a:latin typeface="Times New Roman" pitchFamily="18" charset="0"/>
                <a:cs typeface="Times New Roman" pitchFamily="18" charset="0"/>
              </a:rPr>
              <a:t>Climate Changes  </a:t>
            </a:r>
          </a:p>
          <a:p>
            <a:pPr algn="just" rtl="1"/>
            <a:r>
              <a:rPr lang="ar-IQ" sz="2800" dirty="0">
                <a:solidFill>
                  <a:schemeClr val="tx1"/>
                </a:solidFill>
                <a:latin typeface="Times New Roman" pitchFamily="18" charset="0"/>
                <a:cs typeface="Times New Roman" pitchFamily="18" charset="0"/>
              </a:rPr>
              <a:t>هي اختلال في الظروف المناخية المعتادة كالحرارة وانماط الرياح والمتساقطات التي تميز كل منطقة على الارض. عندما نتحدث عن تغير المناخ على صعيد الكرة الارضية نعني تغيرات في مناخ الارض بصورة عامة. وتؤدي وتيرة وحجم التغيرات المناخية الشاملة على المدى الطويل الى تاثيرات هائلة على الانظمة الحيوية الطبيعية.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15432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a:bodyPr>
          <a:lstStyle/>
          <a:p>
            <a:pPr algn="just" rtl="1"/>
            <a:r>
              <a:rPr lang="ar-IQ" sz="2800" dirty="0">
                <a:solidFill>
                  <a:schemeClr val="tx1"/>
                </a:solidFill>
                <a:latin typeface="Times New Roman" pitchFamily="18" charset="0"/>
                <a:cs typeface="Times New Roman" pitchFamily="18" charset="0"/>
              </a:rPr>
              <a:t>التغيرات المناخية تحصل بسبب رفع النشاط البشري لنسب غازات الدفيئة في الغلاف الجوي الذي بات يحبس المزيد من الحرارة. فكلما اتبعت المجتمعات البشرية انماط حياة اكثر تعقيدا واعتمادا على الالات احتاجت الى مزيد من الطاقة. وارتفاع الطلب على الطاقة يعني حرق المزيد من الوقود الاحفوري (النفط-الغاز-الفحم) وبالتالي رفع نسب الغازات الحابسة للحرارة في الغلاف الجوي. بذلك ساهم البشر في تضخيم قدرة مفعول الدفيئة الطبيعي على حبس الحرارة. مفعول الدفيئة المضخم هذا هو ما يدعو الى القلق، فهو كفيل بان يرفع حرارة الكوكب بسرعة لا سابقة لها في تاريخ البشرية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dirty="0" smtClean="0">
                <a:solidFill>
                  <a:schemeClr val="tx1"/>
                </a:solidFill>
                <a:latin typeface="Times New Roman" pitchFamily="18" charset="0"/>
                <a:cs typeface="Times New Roman" pitchFamily="18" charset="0"/>
              </a:rPr>
              <a:t>الغازات الدفيئة و (الصوبة </a:t>
            </a:r>
            <a:r>
              <a:rPr lang="ar-IQ" sz="2800" b="1" dirty="0">
                <a:solidFill>
                  <a:schemeClr val="tx1"/>
                </a:solidFill>
                <a:latin typeface="Times New Roman" pitchFamily="18" charset="0"/>
                <a:cs typeface="Times New Roman" pitchFamily="18" charset="0"/>
              </a:rPr>
              <a:t>الخضراء) </a:t>
            </a:r>
            <a:r>
              <a:rPr lang="en-US" sz="2800" b="1" dirty="0" smtClean="0">
                <a:solidFill>
                  <a:schemeClr val="tx1"/>
                </a:solidFill>
                <a:latin typeface="Times New Roman" pitchFamily="18" charset="0"/>
                <a:cs typeface="Times New Roman" pitchFamily="18" charset="0"/>
              </a:rPr>
              <a:t>Greenhouse</a:t>
            </a:r>
            <a:r>
              <a:rPr lang="ar-IQ" sz="2800" b="1" dirty="0" smtClean="0">
                <a:solidFill>
                  <a:schemeClr val="tx1"/>
                </a:solidFill>
                <a:latin typeface="Times New Roman" pitchFamily="18" charset="0"/>
                <a:cs typeface="Times New Roman" pitchFamily="18" charset="0"/>
              </a:rPr>
              <a:t> </a:t>
            </a:r>
          </a:p>
          <a:p>
            <a:pPr algn="just" rtl="1"/>
            <a:r>
              <a:rPr lang="ar-IQ" sz="2800" dirty="0">
                <a:solidFill>
                  <a:schemeClr val="tx1"/>
                </a:solidFill>
                <a:latin typeface="Times New Roman" pitchFamily="18" charset="0"/>
                <a:cs typeface="Times New Roman" pitchFamily="18" charset="0"/>
              </a:rPr>
              <a:t>هي ظاهرة يحبس فيها الغلاف الجوي بعضا من طاقة الشمس لتدفئة الكرة الارضية والحفاظ على اعتدال مناخنا. ويشكل ثاني اكسيد الكربون احد اهم الغازات التي تساهم في مضاعفة هذه الظاهرة لانتاجه اثناء حرق الفحم والنفط والغاز الطبيعي في مصانع الطاقة والسيارات والمصانع وغيرها، اضافة الى ازالة الغابات بشكل واسع. غاز الدفيئة المؤثر الاخر هو الميثان المنبعث من مزارع الارز وتربية البقر ومطامر النفايات واشغال المناجم وانابيب الغاز. اما الـ "</a:t>
            </a:r>
            <a:r>
              <a:rPr lang="en-US" sz="2800" dirty="0">
                <a:solidFill>
                  <a:schemeClr val="tx1"/>
                </a:solidFill>
                <a:latin typeface="Times New Roman" pitchFamily="18" charset="0"/>
                <a:cs typeface="Times New Roman" pitchFamily="18" charset="0"/>
              </a:rPr>
              <a:t>Chlorofluorocarbons (CFCs)" </a:t>
            </a:r>
            <a:r>
              <a:rPr lang="ar-IQ" sz="2800" dirty="0">
                <a:solidFill>
                  <a:schemeClr val="tx1"/>
                </a:solidFill>
                <a:latin typeface="Times New Roman" pitchFamily="18" charset="0"/>
                <a:cs typeface="Times New Roman" pitchFamily="18" charset="0"/>
              </a:rPr>
              <a:t>المسؤولة عن تاكل طبقة الاوزون والاكسيد النيتري (من الاسمدة وغيرها من الكيميائيات) تساهم ايضا في هذه المشكلة بسبب احتباسها للحرارة.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06673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علما ان هذه الغازات هي غازات طبيعية تلعب دورًا مهمًا في تدفئة سطح الأرض حتى يمكن الحياة عليه، فبدونها قد تصل درجة حرارة سطح الأرض ما بين 19 درجة و15 درجة سليسوس تحت الصفر، حيث تقوم تلك الغازات بامتصاص جزء من الأشعة تحت الحمراء التي تنبعث من سطح الأرض كانعكاس للأشعة الساقطة على سطح الأرض من الشمس، وتحتفظ بها في الغلاف الجوي للأرض؛ لتحافظ على درجة حرارة الأرض في معدلها الطبيعي</a:t>
            </a:r>
            <a:r>
              <a:rPr lang="ar-IQ" sz="2800" dirty="0" smtClean="0">
                <a:solidFill>
                  <a:schemeClr val="tx1"/>
                </a:solidFill>
                <a:latin typeface="Times New Roman" pitchFamily="18" charset="0"/>
                <a:cs typeface="Times New Roman" pitchFamily="18" charset="0"/>
              </a:rPr>
              <a:t>.</a:t>
            </a:r>
          </a:p>
          <a:p>
            <a:pPr algn="r" rtl="1"/>
            <a:r>
              <a:rPr lang="ar-IQ" sz="2800" b="1" dirty="0">
                <a:solidFill>
                  <a:schemeClr val="tx1"/>
                </a:solidFill>
                <a:latin typeface="Times New Roman" pitchFamily="18" charset="0"/>
                <a:cs typeface="Times New Roman" pitchFamily="18" charset="0"/>
              </a:rPr>
              <a:t>مفهوم الاحتباس الحراري </a:t>
            </a:r>
            <a:r>
              <a:rPr lang="en-US" sz="2800" b="1" dirty="0">
                <a:solidFill>
                  <a:schemeClr val="tx1"/>
                </a:solidFill>
                <a:latin typeface="Times New Roman" pitchFamily="18" charset="0"/>
                <a:cs typeface="Times New Roman" pitchFamily="18" charset="0"/>
              </a:rPr>
              <a:t>Global Warming</a:t>
            </a:r>
          </a:p>
          <a:p>
            <a:pPr algn="just" rtl="1"/>
            <a:r>
              <a:rPr lang="ar-IQ" sz="2800" dirty="0">
                <a:solidFill>
                  <a:schemeClr val="tx1"/>
                </a:solidFill>
                <a:latin typeface="Times New Roman" pitchFamily="18" charset="0"/>
                <a:cs typeface="Times New Roman" pitchFamily="18" charset="0"/>
              </a:rPr>
              <a:t>يمكن تعريف ظاهرة الاحتباس الحراري على أنها الزيادة التدريجية في درجة حرارة أدنى طبقات الغلاف الجوي المحيط بالأرض؛ كنتيجة لزيادة انبعاثات غازات الصوبة الخضراء </a:t>
            </a:r>
            <a:r>
              <a:rPr lang="en-US" sz="2800" dirty="0">
                <a:solidFill>
                  <a:schemeClr val="tx1"/>
                </a:solidFill>
                <a:latin typeface="Times New Roman" pitchFamily="18" charset="0"/>
                <a:cs typeface="Times New Roman" pitchFamily="18" charset="0"/>
              </a:rPr>
              <a:t>greenhouse gases ، </a:t>
            </a:r>
            <a:r>
              <a:rPr lang="ar-IQ" sz="2800" dirty="0">
                <a:solidFill>
                  <a:schemeClr val="tx1"/>
                </a:solidFill>
                <a:latin typeface="Times New Roman" pitchFamily="18" charset="0"/>
                <a:cs typeface="Times New Roman" pitchFamily="18" charset="0"/>
              </a:rPr>
              <a:t>حيث ان زيادة تركيز غاز  </a:t>
            </a:r>
            <a:r>
              <a:rPr lang="en-US" sz="2800" dirty="0">
                <a:solidFill>
                  <a:schemeClr val="tx1"/>
                </a:solidFill>
                <a:latin typeface="Times New Roman" pitchFamily="18" charset="0"/>
                <a:cs typeface="Times New Roman" pitchFamily="18" charset="0"/>
              </a:rPr>
              <a:t>CO2   </a:t>
            </a:r>
            <a:r>
              <a:rPr lang="ar-IQ" sz="2800" dirty="0">
                <a:solidFill>
                  <a:schemeClr val="tx1"/>
                </a:solidFill>
                <a:latin typeface="Times New Roman" pitchFamily="18" charset="0"/>
                <a:cs typeface="Times New Roman" pitchFamily="18" charset="0"/>
              </a:rPr>
              <a:t>في الهواء في عموم الغلاف الجوي سيؤدي إلى الإقلال من انتشار الحرارة من جو الكرة الأرضية إلى الفضاء الخارجي مما سيتسبب مستقبلاَ في ارتفاع معدلات درجات الحرارة على سطح الأرض. ولقد بينت الدراسات ان مقدار تركيز ثاني أكسيد الكربون في الغلاف الجوي أصبح أعلى بحوالي 30% عما كان عليه تركيزه قبل الثورة </a:t>
            </a:r>
            <a:r>
              <a:rPr lang="ar-IQ" sz="2800" dirty="0" smtClean="0">
                <a:solidFill>
                  <a:schemeClr val="tx1"/>
                </a:solidFill>
                <a:latin typeface="Times New Roman" pitchFamily="18" charset="0"/>
                <a:cs typeface="Times New Roman" pitchFamily="18" charset="0"/>
              </a:rPr>
              <a:t>الصناعية.</a:t>
            </a:r>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6111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dirty="0">
                <a:solidFill>
                  <a:schemeClr val="tx1"/>
                </a:solidFill>
                <a:latin typeface="Times New Roman" pitchFamily="18" charset="0"/>
                <a:cs typeface="Times New Roman" pitchFamily="18" charset="0"/>
              </a:rPr>
              <a:t>عواقب تغير المناخ والاحتباس الحراري</a:t>
            </a:r>
          </a:p>
          <a:p>
            <a:pPr algn="just" rtl="1"/>
            <a:r>
              <a:rPr lang="ar-IQ" sz="2800" dirty="0">
                <a:solidFill>
                  <a:schemeClr val="tx1"/>
                </a:solidFill>
                <a:latin typeface="Times New Roman" pitchFamily="18" charset="0"/>
                <a:cs typeface="Times New Roman" pitchFamily="18" charset="0"/>
              </a:rPr>
              <a:t>تغير المناخ ليس فارقا طفيفا في الانماط المناخية. فدرجات الحرارة المتفاقمة ستؤدي الى تغير في انواع الطقس كانماط الرياح وكمية المتساقطات وانواعها اضافة الى انواع وتواتر عدة احداث مناخية قصوى محتملة. ان تغير المناخ بهذه الطريقة يمكن ان يؤدي الى عواقب بيئية واجتماعية واقتصادية واسعة التاثير ولا يمكن التنبؤ بها. بعض العواقب المحتملة هي التالية</a:t>
            </a:r>
            <a:r>
              <a:rPr lang="ar-IQ" sz="2800" dirty="0" smtClean="0">
                <a:solidFill>
                  <a:schemeClr val="tx1"/>
                </a:solidFill>
                <a:latin typeface="Times New Roman" pitchFamily="18" charset="0"/>
                <a:cs typeface="Times New Roman" pitchFamily="18" charset="0"/>
              </a:rPr>
              <a:t>:</a:t>
            </a:r>
          </a:p>
          <a:p>
            <a:pPr algn="just" rtl="1"/>
            <a:r>
              <a:rPr lang="ar-IQ" sz="2800" dirty="0">
                <a:solidFill>
                  <a:schemeClr val="tx1"/>
                </a:solidFill>
                <a:latin typeface="Times New Roman" pitchFamily="18" charset="0"/>
                <a:cs typeface="Times New Roman" pitchFamily="18" charset="0"/>
              </a:rPr>
              <a:t>1. خسارة مخزون مياه الشرب: في غضون 50 عاما سيرتفع عدد الاشخاص الذين يعانون من نقص في مياه الشرب من 5 مليارات الى 8 مليارات شخص.</a:t>
            </a:r>
          </a:p>
          <a:p>
            <a:pPr algn="just" rtl="1"/>
            <a:r>
              <a:rPr lang="ar-IQ" sz="2800" dirty="0">
                <a:solidFill>
                  <a:schemeClr val="tx1"/>
                </a:solidFill>
                <a:latin typeface="Times New Roman" pitchFamily="18" charset="0"/>
                <a:cs typeface="Times New Roman" pitchFamily="18" charset="0"/>
              </a:rPr>
              <a:t>2. تراجع المحصول الزراعي: من البديهي ان يؤدي اي تغير في المناخ الشامل الى تأثر الزراعات المحلية وبالتالي تقلص المخزون الغذائي.</a:t>
            </a:r>
          </a:p>
          <a:p>
            <a:pPr algn="just" rtl="1"/>
            <a:r>
              <a:rPr lang="ar-IQ" sz="2800" dirty="0">
                <a:solidFill>
                  <a:schemeClr val="tx1"/>
                </a:solidFill>
                <a:latin typeface="Times New Roman" pitchFamily="18" charset="0"/>
                <a:cs typeface="Times New Roman" pitchFamily="18" charset="0"/>
              </a:rPr>
              <a:t>3. تراجع خصوبة التربة وتفاقم التعرية: ان تغير مواطن النباتات وازدياد الجفاف وتغير انماط المتساقطات سيؤدي الى تفاقم التصحر. وتلقائيا سيزداد بشكل غير مباشر استخدام الاسمدة الكيميائية وبالتالي سيتفاقم التلوث السام.</a:t>
            </a:r>
          </a:p>
          <a:p>
            <a:pPr algn="r" rtl="1"/>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0654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a:solidFill>
                  <a:schemeClr val="tx1"/>
                </a:solidFill>
                <a:latin typeface="Times New Roman" pitchFamily="18" charset="0"/>
                <a:cs typeface="Times New Roman" pitchFamily="18" charset="0"/>
              </a:rPr>
              <a:t>4. الافات والامراض: يشكل ارتفاع درجات الحرارة ظروفا مؤاتية لانتشار الافات والحشرات الناقلة للامراض كالبعوض الناقل للملاريا.</a:t>
            </a:r>
          </a:p>
          <a:p>
            <a:pPr algn="just" rtl="1"/>
            <a:r>
              <a:rPr lang="ar-IQ" sz="2800" dirty="0">
                <a:solidFill>
                  <a:schemeClr val="tx1"/>
                </a:solidFill>
                <a:latin typeface="Times New Roman" pitchFamily="18" charset="0"/>
                <a:cs typeface="Times New Roman" pitchFamily="18" charset="0"/>
              </a:rPr>
              <a:t>5. ارتفاع مستوى البحار: سيؤدي ارتفاع حرارة العالم الى تمدد كتلة مياه المحيطات، اضافة الى ذوبان الكتل الجليدية الضخمة ككتلة غرينلاند، ما يتوقع ان يرفع مستوى البحر من 0,1 الى 0,5 متر مع حلول منتصف القرن. هذا الارتفاع المحتمل سيشكل تهديدا للتجمعات السكنية الساحلية وزراعاتها اضافة الى موارد المياه العذبة على السواحل ووجود بعض الجزر التي ستغمرها المياه.</a:t>
            </a:r>
          </a:p>
          <a:p>
            <a:pPr algn="just" rtl="1"/>
            <a:r>
              <a:rPr lang="ar-IQ" sz="2800" dirty="0">
                <a:solidFill>
                  <a:schemeClr val="tx1"/>
                </a:solidFill>
                <a:latin typeface="Times New Roman" pitchFamily="18" charset="0"/>
                <a:cs typeface="Times New Roman" pitchFamily="18" charset="0"/>
              </a:rPr>
              <a:t>6. تواتر الكوارث المناخية المتسارع: ان ارتفاع تواتر موجات الجفاف والفيضانات والعواصف وغيرها يؤذي المجتمعات واقتصاداتها.</a:t>
            </a:r>
          </a:p>
          <a:p>
            <a:pPr algn="r" rtl="1"/>
            <a:r>
              <a:rPr lang="ar-IQ" sz="2800" b="1" dirty="0">
                <a:solidFill>
                  <a:schemeClr val="tx1"/>
                </a:solidFill>
                <a:latin typeface="Times New Roman" pitchFamily="18" charset="0"/>
                <a:cs typeface="Times New Roman" pitchFamily="18" charset="0"/>
              </a:rPr>
              <a:t>مقترحات لمكافحة تغير المناخ</a:t>
            </a:r>
          </a:p>
          <a:p>
            <a:pPr algn="r" rtl="1"/>
            <a:r>
              <a:rPr lang="ar-IQ" sz="2800" dirty="0" smtClean="0">
                <a:solidFill>
                  <a:schemeClr val="tx1"/>
                </a:solidFill>
                <a:latin typeface="Times New Roman" pitchFamily="18" charset="0"/>
                <a:cs typeface="Times New Roman" pitchFamily="18" charset="0"/>
              </a:rPr>
              <a:t>- الحل </a:t>
            </a:r>
            <a:r>
              <a:rPr lang="ar-IQ" sz="2800" dirty="0">
                <a:solidFill>
                  <a:schemeClr val="tx1"/>
                </a:solidFill>
                <a:latin typeface="Times New Roman" pitchFamily="18" charset="0"/>
                <a:cs typeface="Times New Roman" pitchFamily="18" charset="0"/>
              </a:rPr>
              <a:t>المنطقي الأمثل لمعالجة تغير المناخ هو وقف الانبعاثات بشكل ملحوظ (الحل يتضمن أمورا لها علاقة بالاقتصاد العالمي). حيث نصت اتفاقية كيوتو (1997) على المبادئ العامة لاتفاقية توقف انبعاثات الغازات الحابسة للحرارة. في اجتماع بون في 23/7/2001، وافقت أكثر من 180 دولة على اتفاقية كيوتو و جعلتها معاهدة قانونية و لكن الولايات المتحدة انسحبت من المفاوضات المناخية و لم توقع على اتفاقية كيوتو في اجتماع بون، و بقيت الولايات المتحدة تنتج أكثر من ربع تلوث العالم بثاني أكسيد الكربون.</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368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زراعة الغابات و تغيير الممارسات الزراعية. </a:t>
            </a:r>
          </a:p>
          <a:p>
            <a:pPr algn="r" rtl="1"/>
            <a:r>
              <a:rPr lang="ar-IQ" sz="2800" dirty="0" smtClean="0">
                <a:solidFill>
                  <a:schemeClr val="tx1"/>
                </a:solidFill>
                <a:latin typeface="Times New Roman" pitchFamily="18" charset="0"/>
                <a:cs typeface="Times New Roman" pitchFamily="18" charset="0"/>
              </a:rPr>
              <a:t>- الاسترشاد </a:t>
            </a:r>
            <a:r>
              <a:rPr lang="ar-IQ" sz="2800" dirty="0">
                <a:solidFill>
                  <a:schemeClr val="tx1"/>
                </a:solidFill>
                <a:latin typeface="Times New Roman" pitchFamily="18" charset="0"/>
                <a:cs typeface="Times New Roman" pitchFamily="18" charset="0"/>
              </a:rPr>
              <a:t>في استغلال مصادر الطاقة التقليدية.</a:t>
            </a:r>
          </a:p>
          <a:p>
            <a:pPr algn="r" rtl="1"/>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تقليل الاعتماد على الوقود الاحفوري كمصدر أساسي للطاقة و السعي لتوفير مصادر الطاقة النظيفة (تنتج الطاقة المتجددة من الرياح و المياه و الشمس, كما يمكن إنتاجها من حركة الأمواج و  المد و الجزر أو من حرارة الأرض الباطنية و كذلك من المحاصيل الزراعية و الأشجار المنتجة للزيوت).</a:t>
            </a:r>
          </a:p>
          <a:p>
            <a:pPr algn="r" rtl="1"/>
            <a:r>
              <a:rPr lang="ar-IQ" sz="2800" dirty="0" smtClean="0">
                <a:solidFill>
                  <a:schemeClr val="tx1"/>
                </a:solidFill>
                <a:latin typeface="Times New Roman" pitchFamily="18" charset="0"/>
                <a:cs typeface="Times New Roman" pitchFamily="18" charset="0"/>
              </a:rPr>
              <a:t>- التدوير </a:t>
            </a:r>
            <a:r>
              <a:rPr lang="en-US" sz="2800" dirty="0" smtClean="0">
                <a:solidFill>
                  <a:schemeClr val="tx1"/>
                </a:solidFill>
                <a:latin typeface="Times New Roman" pitchFamily="18" charset="0"/>
                <a:cs typeface="Times New Roman" pitchFamily="18" charset="0"/>
              </a:rPr>
              <a:t> Recycling</a:t>
            </a:r>
            <a:r>
              <a:rPr lang="en-US" sz="2800" dirty="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)و </a:t>
            </a:r>
            <a:r>
              <a:rPr lang="ar-IQ" sz="2800" dirty="0">
                <a:solidFill>
                  <a:schemeClr val="tx1"/>
                </a:solidFill>
                <a:latin typeface="Times New Roman" pitchFamily="18" charset="0"/>
                <a:cs typeface="Times New Roman" pitchFamily="18" charset="0"/>
              </a:rPr>
              <a:t>المشي </a:t>
            </a:r>
            <a:r>
              <a:rPr lang="en-US" sz="2800" dirty="0" smtClean="0">
                <a:solidFill>
                  <a:schemeClr val="tx1"/>
                </a:solidFill>
                <a:latin typeface="Times New Roman" pitchFamily="18" charset="0"/>
                <a:cs typeface="Times New Roman" pitchFamily="18" charset="0"/>
              </a:rPr>
              <a:t> (Walking</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 خفض الاستهلاك </a:t>
            </a:r>
            <a:r>
              <a:rPr lang="en-US" sz="2800" dirty="0" smtClean="0">
                <a:solidFill>
                  <a:schemeClr val="tx1"/>
                </a:solidFill>
                <a:latin typeface="Times New Roman" pitchFamily="18" charset="0"/>
                <a:cs typeface="Times New Roman" pitchFamily="18" charset="0"/>
              </a:rPr>
              <a:t> (Turning </a:t>
            </a:r>
            <a:r>
              <a:rPr lang="en-US" sz="2800" dirty="0">
                <a:solidFill>
                  <a:schemeClr val="tx1"/>
                </a:solidFill>
                <a:latin typeface="Times New Roman" pitchFamily="18" charset="0"/>
                <a:cs typeface="Times New Roman" pitchFamily="18" charset="0"/>
              </a:rPr>
              <a:t>Down) </a:t>
            </a:r>
            <a:r>
              <a:rPr lang="ar-IQ" sz="2800" dirty="0">
                <a:solidFill>
                  <a:schemeClr val="tx1"/>
                </a:solidFill>
                <a:latin typeface="Times New Roman" pitchFamily="18" charset="0"/>
                <a:cs typeface="Times New Roman" pitchFamily="18" charset="0"/>
              </a:rPr>
              <a:t>و إطفاء الأضواء وقت المغادرة </a:t>
            </a:r>
            <a:r>
              <a:rPr lang="en-US" sz="280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Switching </a:t>
            </a:r>
            <a:r>
              <a:rPr lang="en-US" sz="2800" dirty="0">
                <a:solidFill>
                  <a:schemeClr val="tx1"/>
                </a:solidFill>
                <a:latin typeface="Times New Roman" pitchFamily="18" charset="0"/>
                <a:cs typeface="Times New Roman" pitchFamily="18" charset="0"/>
              </a:rPr>
              <a:t>Off) </a:t>
            </a:r>
            <a:r>
              <a:rPr lang="ar-IQ" sz="2800" dirty="0">
                <a:solidFill>
                  <a:schemeClr val="tx1"/>
                </a:solidFill>
                <a:latin typeface="Times New Roman" pitchFamily="18" charset="0"/>
                <a:cs typeface="Times New Roman" pitchFamily="18" charset="0"/>
              </a:rPr>
              <a:t>و تغيير السلوكيات.</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45717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946</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5</cp:revision>
  <dcterms:created xsi:type="dcterms:W3CDTF">2006-08-16T00:00:00Z</dcterms:created>
  <dcterms:modified xsi:type="dcterms:W3CDTF">2018-12-22T18:38:09Z</dcterms:modified>
</cp:coreProperties>
</file>