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Hvgq+5bebyfZEOOpHF5MZg==" hashData="DBZg+H82/kj8l7Z4HcSY9xU+eU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u="sng" dirty="0">
                <a:solidFill>
                  <a:srgbClr val="FF0000"/>
                </a:solidFill>
                <a:latin typeface="Times New Roman" pitchFamily="18" charset="0"/>
                <a:cs typeface="Times New Roman" pitchFamily="18" charset="0"/>
              </a:rPr>
              <a:t>مصادر تلوث الهواء </a:t>
            </a:r>
            <a:r>
              <a:rPr lang="ar-IQ" sz="2800" u="sng" dirty="0" smtClean="0">
                <a:solidFill>
                  <a:srgbClr val="FF0000"/>
                </a:solidFill>
                <a:latin typeface="Times New Roman" pitchFamily="18" charset="0"/>
                <a:cs typeface="Times New Roman" pitchFamily="18" charset="0"/>
              </a:rPr>
              <a:t>ومخاطره</a:t>
            </a:r>
            <a:endParaRPr lang="en-US" sz="2800" u="sng" dirty="0">
              <a:solidFill>
                <a:srgbClr val="FF0000"/>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مصادر تلوث الهواء:</a:t>
            </a:r>
          </a:p>
          <a:p>
            <a:pPr algn="r" rtl="1"/>
            <a:r>
              <a:rPr lang="ar-IQ" sz="2800" dirty="0">
                <a:solidFill>
                  <a:schemeClr val="tx1"/>
                </a:solidFill>
                <a:latin typeface="Times New Roman" pitchFamily="18" charset="0"/>
                <a:cs typeface="Times New Roman" pitchFamily="18" charset="0"/>
              </a:rPr>
              <a:t>تنقسم مصادر التلوث الهوائي الى مصادر طبيعية ومصادر صناعية. تسمى الملوثات التي تنبعث مباشرة من المصدر الى الجو بالملوثات الاولية، وتتعرض هذه الملوثات احيانا لبعض التغييرات في الصفات والخواص الكيميائية نتيجة مرورها ببعض العمليات الكيميائية الطبيعية في الجو لتتحول الى ملوثات ثانوية، مثل غاز </a:t>
            </a:r>
            <a:r>
              <a:rPr lang="en-US" sz="2800" dirty="0">
                <a:solidFill>
                  <a:schemeClr val="tx1"/>
                </a:solidFill>
                <a:latin typeface="Times New Roman" pitchFamily="18" charset="0"/>
                <a:cs typeface="Times New Roman" pitchFamily="18" charset="0"/>
              </a:rPr>
              <a:t>CO </a:t>
            </a:r>
            <a:r>
              <a:rPr lang="ar-IQ" sz="2800" dirty="0">
                <a:solidFill>
                  <a:schemeClr val="tx1"/>
                </a:solidFill>
                <a:latin typeface="Times New Roman" pitchFamily="18" charset="0"/>
                <a:cs typeface="Times New Roman" pitchFamily="18" charset="0"/>
              </a:rPr>
              <a:t>النتاج عن عملية الاحتراق غير الكاملة هو غاز ضار وسام ويعتبر من الملوثات الاولية ويبقى على حالته هذه في الجو لفترة زمنية محددة قبل ان يتحول الى غاز </a:t>
            </a:r>
            <a:r>
              <a:rPr lang="en-US" sz="2800" dirty="0">
                <a:solidFill>
                  <a:schemeClr val="tx1"/>
                </a:solidFill>
                <a:latin typeface="Times New Roman" pitchFamily="18" charset="0"/>
                <a:cs typeface="Times New Roman" pitchFamily="18" charset="0"/>
              </a:rPr>
              <a:t>CO2 </a:t>
            </a:r>
            <a:r>
              <a:rPr lang="ar-IQ" sz="2800" dirty="0">
                <a:solidFill>
                  <a:schemeClr val="tx1"/>
                </a:solidFill>
                <a:latin typeface="Times New Roman" pitchFamily="18" charset="0"/>
                <a:cs typeface="Times New Roman" pitchFamily="18" charset="0"/>
              </a:rPr>
              <a:t>ملوث ثانوي اقل ضررا. </a:t>
            </a:r>
          </a:p>
          <a:p>
            <a:pPr algn="r" rtl="1"/>
            <a:r>
              <a:rPr lang="ar-IQ" sz="2800" b="1" dirty="0">
                <a:solidFill>
                  <a:schemeClr val="tx1"/>
                </a:solidFill>
                <a:latin typeface="Times New Roman" pitchFamily="18" charset="0"/>
                <a:cs typeface="Times New Roman" pitchFamily="18" charset="0"/>
              </a:rPr>
              <a:t>المصادر الطبيعية : </a:t>
            </a:r>
          </a:p>
          <a:p>
            <a:pPr algn="r" rtl="1"/>
            <a:r>
              <a:rPr lang="ar-IQ" sz="2800" dirty="0">
                <a:solidFill>
                  <a:schemeClr val="tx1"/>
                </a:solidFill>
                <a:latin typeface="Times New Roman" pitchFamily="18" charset="0"/>
                <a:cs typeface="Times New Roman" pitchFamily="18" charset="0"/>
              </a:rPr>
              <a:t> يحدث تلوث الهواء طبيعيا من خلال الملوثات المختلفة ( الغازية- السائلة – الصلبة) التي تدخل اليه، والتي تنجم من الطبيعة والظواهر الطبيعية المختلفة دون تدخل الانسان فيها من خلال انشطته التي تحتم عليه التفاعل مع الطبيعة ويمكن حصر التلوث الطبيعي للهواء في الاتي:</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23591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r" rtl="1"/>
            <a:r>
              <a:rPr lang="ar-IQ" sz="2800" dirty="0">
                <a:solidFill>
                  <a:schemeClr val="tx1"/>
                </a:solidFill>
                <a:latin typeface="Times New Roman" pitchFamily="18" charset="0"/>
                <a:cs typeface="Times New Roman" pitchFamily="18" charset="0"/>
              </a:rPr>
              <a:t>الغبار والاتربة المثارة بفعل الرياح ، البراكين النشطة التي تندفع منها انواع من الغازات الضارة وبكميات ضخمة من الرماد والحمم، حرائق الغابات الطبيعية الذاتية ،حبوب لقاح الاشجار والنباتات،املاح البحار والمحيطات والتي تنتشر في الهواء بفعل الرياح والعواصف وتلك التي تحملها المخفضات والجبهات الجوية وتيارات الحمل الحرارية، غاز الاوزون المتخلق ضوئيا في الهواء الجوي او بسبب التفريغ الكهربي في السحب، الجسيمات النيزيكية القادمة من الفضاء، الكائنات الحية الدقيقة من البكتريا والميكروبات، تكون بعض الاكاسيد النتروجينية عند حدوث تفرغ كهربي في السحب الرعدية، المواد ذات النشاط الاشعاعي كتلك الموجودة في التربة وبعض صخور القشرة الارضة وكذلك الناتجة عن تاين بعض الغازات بفعل الاشعة الكونية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المصادر الصناعية :</a:t>
            </a:r>
          </a:p>
          <a:p>
            <a:pPr algn="r" rtl="1"/>
            <a:r>
              <a:rPr lang="ar-IQ" sz="2800" dirty="0">
                <a:solidFill>
                  <a:schemeClr val="tx1"/>
                </a:solidFill>
                <a:latin typeface="Times New Roman" pitchFamily="18" charset="0"/>
                <a:cs typeface="Times New Roman" pitchFamily="18" charset="0"/>
              </a:rPr>
              <a:t>وتقسم الى مصادر متحركة ومصادر ثابتة.</a:t>
            </a:r>
          </a:p>
          <a:p>
            <a:pPr algn="r" rtl="1"/>
            <a:r>
              <a:rPr lang="ar-IQ" sz="2800" dirty="0">
                <a:solidFill>
                  <a:schemeClr val="tx1"/>
                </a:solidFill>
                <a:latin typeface="Times New Roman" pitchFamily="18" charset="0"/>
                <a:cs typeface="Times New Roman" pitchFamily="18" charset="0"/>
              </a:rPr>
              <a:t>المصادر المتحركة وتشمل وسائل النقل المختلفة مثل السيارات والمركبات والطارات والسفن وغيرها حيث تطلق هذه الوسائل في الهواء المحيط العديد من الغازات والمواد الضارة بصحة الانسان والبيئة مثل غاز </a:t>
            </a:r>
            <a:r>
              <a:rPr lang="en-US" sz="2800" dirty="0">
                <a:solidFill>
                  <a:schemeClr val="tx1"/>
                </a:solidFill>
                <a:latin typeface="Times New Roman" pitchFamily="18" charset="0"/>
                <a:cs typeface="Times New Roman" pitchFamily="18" charset="0"/>
              </a:rPr>
              <a:t>CO </a:t>
            </a:r>
            <a:r>
              <a:rPr lang="ar-IQ" sz="2800" dirty="0">
                <a:solidFill>
                  <a:schemeClr val="tx1"/>
                </a:solidFill>
                <a:latin typeface="Times New Roman" pitchFamily="18" charset="0"/>
                <a:cs typeface="Times New Roman" pitchFamily="18" charset="0"/>
              </a:rPr>
              <a:t>واكاسيد النتروجين واكاسيد الكبريت وبروميدات الرصاص وغيرها.</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27318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المصادر الثابتة وتشمل المنشآت الصناعية المختلفة مثل محطات توليد الطاقة الكهربائية ، منشآت صناعة النفط والغاز الطبيعي، مصانع الاسمنت والاسمدة والاصباغ والمعادن كالذهب وغيرها، ومدافن النفايات العضوية وغير العضوية  ومحارق النفايات ..الخ. مثلا صناعة النفط تؤدي الى تلوث الهواء باكاسيد الكبريت والنتروجين والامونيا واول اوكسيد الكاربون وكبريتيد الهيدروجين.</a:t>
            </a:r>
          </a:p>
          <a:p>
            <a:pPr algn="just" rtl="1"/>
            <a:r>
              <a:rPr lang="ar-IQ" sz="2800" dirty="0">
                <a:solidFill>
                  <a:schemeClr val="tx1"/>
                </a:solidFill>
                <a:latin typeface="Times New Roman" pitchFamily="18" charset="0"/>
                <a:cs typeface="Times New Roman" pitchFamily="18" charset="0"/>
              </a:rPr>
              <a:t>بمقارنة المصادر الصناعية بالمصادر الطبيعية فانه مهما تعاظم الملوثات الطبيعية فانها اقل من الملوثات الصناعية كما ان نوعيتها اقل خطورة وتاثيرا على البيئة الحيوية من نوعية الملوثات التي احدثها الانسان في بيئته.</a:t>
            </a:r>
          </a:p>
          <a:p>
            <a:pPr algn="just" rtl="1"/>
            <a:r>
              <a:rPr lang="ar-IQ" sz="2800" b="1" dirty="0">
                <a:solidFill>
                  <a:schemeClr val="tx1"/>
                </a:solidFill>
                <a:latin typeface="Times New Roman" pitchFamily="18" charset="0"/>
                <a:cs typeface="Times New Roman" pitchFamily="18" charset="0"/>
              </a:rPr>
              <a:t>مخاطر تلوث الهواء</a:t>
            </a:r>
            <a:r>
              <a:rPr lang="ar-IQ" sz="2800" b="1" dirty="0" smtClean="0">
                <a:solidFill>
                  <a:schemeClr val="tx1"/>
                </a:solidFill>
                <a:latin typeface="Times New Roman" pitchFamily="18" charset="0"/>
                <a:cs typeface="Times New Roman" pitchFamily="18" charset="0"/>
              </a:rPr>
              <a:t>:</a:t>
            </a:r>
            <a:endParaRPr lang="en-US" sz="2800" b="1" dirty="0" smtClean="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وفيما يلي جدول ببعض مخاطر ملوثات الهواء واضرارها على صحة الانسان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31855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690" y="42410"/>
            <a:ext cx="7192910" cy="6663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2995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400</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4</cp:revision>
  <dcterms:created xsi:type="dcterms:W3CDTF">2006-08-16T00:00:00Z</dcterms:created>
  <dcterms:modified xsi:type="dcterms:W3CDTF">2018-12-22T18:37:49Z</dcterms:modified>
</cp:coreProperties>
</file>